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1"/>
  </p:sldMasterIdLst>
  <p:notesMasterIdLst>
    <p:notesMasterId r:id="rId88"/>
  </p:notesMasterIdLst>
  <p:sldIdLst>
    <p:sldId id="257" r:id="rId2"/>
    <p:sldId id="258" r:id="rId3"/>
    <p:sldId id="259" r:id="rId4"/>
    <p:sldId id="260" r:id="rId5"/>
    <p:sldId id="261" r:id="rId6"/>
    <p:sldId id="262" r:id="rId7"/>
    <p:sldId id="263" r:id="rId8"/>
    <p:sldId id="581" r:id="rId9"/>
    <p:sldId id="644" r:id="rId10"/>
    <p:sldId id="645" r:id="rId11"/>
    <p:sldId id="646" r:id="rId12"/>
    <p:sldId id="602" r:id="rId13"/>
    <p:sldId id="578" r:id="rId14"/>
    <p:sldId id="579" r:id="rId15"/>
    <p:sldId id="540" r:id="rId16"/>
    <p:sldId id="269" r:id="rId17"/>
    <p:sldId id="545" r:id="rId18"/>
    <p:sldId id="633" r:id="rId19"/>
    <p:sldId id="634" r:id="rId20"/>
    <p:sldId id="635" r:id="rId21"/>
    <p:sldId id="280" r:id="rId22"/>
    <p:sldId id="534" r:id="rId23"/>
    <p:sldId id="281" r:id="rId24"/>
    <p:sldId id="532" r:id="rId25"/>
    <p:sldId id="637" r:id="rId26"/>
    <p:sldId id="638" r:id="rId27"/>
    <p:sldId id="495" r:id="rId28"/>
    <p:sldId id="647" r:id="rId29"/>
    <p:sldId id="640" r:id="rId30"/>
    <p:sldId id="641" r:id="rId31"/>
    <p:sldId id="500" r:id="rId32"/>
    <p:sldId id="648" r:id="rId33"/>
    <p:sldId id="460" r:id="rId34"/>
    <p:sldId id="461" r:id="rId35"/>
    <p:sldId id="649" r:id="rId36"/>
    <p:sldId id="613" r:id="rId37"/>
    <p:sldId id="465" r:id="rId38"/>
    <p:sldId id="303" r:id="rId39"/>
    <p:sldId id="611" r:id="rId40"/>
    <p:sldId id="612" r:id="rId41"/>
    <p:sldId id="304" r:id="rId42"/>
    <p:sldId id="305" r:id="rId43"/>
    <p:sldId id="306" r:id="rId44"/>
    <p:sldId id="307" r:id="rId45"/>
    <p:sldId id="308" r:id="rId46"/>
    <p:sldId id="309" r:id="rId47"/>
    <p:sldId id="618" r:id="rId48"/>
    <p:sldId id="619" r:id="rId49"/>
    <p:sldId id="620" r:id="rId50"/>
    <p:sldId id="621" r:id="rId51"/>
    <p:sldId id="622" r:id="rId52"/>
    <p:sldId id="408" r:id="rId53"/>
    <p:sldId id="318" r:id="rId54"/>
    <p:sldId id="319" r:id="rId55"/>
    <p:sldId id="639" r:id="rId56"/>
    <p:sldId id="321" r:id="rId57"/>
    <p:sldId id="444" r:id="rId58"/>
    <p:sldId id="445" r:id="rId59"/>
    <p:sldId id="410" r:id="rId60"/>
    <p:sldId id="412" r:id="rId61"/>
    <p:sldId id="636" r:id="rId62"/>
    <p:sldId id="623" r:id="rId63"/>
    <p:sldId id="624" r:id="rId64"/>
    <p:sldId id="631" r:id="rId65"/>
    <p:sldId id="626" r:id="rId66"/>
    <p:sldId id="632" r:id="rId67"/>
    <p:sldId id="628" r:id="rId68"/>
    <p:sldId id="629" r:id="rId69"/>
    <p:sldId id="630" r:id="rId70"/>
    <p:sldId id="580" r:id="rId71"/>
    <p:sldId id="642" r:id="rId72"/>
    <p:sldId id="547" r:id="rId73"/>
    <p:sldId id="615" r:id="rId74"/>
    <p:sldId id="616" r:id="rId75"/>
    <p:sldId id="643" r:id="rId76"/>
    <p:sldId id="617" r:id="rId77"/>
    <p:sldId id="360" r:id="rId78"/>
    <p:sldId id="361" r:id="rId79"/>
    <p:sldId id="362" r:id="rId80"/>
    <p:sldId id="363" r:id="rId81"/>
    <p:sldId id="368" r:id="rId82"/>
    <p:sldId id="369" r:id="rId83"/>
    <p:sldId id="370" r:id="rId84"/>
    <p:sldId id="371" r:id="rId85"/>
    <p:sldId id="372" r:id="rId86"/>
    <p:sldId id="373" r:id="rId87"/>
  </p:sldIdLst>
  <p:sldSz cx="12192000" cy="6858000"/>
  <p:notesSz cx="6735763" cy="98663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399" autoAdjust="0"/>
    <p:restoredTop sz="96408" autoAdjust="0"/>
  </p:normalViewPr>
  <p:slideViewPr>
    <p:cSldViewPr snapToGrid="0">
      <p:cViewPr varScale="1">
        <p:scale>
          <a:sx n="101" d="100"/>
          <a:sy n="101" d="100"/>
        </p:scale>
        <p:origin x="138"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69E7A39A-5FAD-4409-8D67-BE31C0EC5FA2}" type="datetimeFigureOut">
              <a:rPr lang="tr-TR" smtClean="0"/>
              <a:t>16.01.2023</a:t>
            </a:fld>
            <a:endParaRPr lang="tr-TR"/>
          </a:p>
        </p:txBody>
      </p:sp>
      <p:sp>
        <p:nvSpPr>
          <p:cNvPr id="4" name="Slayt Görüntüsü Yer Tutucus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AC774861-72CE-4AE6-A66F-0283E65BC124}" type="slidenum">
              <a:rPr lang="tr-TR" smtClean="0"/>
              <a:t>‹#›</a:t>
            </a:fld>
            <a:endParaRPr lang="tr-TR"/>
          </a:p>
        </p:txBody>
      </p:sp>
    </p:spTree>
    <p:extLst>
      <p:ext uri="{BB962C8B-B14F-4D97-AF65-F5344CB8AC3E}">
        <p14:creationId xmlns:p14="http://schemas.microsoft.com/office/powerpoint/2010/main" val="106497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656F6E-E53A-4662-AF3E-4CF1B9381524}" type="slidenum">
              <a:rPr lang="tr-TR" smtClean="0"/>
              <a:pPr/>
              <a:t>19</a:t>
            </a:fld>
            <a:endParaRPr lang="tr-TR"/>
          </a:p>
        </p:txBody>
      </p:sp>
    </p:spTree>
    <p:extLst>
      <p:ext uri="{BB962C8B-B14F-4D97-AF65-F5344CB8AC3E}">
        <p14:creationId xmlns:p14="http://schemas.microsoft.com/office/powerpoint/2010/main" val="345733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32871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305854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306760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302286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192532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417960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230399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9988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226321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268061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B3D494E-A665-43C9-ADDF-4651B91CF3BF}" type="datetimeFigureOut">
              <a:rPr lang="tr-TR" smtClean="0"/>
              <a:pPr/>
              <a:t>16.01.2023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C121F1-3CCE-444D-9DBC-01CA93645F28}" type="slidenum">
              <a:rPr lang="tr-TR" smtClean="0"/>
              <a:pPr/>
              <a:t>‹#›</a:t>
            </a:fld>
            <a:endParaRPr lang="tr-TR"/>
          </a:p>
        </p:txBody>
      </p:sp>
    </p:spTree>
    <p:extLst>
      <p:ext uri="{BB962C8B-B14F-4D97-AF65-F5344CB8AC3E}">
        <p14:creationId xmlns:p14="http://schemas.microsoft.com/office/powerpoint/2010/main" val="50141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D494E-A665-43C9-ADDF-4651B91CF3BF}" type="datetimeFigureOut">
              <a:rPr lang="tr-TR" smtClean="0"/>
              <a:pPr/>
              <a:t>16.01.2023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121F1-3CCE-444D-9DBC-01CA93645F28}" type="slidenum">
              <a:rPr lang="tr-TR" smtClean="0"/>
              <a:pPr/>
              <a:t>‹#›</a:t>
            </a:fld>
            <a:endParaRPr lang="tr-TR"/>
          </a:p>
        </p:txBody>
      </p:sp>
    </p:spTree>
    <p:extLst>
      <p:ext uri="{BB962C8B-B14F-4D97-AF65-F5344CB8AC3E}">
        <p14:creationId xmlns:p14="http://schemas.microsoft.com/office/powerpoint/2010/main" val="276728006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yri APAYDIN\Desktop\evciler logo\Evciler Kaymakamlık Logo-min1.png"/>
          <p:cNvPicPr>
            <a:picLocks noChangeAspect="1" noChangeArrowheads="1"/>
          </p:cNvPicPr>
          <p:nvPr/>
        </p:nvPicPr>
        <p:blipFill>
          <a:blip r:embed="rId2" cstate="print"/>
          <a:srcRect/>
          <a:stretch>
            <a:fillRect/>
          </a:stretch>
        </p:blipFill>
        <p:spPr bwMode="auto">
          <a:xfrm>
            <a:off x="4508489" y="1539854"/>
            <a:ext cx="2993592" cy="3042980"/>
          </a:xfrm>
          <a:prstGeom prst="rect">
            <a:avLst/>
          </a:prstGeom>
          <a:noFill/>
        </p:spPr>
      </p:pic>
      <p:sp>
        <p:nvSpPr>
          <p:cNvPr id="4" name="3 Başlık"/>
          <p:cNvSpPr>
            <a:spLocks noGrp="1"/>
          </p:cNvSpPr>
          <p:nvPr>
            <p:ph type="title"/>
          </p:nvPr>
        </p:nvSpPr>
        <p:spPr>
          <a:xfrm>
            <a:off x="3448485" y="5124918"/>
            <a:ext cx="5533610" cy="841248"/>
          </a:xfrm>
        </p:spPr>
        <p:txBody>
          <a:bodyPr>
            <a:noAutofit/>
          </a:bodyPr>
          <a:lstStyle/>
          <a:p>
            <a:pPr algn="ctr"/>
            <a:r>
              <a:rPr lang="tr-TR" sz="2794" b="1" dirty="0">
                <a:latin typeface="Times New Roman" pitchFamily="18" charset="0"/>
                <a:cs typeface="Times New Roman" pitchFamily="18" charset="0"/>
              </a:rPr>
              <a:t>EVCİLER KAYMAKAMLIĞI </a:t>
            </a:r>
            <a:r>
              <a:rPr lang="tr-TR" sz="2794" b="1" dirty="0" smtClean="0">
                <a:latin typeface="Times New Roman" pitchFamily="18" charset="0"/>
                <a:cs typeface="Times New Roman" pitchFamily="18" charset="0"/>
              </a:rPr>
              <a:t>01.01.2022 – 30.06.2022  </a:t>
            </a:r>
            <a:br>
              <a:rPr lang="tr-TR" sz="2794" b="1" dirty="0" smtClean="0">
                <a:latin typeface="Times New Roman" pitchFamily="18" charset="0"/>
                <a:cs typeface="Times New Roman" pitchFamily="18" charset="0"/>
              </a:rPr>
            </a:br>
            <a:r>
              <a:rPr lang="tr-TR" sz="2794" b="1" dirty="0" smtClean="0">
                <a:latin typeface="Times New Roman" pitchFamily="18" charset="0"/>
                <a:cs typeface="Times New Roman" pitchFamily="18" charset="0"/>
              </a:rPr>
              <a:t>BRİFİNG</a:t>
            </a:r>
            <a:endParaRPr lang="tr-TR" sz="2794" b="1"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cstate="print"/>
          <a:srcRect/>
          <a:stretch>
            <a:fillRect/>
          </a:stretch>
        </p:blipFill>
        <p:spPr bwMode="auto">
          <a:xfrm>
            <a:off x="0" y="0"/>
            <a:ext cx="12192000" cy="737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5 Başlık"/>
          <p:cNvSpPr txBox="1">
            <a:spLocks/>
          </p:cNvSpPr>
          <p:nvPr/>
        </p:nvSpPr>
        <p:spPr>
          <a:xfrm>
            <a:off x="0" y="0"/>
            <a:ext cx="12192000" cy="737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dirty="0" smtClean="0">
                <a:latin typeface="Times New Roman" pitchFamily="18" charset="0"/>
                <a:cs typeface="Times New Roman" pitchFamily="18" charset="0"/>
              </a:rPr>
              <a:t>EVCİLER KAYMAKAMLIĞI</a:t>
            </a:r>
            <a:endParaRPr lang="tr-TR" sz="2800" dirty="0">
              <a:latin typeface="Times New Roman" pitchFamily="18" charset="0"/>
              <a:cs typeface="Times New Roman" pitchFamily="18" charset="0"/>
            </a:endParaRPr>
          </a:p>
        </p:txBody>
      </p:sp>
    </p:spTree>
    <p:extLst>
      <p:ext uri="{BB962C8B-B14F-4D97-AF65-F5344CB8AC3E}">
        <p14:creationId xmlns:p14="http://schemas.microsoft.com/office/powerpoint/2010/main" val="3841670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7 Başlık"/>
          <p:cNvSpPr>
            <a:spLocks noGrp="1"/>
          </p:cNvSpPr>
          <p:nvPr>
            <p:ph type="title"/>
          </p:nvPr>
        </p:nvSpPr>
        <p:spPr>
          <a:xfrm>
            <a:off x="3283838" y="0"/>
            <a:ext cx="6515100" cy="841248"/>
          </a:xfrm>
          <a:effectLst/>
        </p:spPr>
        <p:txBody>
          <a:bodyPr/>
          <a:lstStyle/>
          <a:p>
            <a:r>
              <a:rPr lang="tr-TR" dirty="0">
                <a:solidFill>
                  <a:schemeClr val="tx1"/>
                </a:solidFill>
              </a:rPr>
              <a:t>İDARİ YAPI VE NÜFUS</a:t>
            </a:r>
          </a:p>
        </p:txBody>
      </p:sp>
      <p:sp>
        <p:nvSpPr>
          <p:cNvPr id="3" name="2 İçerik Yer Tutucusu"/>
          <p:cNvSpPr>
            <a:spLocks noGrp="1"/>
          </p:cNvSpPr>
          <p:nvPr>
            <p:ph idx="4294967295"/>
          </p:nvPr>
        </p:nvSpPr>
        <p:spPr>
          <a:xfrm>
            <a:off x="2667000" y="889000"/>
            <a:ext cx="6858000" cy="6168571"/>
          </a:xfrm>
        </p:spPr>
        <p:txBody>
          <a:bodyPr>
            <a:normAutofit/>
          </a:bodyPr>
          <a:lstStyle/>
          <a:p>
            <a:pPr algn="just">
              <a:buNone/>
            </a:pPr>
            <a:endParaRPr lang="tr-TR" sz="1270" dirty="0"/>
          </a:p>
          <a:p>
            <a:pPr algn="just">
              <a:buNone/>
            </a:pPr>
            <a:r>
              <a:rPr lang="tr-TR" sz="1270" dirty="0"/>
              <a:t>	</a:t>
            </a:r>
          </a:p>
          <a:p>
            <a:pPr algn="just">
              <a:buNone/>
            </a:pPr>
            <a:r>
              <a:rPr lang="tr-TR" sz="1270" dirty="0"/>
              <a:t>				</a:t>
            </a:r>
          </a:p>
          <a:p>
            <a:pPr algn="just"/>
            <a:endParaRPr lang="tr-TR" sz="1270" dirty="0"/>
          </a:p>
          <a:p>
            <a:pPr algn="just">
              <a:buNone/>
            </a:pPr>
            <a:r>
              <a:rPr lang="tr-TR" sz="1270" dirty="0"/>
              <a:t>     </a:t>
            </a:r>
          </a:p>
          <a:p>
            <a:pPr algn="just">
              <a:buNone/>
            </a:pPr>
            <a:endParaRPr lang="tr-TR" sz="1270" dirty="0"/>
          </a:p>
        </p:txBody>
      </p:sp>
      <p:pic>
        <p:nvPicPr>
          <p:cNvPr id="8" name="Picture 3"/>
          <p:cNvPicPr>
            <a:picLocks noChangeAspect="1" noChangeArrowheads="1"/>
          </p:cNvPicPr>
          <p:nvPr/>
        </p:nvPicPr>
        <p:blipFill>
          <a:blip r:embed="rId2" cstate="print"/>
          <a:srcRect/>
          <a:stretch>
            <a:fillRect/>
          </a:stretch>
        </p:blipFill>
        <p:spPr bwMode="auto">
          <a:xfrm>
            <a:off x="0" y="0"/>
            <a:ext cx="12192000" cy="1072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7 Başlık"/>
          <p:cNvSpPr txBox="1">
            <a:spLocks/>
          </p:cNvSpPr>
          <p:nvPr/>
        </p:nvSpPr>
        <p:spPr>
          <a:xfrm>
            <a:off x="3283838" y="0"/>
            <a:ext cx="6611862" cy="938010"/>
          </a:xfrm>
          <a:prstGeom prst="rect">
            <a:avLst/>
          </a:prstGeom>
          <a:effectLst/>
        </p:spPr>
        <p:txBody>
          <a:bodyPr vert="horz" lIns="78377" tIns="39189" rIns="78377" bIns="39189" anchor="ctr">
            <a:normAutofit/>
          </a:bodyPr>
          <a:lstStyle>
            <a:lvl1pPr algn="l" rtl="0" eaLnBrk="1" latinLnBrk="0" hangingPunct="1">
              <a:spcBef>
                <a:spcPct val="0"/>
              </a:spcBef>
              <a:buNone/>
              <a:defRPr kumimoji="0" sz="49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tr-TR" sz="2794" dirty="0" smtClean="0">
                <a:solidFill>
                  <a:schemeClr val="tx1"/>
                </a:solidFill>
                <a:latin typeface="Times New Roman" panose="02020603050405020304" pitchFamily="18" charset="0"/>
                <a:cs typeface="Times New Roman" panose="02020603050405020304" pitchFamily="18" charset="0"/>
              </a:rPr>
              <a:t>       NÜFUS </a:t>
            </a:r>
            <a:r>
              <a:rPr lang="tr-TR" sz="2794" dirty="0">
                <a:solidFill>
                  <a:schemeClr val="tx1"/>
                </a:solidFill>
                <a:latin typeface="Times New Roman" panose="02020603050405020304" pitchFamily="18" charset="0"/>
                <a:cs typeface="Times New Roman" panose="02020603050405020304" pitchFamily="18" charset="0"/>
              </a:rPr>
              <a:t>VE </a:t>
            </a:r>
            <a:r>
              <a:rPr lang="tr-TR" sz="2794" dirty="0" err="1">
                <a:solidFill>
                  <a:schemeClr val="tx1"/>
                </a:solidFill>
                <a:latin typeface="Times New Roman" panose="02020603050405020304" pitchFamily="18" charset="0"/>
                <a:cs typeface="Times New Roman" panose="02020603050405020304" pitchFamily="18" charset="0"/>
              </a:rPr>
              <a:t>İdarİ</a:t>
            </a:r>
            <a:r>
              <a:rPr lang="tr-TR" sz="2794" dirty="0">
                <a:solidFill>
                  <a:schemeClr val="tx1"/>
                </a:solidFill>
                <a:latin typeface="Times New Roman" panose="02020603050405020304" pitchFamily="18" charset="0"/>
                <a:cs typeface="Times New Roman" panose="02020603050405020304" pitchFamily="18" charset="0"/>
              </a:rPr>
              <a:t> </a:t>
            </a:r>
            <a:r>
              <a:rPr lang="tr-TR" sz="2794" dirty="0" err="1">
                <a:solidFill>
                  <a:schemeClr val="tx1"/>
                </a:solidFill>
                <a:latin typeface="Times New Roman" panose="02020603050405020304" pitchFamily="18" charset="0"/>
                <a:cs typeface="Times New Roman" panose="02020603050405020304" pitchFamily="18" charset="0"/>
              </a:rPr>
              <a:t>yapIsI</a:t>
            </a:r>
            <a:endParaRPr lang="tr-TR" sz="2794"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Tablo 9"/>
          <p:cNvGraphicFramePr>
            <a:graphicFrameLocks noGrp="1"/>
          </p:cNvGraphicFramePr>
          <p:nvPr>
            <p:extLst/>
          </p:nvPr>
        </p:nvGraphicFramePr>
        <p:xfrm>
          <a:off x="675118" y="1791908"/>
          <a:ext cx="10836067" cy="4873813"/>
        </p:xfrm>
        <a:graphic>
          <a:graphicData uri="http://schemas.openxmlformats.org/drawingml/2006/table">
            <a:tbl>
              <a:tblPr firstRow="1" firstCol="1" bandRow="1">
                <a:tableStyleId>{5C22544A-7EE6-4342-B048-85BDC9FD1C3A}</a:tableStyleId>
              </a:tblPr>
              <a:tblGrid>
                <a:gridCol w="4112060">
                  <a:extLst>
                    <a:ext uri="{9D8B030D-6E8A-4147-A177-3AD203B41FA5}">
                      <a16:colId xmlns:a16="http://schemas.microsoft.com/office/drawing/2014/main" val="1604527978"/>
                    </a:ext>
                  </a:extLst>
                </a:gridCol>
                <a:gridCol w="2493733">
                  <a:extLst>
                    <a:ext uri="{9D8B030D-6E8A-4147-A177-3AD203B41FA5}">
                      <a16:colId xmlns:a16="http://schemas.microsoft.com/office/drawing/2014/main" val="2479091413"/>
                    </a:ext>
                  </a:extLst>
                </a:gridCol>
                <a:gridCol w="1446099">
                  <a:extLst>
                    <a:ext uri="{9D8B030D-6E8A-4147-A177-3AD203B41FA5}">
                      <a16:colId xmlns:a16="http://schemas.microsoft.com/office/drawing/2014/main" val="1404509104"/>
                    </a:ext>
                  </a:extLst>
                </a:gridCol>
                <a:gridCol w="1396163">
                  <a:extLst>
                    <a:ext uri="{9D8B030D-6E8A-4147-A177-3AD203B41FA5}">
                      <a16:colId xmlns:a16="http://schemas.microsoft.com/office/drawing/2014/main" val="2583934543"/>
                    </a:ext>
                  </a:extLst>
                </a:gridCol>
                <a:gridCol w="1388012">
                  <a:extLst>
                    <a:ext uri="{9D8B030D-6E8A-4147-A177-3AD203B41FA5}">
                      <a16:colId xmlns:a16="http://schemas.microsoft.com/office/drawing/2014/main" val="3779916326"/>
                    </a:ext>
                  </a:extLst>
                </a:gridCol>
              </a:tblGrid>
              <a:tr h="708290">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MAHALLE</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MUHTARLIK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ERKEK</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KADIN</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TOPLAM</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899646302"/>
                  </a:ext>
                </a:extLst>
              </a:tr>
              <a:tr h="507583">
                <a:tc>
                  <a:txBody>
                    <a:bodyPr/>
                    <a:lstStyle/>
                    <a:p>
                      <a:pPr algn="l">
                        <a:lnSpc>
                          <a:spcPct val="115000"/>
                        </a:lnSpc>
                        <a:spcAft>
                          <a:spcPts val="0"/>
                        </a:spcAft>
                      </a:pPr>
                      <a:r>
                        <a:rPr lang="tr-TR" sz="1600" u="none" dirty="0" err="1">
                          <a:effectLst/>
                          <a:latin typeface="Times New Roman" panose="02020603050405020304" pitchFamily="18" charset="0"/>
                          <a:cs typeface="Times New Roman" panose="02020603050405020304" pitchFamily="18" charset="0"/>
                        </a:rPr>
                        <a:t>Camikebir</a:t>
                      </a:r>
                      <a:r>
                        <a:rPr lang="tr-TR" sz="1600" u="none" dirty="0">
                          <a:effectLst/>
                          <a:latin typeface="Times New Roman" panose="02020603050405020304" pitchFamily="18" charset="0"/>
                          <a:cs typeface="Times New Roman" panose="02020603050405020304" pitchFamily="18" charset="0"/>
                        </a:rPr>
                        <a:t>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 </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 </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946</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566113445"/>
                  </a:ext>
                </a:extLst>
              </a:tr>
              <a:tr h="507583">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Fatih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 </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a:effectLst/>
                          <a:latin typeface="Times New Roman" panose="02020603050405020304" pitchFamily="18" charset="0"/>
                          <a:cs typeface="Times New Roman" panose="02020603050405020304" pitchFamily="18" charset="0"/>
                        </a:rPr>
                        <a:t> </a:t>
                      </a:r>
                      <a:endParaRPr lang="tr-TR" sz="1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599</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293690138"/>
                  </a:ext>
                </a:extLst>
              </a:tr>
              <a:tr h="507583">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Kayalık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941</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597969192"/>
                  </a:ext>
                </a:extLst>
              </a:tr>
              <a:tr h="507583">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Mehmet Akif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219</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859767488"/>
                  </a:ext>
                </a:extLst>
              </a:tr>
              <a:tr h="507583">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Yavuz Selim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360</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457373340"/>
                  </a:ext>
                </a:extLst>
              </a:tr>
              <a:tr h="507583">
                <a:tc>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Yunus Emre Mahallesi</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Muhtarlık</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 </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4239167453"/>
                  </a:ext>
                </a:extLst>
              </a:tr>
              <a:tr h="576506">
                <a:tc gridSpan="2">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İLÇE MERKEZİ MAHALLE TOPLAM</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hMerge="1">
                  <a:txBody>
                    <a:bodyPr/>
                    <a:lstStyle/>
                    <a:p>
                      <a:endParaRPr lang="tr-TR"/>
                    </a:p>
                  </a:txBody>
                  <a:tcP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1725</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ea typeface="Times New Roman" panose="02020603050405020304" pitchFamily="18" charset="0"/>
                          <a:cs typeface="Times New Roman" panose="02020603050405020304" pitchFamily="18" charset="0"/>
                        </a:rPr>
                        <a:t>1669</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b="1" u="none" dirty="0" smtClean="0">
                          <a:solidFill>
                            <a:srgbClr val="C00000"/>
                          </a:solidFill>
                          <a:effectLst/>
                          <a:latin typeface="Times New Roman" panose="02020603050405020304" pitchFamily="18" charset="0"/>
                          <a:cs typeface="Times New Roman" panose="02020603050405020304" pitchFamily="18" charset="0"/>
                        </a:rPr>
                        <a:t>3394</a:t>
                      </a:r>
                      <a:endParaRPr lang="tr-TR" sz="1600" b="1" u="none"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09851901"/>
                  </a:ext>
                </a:extLst>
              </a:tr>
              <a:tr h="543519">
                <a:tc gridSpan="2">
                  <a:txBody>
                    <a:bodyPr/>
                    <a:lstStyle/>
                    <a:p>
                      <a:pPr algn="l">
                        <a:lnSpc>
                          <a:spcPct val="115000"/>
                        </a:lnSpc>
                        <a:spcAft>
                          <a:spcPts val="0"/>
                        </a:spcAft>
                      </a:pPr>
                      <a:r>
                        <a:rPr lang="tr-TR" sz="1600" u="none" dirty="0">
                          <a:effectLst/>
                          <a:latin typeface="Times New Roman" panose="02020603050405020304" pitchFamily="18" charset="0"/>
                          <a:cs typeface="Times New Roman" panose="02020603050405020304" pitchFamily="18" charset="0"/>
                        </a:rPr>
                        <a:t>EVCİLER KÖY MERKEZ TOPLAM</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hMerge="1">
                  <a:txBody>
                    <a:bodyPr/>
                    <a:lstStyle/>
                    <a:p>
                      <a:endParaRPr lang="tr-TR"/>
                    </a:p>
                  </a:txBody>
                  <a:tcPr/>
                </a:tc>
                <a:tc>
                  <a:txBody>
                    <a:bodyPr/>
                    <a:lstStyle/>
                    <a:p>
                      <a:pPr algn="ctr">
                        <a:lnSpc>
                          <a:spcPct val="115000"/>
                        </a:lnSpc>
                        <a:spcAft>
                          <a:spcPts val="0"/>
                        </a:spcAft>
                      </a:pPr>
                      <a:r>
                        <a:rPr lang="tr-TR" sz="1600" u="none" dirty="0" smtClean="0">
                          <a:effectLst/>
                          <a:latin typeface="Times New Roman" panose="02020603050405020304" pitchFamily="18" charset="0"/>
                          <a:cs typeface="Times New Roman" panose="02020603050405020304" pitchFamily="18" charset="0"/>
                        </a:rPr>
                        <a:t>3604</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u="none" dirty="0" smtClean="0">
                          <a:effectLst/>
                          <a:latin typeface="Times New Roman" panose="02020603050405020304" pitchFamily="18" charset="0"/>
                          <a:cs typeface="Times New Roman" panose="02020603050405020304" pitchFamily="18" charset="0"/>
                        </a:rPr>
                        <a:t>3579</a:t>
                      </a:r>
                      <a:endParaRPr lang="tr-TR" sz="1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b="1" u="none" dirty="0" smtClean="0">
                          <a:solidFill>
                            <a:srgbClr val="C00000"/>
                          </a:solidFill>
                          <a:effectLst/>
                          <a:latin typeface="Times New Roman" panose="02020603050405020304" pitchFamily="18" charset="0"/>
                          <a:cs typeface="Times New Roman" panose="02020603050405020304" pitchFamily="18" charset="0"/>
                        </a:rPr>
                        <a:t>7183</a:t>
                      </a:r>
                      <a:endParaRPr lang="tr-TR" sz="1600" b="1" u="none"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735453691"/>
                  </a:ext>
                </a:extLst>
              </a:tr>
            </a:tbl>
          </a:graphicData>
        </a:graphic>
      </p:graphicFrame>
      <p:sp>
        <p:nvSpPr>
          <p:cNvPr id="12" name="Dikdörtgen 11"/>
          <p:cNvSpPr/>
          <p:nvPr/>
        </p:nvSpPr>
        <p:spPr>
          <a:xfrm>
            <a:off x="3442589" y="1381657"/>
            <a:ext cx="5306823" cy="326884"/>
          </a:xfrm>
          <a:prstGeom prst="rect">
            <a:avLst/>
          </a:prstGeom>
        </p:spPr>
        <p:txBody>
          <a:bodyPr wrap="square">
            <a:spAutoFit/>
          </a:bodyPr>
          <a:lstStyle/>
          <a:p>
            <a:pPr algn="ctr"/>
            <a:r>
              <a:rPr lang="tr-TR" sz="1524" b="1" cap="all" dirty="0" smtClean="0">
                <a:latin typeface="Times New Roman" panose="02020603050405020304" pitchFamily="18" charset="0"/>
                <a:ea typeface="Times New Roman" panose="02020603050405020304" pitchFamily="18" charset="0"/>
              </a:rPr>
              <a:t>2021 YILI </a:t>
            </a:r>
            <a:r>
              <a:rPr lang="tr-TR" sz="1524" b="1" cap="all" dirty="0">
                <a:latin typeface="Times New Roman" panose="02020603050405020304" pitchFamily="18" charset="0"/>
                <a:ea typeface="Times New Roman" panose="02020603050405020304" pitchFamily="18" charset="0"/>
              </a:rPr>
              <a:t>SONU AYRINTILI NÜFUS BİLGİLERİ</a:t>
            </a:r>
            <a:endParaRPr lang="tr-TR" sz="1524" dirty="0"/>
          </a:p>
        </p:txBody>
      </p:sp>
    </p:spTree>
    <p:extLst>
      <p:ext uri="{BB962C8B-B14F-4D97-AF65-F5344CB8AC3E}">
        <p14:creationId xmlns:p14="http://schemas.microsoft.com/office/powerpoint/2010/main" val="2164574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7 Başlık"/>
          <p:cNvSpPr>
            <a:spLocks noGrp="1"/>
          </p:cNvSpPr>
          <p:nvPr>
            <p:ph type="title"/>
          </p:nvPr>
        </p:nvSpPr>
        <p:spPr>
          <a:xfrm>
            <a:off x="3283838" y="0"/>
            <a:ext cx="6515100" cy="841248"/>
          </a:xfrm>
          <a:effectLst/>
        </p:spPr>
        <p:txBody>
          <a:bodyPr/>
          <a:lstStyle/>
          <a:p>
            <a:endParaRPr lang="tr-TR" dirty="0">
              <a:solidFill>
                <a:schemeClr val="tx1"/>
              </a:solidFill>
            </a:endParaRPr>
          </a:p>
        </p:txBody>
      </p:sp>
      <p:sp>
        <p:nvSpPr>
          <p:cNvPr id="3" name="2 İçerik Yer Tutucusu"/>
          <p:cNvSpPr>
            <a:spLocks noGrp="1"/>
          </p:cNvSpPr>
          <p:nvPr>
            <p:ph idx="4294967295"/>
          </p:nvPr>
        </p:nvSpPr>
        <p:spPr>
          <a:xfrm>
            <a:off x="2667000" y="889000"/>
            <a:ext cx="6858000" cy="6168571"/>
          </a:xfrm>
        </p:spPr>
        <p:txBody>
          <a:bodyPr>
            <a:normAutofit/>
          </a:bodyPr>
          <a:lstStyle/>
          <a:p>
            <a:pPr algn="just">
              <a:buNone/>
            </a:pPr>
            <a:endParaRPr lang="tr-TR" sz="1270" dirty="0"/>
          </a:p>
          <a:p>
            <a:pPr algn="just">
              <a:buNone/>
            </a:pPr>
            <a:r>
              <a:rPr lang="tr-TR" sz="1270" dirty="0"/>
              <a:t>	</a:t>
            </a:r>
            <a:r>
              <a:rPr lang="tr-TR" sz="1714" dirty="0"/>
              <a:t>	 </a:t>
            </a:r>
            <a:r>
              <a:rPr lang="tr-TR" sz="1714" b="1" dirty="0"/>
              <a:t>	           Köylerimizin Nüfus Dağılımı</a:t>
            </a:r>
          </a:p>
        </p:txBody>
      </p:sp>
      <p:sp>
        <p:nvSpPr>
          <p:cNvPr id="5" name="7 Başlık"/>
          <p:cNvSpPr txBox="1">
            <a:spLocks/>
          </p:cNvSpPr>
          <p:nvPr/>
        </p:nvSpPr>
        <p:spPr>
          <a:xfrm>
            <a:off x="3380600" y="798268"/>
            <a:ext cx="6515100" cy="861791"/>
          </a:xfrm>
          <a:prstGeom prst="rect">
            <a:avLst/>
          </a:prstGeom>
          <a:effectLst/>
        </p:spPr>
        <p:txBody>
          <a:bodyPr vert="horz" lIns="78377" tIns="39189" rIns="78377" bIns="39189" anchor="ctr">
            <a:normAutofit/>
          </a:bodyPr>
          <a:lstStyle>
            <a:lvl1pPr algn="l" rtl="0" eaLnBrk="1" latinLnBrk="0" hangingPunct="1">
              <a:spcBef>
                <a:spcPct val="0"/>
              </a:spcBef>
              <a:buNone/>
              <a:defRPr kumimoji="0" sz="4900" kern="1200" cap="all" baseline="0">
                <a:solidFill>
                  <a:schemeClr val="tx2"/>
                </a:solidFill>
                <a:effectLst>
                  <a:reflection blurRad="12700" stA="48000" endA="300" endPos="55000" dir="5400000" sy="-90000" algn="bl" rotWithShape="0"/>
                </a:effectLst>
                <a:latin typeface="+mj-lt"/>
                <a:ea typeface="+mj-ea"/>
                <a:cs typeface="+mj-cs"/>
              </a:defRPr>
            </a:lvl1pPr>
          </a:lstStyle>
          <a:p>
            <a:endParaRPr lang="tr-TR" sz="3048" b="1" dirty="0">
              <a:solidFill>
                <a:schemeClr val="tx1"/>
              </a:solidFill>
              <a:latin typeface="Times New Roman" pitchFamily="18" charset="0"/>
              <a:cs typeface="Times New Roman" pitchFamily="18" charset="0"/>
            </a:endParaRPr>
          </a:p>
        </p:txBody>
      </p:sp>
      <p:graphicFrame>
        <p:nvGraphicFramePr>
          <p:cNvPr id="2" name="Tablo 1"/>
          <p:cNvGraphicFramePr>
            <a:graphicFrameLocks noGrp="1"/>
          </p:cNvGraphicFramePr>
          <p:nvPr>
            <p:extLst/>
          </p:nvPr>
        </p:nvGraphicFramePr>
        <p:xfrm>
          <a:off x="709302" y="1639515"/>
          <a:ext cx="10810431" cy="5017658"/>
        </p:xfrm>
        <a:graphic>
          <a:graphicData uri="http://schemas.openxmlformats.org/drawingml/2006/table">
            <a:tbl>
              <a:tblPr firstRow="1" firstCol="1" bandRow="1">
                <a:tableStyleId>{5C22544A-7EE6-4342-B048-85BDC9FD1C3A}</a:tableStyleId>
              </a:tblPr>
              <a:tblGrid>
                <a:gridCol w="4102332">
                  <a:extLst>
                    <a:ext uri="{9D8B030D-6E8A-4147-A177-3AD203B41FA5}">
                      <a16:colId xmlns:a16="http://schemas.microsoft.com/office/drawing/2014/main" val="2487703782"/>
                    </a:ext>
                  </a:extLst>
                </a:gridCol>
                <a:gridCol w="2559367">
                  <a:extLst>
                    <a:ext uri="{9D8B030D-6E8A-4147-A177-3AD203B41FA5}">
                      <a16:colId xmlns:a16="http://schemas.microsoft.com/office/drawing/2014/main" val="1458502406"/>
                    </a:ext>
                  </a:extLst>
                </a:gridCol>
                <a:gridCol w="1371143">
                  <a:extLst>
                    <a:ext uri="{9D8B030D-6E8A-4147-A177-3AD203B41FA5}">
                      <a16:colId xmlns:a16="http://schemas.microsoft.com/office/drawing/2014/main" val="1807529782"/>
                    </a:ext>
                  </a:extLst>
                </a:gridCol>
                <a:gridCol w="1392860">
                  <a:extLst>
                    <a:ext uri="{9D8B030D-6E8A-4147-A177-3AD203B41FA5}">
                      <a16:colId xmlns:a16="http://schemas.microsoft.com/office/drawing/2014/main" val="1920935925"/>
                    </a:ext>
                  </a:extLst>
                </a:gridCol>
                <a:gridCol w="1384729">
                  <a:extLst>
                    <a:ext uri="{9D8B030D-6E8A-4147-A177-3AD203B41FA5}">
                      <a16:colId xmlns:a16="http://schemas.microsoft.com/office/drawing/2014/main" val="1936618132"/>
                    </a:ext>
                  </a:extLst>
                </a:gridCol>
              </a:tblGrid>
              <a:tr h="948468">
                <a:tc>
                  <a:txBody>
                    <a:bodyPr/>
                    <a:lstStyle/>
                    <a:p>
                      <a:pPr algn="ctr">
                        <a:lnSpc>
                          <a:spcPct val="115000"/>
                        </a:lnSpc>
                        <a:spcAft>
                          <a:spcPts val="0"/>
                        </a:spcAft>
                      </a:pPr>
                      <a:r>
                        <a:rPr lang="tr-TR" sz="2000" dirty="0">
                          <a:effectLst/>
                          <a:latin typeface="Times New Roman" pitchFamily="18" charset="0"/>
                          <a:cs typeface="Times New Roman" pitchFamily="18" charset="0"/>
                        </a:rPr>
                        <a:t>KÖYLER</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MUHTARLIK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ERKEK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KADIN</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TOPLAM</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4266853368"/>
                  </a:ext>
                </a:extLst>
              </a:tr>
              <a:tr h="404160">
                <a:tc>
                  <a:txBody>
                    <a:bodyPr/>
                    <a:lstStyle/>
                    <a:p>
                      <a:pPr algn="ctr">
                        <a:lnSpc>
                          <a:spcPct val="115000"/>
                        </a:lnSpc>
                        <a:spcAft>
                          <a:spcPts val="0"/>
                        </a:spcAft>
                      </a:pPr>
                      <a:r>
                        <a:rPr lang="tr-TR" sz="2000" dirty="0" err="1">
                          <a:effectLst/>
                          <a:latin typeface="Times New Roman" pitchFamily="18" charset="0"/>
                          <a:cs typeface="Times New Roman" pitchFamily="18" charset="0"/>
                        </a:rPr>
                        <a:t>Akyarma</a:t>
                      </a:r>
                      <a:r>
                        <a:rPr lang="tr-TR" sz="2000" dirty="0">
                          <a:effectLst/>
                          <a:latin typeface="Times New Roman" pitchFamily="18" charset="0"/>
                          <a:cs typeface="Times New Roman" pitchFamily="18" charset="0"/>
                        </a:rPr>
                        <a:t>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134</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140</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274</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2367325245"/>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Altınova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263</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278</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541</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69570403"/>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Baraklı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234</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249</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483</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1078808171"/>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Bostancı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88</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83</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171</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3616872013"/>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Gökçek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808</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862</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1670</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2421168188"/>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Körkuyu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82</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70</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152</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2526649375"/>
                  </a:ext>
                </a:extLst>
              </a:tr>
              <a:tr h="404160">
                <a:tc>
                  <a:txBody>
                    <a:bodyPr/>
                    <a:lstStyle/>
                    <a:p>
                      <a:pPr algn="ctr">
                        <a:lnSpc>
                          <a:spcPct val="115000"/>
                        </a:lnSpc>
                        <a:spcAft>
                          <a:spcPts val="0"/>
                        </a:spcAft>
                      </a:pPr>
                      <a:r>
                        <a:rPr lang="tr-TR" sz="2000" dirty="0">
                          <a:effectLst/>
                          <a:latin typeface="Times New Roman" pitchFamily="18" charset="0"/>
                          <a:cs typeface="Times New Roman" pitchFamily="18" charset="0"/>
                        </a:rPr>
                        <a:t>Madenler Köyü</a:t>
                      </a:r>
                      <a:endParaRPr lang="tr-TR" sz="20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itchFamily="18" charset="0"/>
                          <a:cs typeface="Times New Roman" pitchFamily="18" charset="0"/>
                        </a:rPr>
                        <a:t>Muhtarlık</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270</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228</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498</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997951871"/>
                  </a:ext>
                </a:extLst>
              </a:tr>
              <a:tr h="835910">
                <a:tc gridSpan="2">
                  <a:txBody>
                    <a:bodyPr/>
                    <a:lstStyle/>
                    <a:p>
                      <a:pPr algn="ctr">
                        <a:lnSpc>
                          <a:spcPct val="115000"/>
                        </a:lnSpc>
                        <a:spcAft>
                          <a:spcPts val="0"/>
                        </a:spcAft>
                      </a:pPr>
                      <a:r>
                        <a:rPr lang="tr-TR" sz="1600" dirty="0">
                          <a:effectLst/>
                          <a:latin typeface="Times New Roman" pitchFamily="18" charset="0"/>
                          <a:cs typeface="Times New Roman" pitchFamily="18" charset="0"/>
                        </a:rPr>
                        <a:t> </a:t>
                      </a:r>
                    </a:p>
                    <a:p>
                      <a:pPr algn="ctr">
                        <a:lnSpc>
                          <a:spcPct val="115000"/>
                        </a:lnSpc>
                        <a:spcAft>
                          <a:spcPts val="0"/>
                        </a:spcAft>
                      </a:pPr>
                      <a:r>
                        <a:rPr lang="tr-TR" sz="1600" dirty="0">
                          <a:effectLst/>
                          <a:latin typeface="Times New Roman" pitchFamily="18" charset="0"/>
                          <a:cs typeface="Times New Roman" pitchFamily="18" charset="0"/>
                        </a:rPr>
                        <a:t>KÖY TOPLAM</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hMerge="1">
                  <a:txBody>
                    <a:bodyPr/>
                    <a:lstStyle/>
                    <a:p>
                      <a:endParaRPr lang="tr-TR"/>
                    </a:p>
                  </a:txBody>
                  <a:tcP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1879</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1910</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3789</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2879796414"/>
                  </a:ext>
                </a:extLst>
              </a:tr>
              <a:tr h="404160">
                <a:tc gridSpan="2">
                  <a:txBody>
                    <a:bodyPr/>
                    <a:lstStyle/>
                    <a:p>
                      <a:pPr algn="ctr">
                        <a:lnSpc>
                          <a:spcPct val="115000"/>
                        </a:lnSpc>
                        <a:spcAft>
                          <a:spcPts val="0"/>
                        </a:spcAft>
                      </a:pPr>
                      <a:r>
                        <a:rPr lang="tr-TR" sz="1600" dirty="0">
                          <a:effectLst/>
                          <a:latin typeface="Times New Roman" pitchFamily="18" charset="0"/>
                          <a:cs typeface="Times New Roman" pitchFamily="18" charset="0"/>
                        </a:rPr>
                        <a:t>EVCİLER KÖY MERKEZ TOPLAM</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hMerge="1">
                  <a:txBody>
                    <a:bodyPr/>
                    <a:lstStyle/>
                    <a:p>
                      <a:endParaRPr lang="tr-TR"/>
                    </a:p>
                  </a:txBody>
                  <a:tcP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3604</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3579</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itchFamily="18" charset="0"/>
                          <a:ea typeface="Times New Roman" panose="02020603050405020304" pitchFamily="18" charset="0"/>
                          <a:cs typeface="Times New Roman" pitchFamily="18" charset="0"/>
                        </a:rPr>
                        <a:t>7183</a:t>
                      </a:r>
                      <a:endParaRPr lang="tr-TR" sz="1600" dirty="0">
                        <a:effectLst/>
                        <a:latin typeface="Times New Roman" pitchFamily="18" charset="0"/>
                        <a:ea typeface="Times New Roman" panose="02020603050405020304" pitchFamily="18" charset="0"/>
                        <a:cs typeface="Times New Roman" pitchFamily="18" charset="0"/>
                      </a:endParaRPr>
                    </a:p>
                  </a:txBody>
                  <a:tcPr marL="43543" marR="43543" marT="0" marB="0" anchor="ctr"/>
                </a:tc>
                <a:extLst>
                  <a:ext uri="{0D108BD9-81ED-4DB2-BD59-A6C34878D82A}">
                    <a16:rowId xmlns:a16="http://schemas.microsoft.com/office/drawing/2014/main" val="448485191"/>
                  </a:ext>
                </a:extLst>
              </a:tr>
            </a:tbl>
          </a:graphicData>
        </a:graphic>
      </p:graphicFrame>
      <p:pic>
        <p:nvPicPr>
          <p:cNvPr id="10" name="Picture 3"/>
          <p:cNvPicPr>
            <a:picLocks noChangeAspect="1" noChangeArrowheads="1"/>
          </p:cNvPicPr>
          <p:nvPr/>
        </p:nvPicPr>
        <p:blipFill>
          <a:blip r:embed="rId2" cstate="print"/>
          <a:srcRect/>
          <a:stretch>
            <a:fillRect/>
          </a:stretch>
        </p:blipFill>
        <p:spPr bwMode="auto">
          <a:xfrm>
            <a:off x="0" y="0"/>
            <a:ext cx="12192000" cy="888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1 Dikdörtgen"/>
          <p:cNvSpPr/>
          <p:nvPr/>
        </p:nvSpPr>
        <p:spPr>
          <a:xfrm>
            <a:off x="3238480" y="253978"/>
            <a:ext cx="5578968" cy="522322"/>
          </a:xfrm>
          <a:prstGeom prst="rect">
            <a:avLst/>
          </a:prstGeom>
        </p:spPr>
        <p:txBody>
          <a:bodyPr wrap="square">
            <a:spAutoFit/>
          </a:bodyPr>
          <a:lstStyle/>
          <a:p>
            <a:r>
              <a:rPr lang="tr-TR" sz="2794" dirty="0" smtClean="0">
                <a:latin typeface="Times New Roman" panose="02020603050405020304" pitchFamily="18" charset="0"/>
                <a:cs typeface="Times New Roman" panose="02020603050405020304" pitchFamily="18" charset="0"/>
              </a:rPr>
              <a:t>     NÜFUS </a:t>
            </a:r>
            <a:r>
              <a:rPr lang="tr-TR" sz="2794" dirty="0">
                <a:latin typeface="Times New Roman" panose="02020603050405020304" pitchFamily="18" charset="0"/>
                <a:cs typeface="Times New Roman" panose="02020603050405020304" pitchFamily="18" charset="0"/>
              </a:rPr>
              <a:t>VE İDARİ YAPISI</a:t>
            </a:r>
          </a:p>
        </p:txBody>
      </p:sp>
    </p:spTree>
    <p:extLst>
      <p:ext uri="{BB962C8B-B14F-4D97-AF65-F5344CB8AC3E}">
        <p14:creationId xmlns:p14="http://schemas.microsoft.com/office/powerpoint/2010/main" val="3851054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anose="02020603050405020304" pitchFamily="18" charset="0"/>
                <a:cs typeface="Times New Roman" panose="02020603050405020304" pitchFamily="18" charset="0"/>
              </a:rPr>
              <a:t>EVCİLER HÜKÜMET KONAĞI</a:t>
            </a:r>
            <a:endParaRPr lang="tr-TR" sz="2800" dirty="0">
              <a:latin typeface="Times New Roman" panose="02020603050405020304" pitchFamily="18" charset="0"/>
              <a:cs typeface="Times New Roman" panose="02020603050405020304" pitchFamily="18" charset="0"/>
            </a:endParaRPr>
          </a:p>
        </p:txBody>
      </p:sp>
      <p:sp>
        <p:nvSpPr>
          <p:cNvPr id="5" name="Metin kutusu 4"/>
          <p:cNvSpPr txBox="1"/>
          <p:nvPr/>
        </p:nvSpPr>
        <p:spPr>
          <a:xfrm>
            <a:off x="2575609" y="3108628"/>
            <a:ext cx="6309272" cy="326884"/>
          </a:xfrm>
          <a:prstGeom prst="rect">
            <a:avLst/>
          </a:prstGeom>
          <a:noFill/>
        </p:spPr>
        <p:txBody>
          <a:bodyPr wrap="square" rtlCol="0">
            <a:spAutoFit/>
          </a:bodyPr>
          <a:lstStyle/>
          <a:p>
            <a:r>
              <a:rPr lang="tr-TR" sz="1524" dirty="0">
                <a:latin typeface="Times New Roman" panose="02020603050405020304" pitchFamily="18" charset="0"/>
                <a:cs typeface="Times New Roman" panose="02020603050405020304" pitchFamily="18" charset="0"/>
              </a:rPr>
              <a:t>	</a:t>
            </a:r>
            <a:r>
              <a:rPr lang="tr-TR" sz="1270" dirty="0">
                <a:latin typeface="Times New Roman" panose="02020603050405020304" pitchFamily="18" charset="0"/>
                <a:cs typeface="Times New Roman" panose="02020603050405020304" pitchFamily="18" charset="0"/>
              </a:rPr>
              <a:t>	</a:t>
            </a:r>
            <a:endParaRPr lang="tr-TR" sz="1524"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474" y="3314700"/>
            <a:ext cx="5753007" cy="354330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314700"/>
            <a:ext cx="5705474" cy="3543300"/>
          </a:xfrm>
          <a:prstGeom prst="rect">
            <a:avLst/>
          </a:prstGeom>
        </p:spPr>
      </p:pic>
      <p:sp>
        <p:nvSpPr>
          <p:cNvPr id="10" name="Dikdörtgen 9"/>
          <p:cNvSpPr/>
          <p:nvPr/>
        </p:nvSpPr>
        <p:spPr>
          <a:xfrm>
            <a:off x="685799" y="1046524"/>
            <a:ext cx="10239375" cy="2339102"/>
          </a:xfrm>
          <a:prstGeom prst="rect">
            <a:avLst/>
          </a:prstGeom>
        </p:spPr>
        <p:txBody>
          <a:bodyPr wrap="square">
            <a:spAutoFit/>
          </a:bodyPr>
          <a:lstStyle/>
          <a:p>
            <a:pPr algn="ctr"/>
            <a:r>
              <a:rPr lang="tr-TR" sz="2000" dirty="0"/>
              <a:t>Evciler Hükümet Konağı</a:t>
            </a:r>
          </a:p>
          <a:p>
            <a:pPr marL="285750" indent="-285750">
              <a:buFont typeface="Arial" panose="020B0604020202020204" pitchFamily="34" charset="0"/>
              <a:buChar char="•"/>
            </a:pPr>
            <a:r>
              <a:rPr lang="tr-TR" dirty="0"/>
              <a:t>01/11/2021 tarihinde itibaren 8 Kamu Kurumu ile hizmet vermeye başlamıştır.</a:t>
            </a:r>
          </a:p>
          <a:p>
            <a:pPr marL="285750" indent="-285750">
              <a:buFont typeface="Arial" panose="020B0604020202020204" pitchFamily="34" charset="0"/>
              <a:buChar char="•"/>
            </a:pPr>
            <a:r>
              <a:rPr lang="tr-TR" dirty="0"/>
              <a:t>11.087 m2 alan üzerine kurulmuş olup, binanın 1.056 m2 oturum alanı vardır.</a:t>
            </a:r>
          </a:p>
          <a:p>
            <a:pPr marL="285750" indent="-285750">
              <a:buFont typeface="Arial" panose="020B0604020202020204" pitchFamily="34" charset="0"/>
              <a:buChar char="•"/>
            </a:pPr>
            <a:r>
              <a:rPr lang="tr-TR" dirty="0"/>
              <a:t>Bodrum, zemin, birinci kat ve çatı katı ile beraber 3.086 m2 kapalı alana sahiptir.</a:t>
            </a:r>
          </a:p>
          <a:p>
            <a:pPr marL="285750" indent="-285750">
              <a:buFont typeface="Arial" panose="020B0604020202020204" pitchFamily="34" charset="0"/>
              <a:buChar char="•"/>
            </a:pPr>
            <a:r>
              <a:rPr lang="tr-TR" dirty="0"/>
              <a:t>Evciler Hükümet Konağında 2 Toplantı </a:t>
            </a:r>
            <a:r>
              <a:rPr lang="tr-TR" dirty="0" smtClean="0"/>
              <a:t>Salonu, </a:t>
            </a:r>
            <a:r>
              <a:rPr lang="tr-TR" dirty="0"/>
              <a:t>1 Konferans Solonu </a:t>
            </a:r>
            <a:r>
              <a:rPr lang="tr-TR" dirty="0" smtClean="0"/>
              <a:t>ve 2 tören alanı vardır</a:t>
            </a:r>
            <a:r>
              <a:rPr lang="tr-TR" dirty="0"/>
              <a:t>.</a:t>
            </a:r>
          </a:p>
          <a:p>
            <a:pPr marL="285750" indent="-285750">
              <a:buFont typeface="Arial" panose="020B0604020202020204" pitchFamily="34" charset="0"/>
              <a:buChar char="•"/>
            </a:pPr>
            <a:r>
              <a:rPr lang="tr-TR" dirty="0"/>
              <a:t>Evciler Kadın Kooperatifi Hükümet Konağının Bodrum Katında Faaliyet Göstermektedir.</a:t>
            </a:r>
          </a:p>
          <a:p>
            <a:pPr marL="285750" indent="-285750">
              <a:buFont typeface="Arial" panose="020B0604020202020204" pitchFamily="34" charset="0"/>
              <a:buChar char="•"/>
            </a:pPr>
            <a:r>
              <a:rPr lang="tr-TR" dirty="0"/>
              <a:t>Evciler Hükümet Konağı Kömürlü kalorifer sistemi ile ısıtılmaktadır</a:t>
            </a:r>
            <a:r>
              <a:rPr lang="tr-TR" dirty="0" smtClean="0"/>
              <a:t>.</a:t>
            </a:r>
          </a:p>
          <a:p>
            <a:pPr marL="285750" indent="-285750">
              <a:buFont typeface="Arial" panose="020B0604020202020204" pitchFamily="34" charset="0"/>
              <a:buChar char="•"/>
            </a:pPr>
            <a:r>
              <a:rPr lang="tr-TR" dirty="0" smtClean="0"/>
              <a:t>Evciler Hükümet Konağı 2.142 m2 açık otoparkı 7.889 m2 ağaçlandırılmış yeşil alana sahiptir.</a:t>
            </a:r>
            <a:endParaRPr lang="tr-TR" dirty="0"/>
          </a:p>
        </p:txBody>
      </p:sp>
    </p:spTree>
    <p:extLst>
      <p:ext uri="{BB962C8B-B14F-4D97-AF65-F5344CB8AC3E}">
        <p14:creationId xmlns:p14="http://schemas.microsoft.com/office/powerpoint/2010/main" val="198267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anose="02020603050405020304" pitchFamily="18" charset="0"/>
                <a:cs typeface="Times New Roman" panose="02020603050405020304" pitchFamily="18" charset="0"/>
              </a:rPr>
              <a:t>İLÇE </a:t>
            </a:r>
            <a:r>
              <a:rPr lang="tr-TR" sz="2800" dirty="0">
                <a:latin typeface="Times New Roman" panose="02020603050405020304" pitchFamily="18" charset="0"/>
                <a:cs typeface="Times New Roman" panose="02020603050405020304" pitchFamily="18" charset="0"/>
              </a:rPr>
              <a:t>YAZI İŞLERİ MÜDÜRLÜĞÜ</a:t>
            </a:r>
          </a:p>
        </p:txBody>
      </p:sp>
      <p:sp>
        <p:nvSpPr>
          <p:cNvPr id="5" name="Metin kutusu 4"/>
          <p:cNvSpPr txBox="1"/>
          <p:nvPr/>
        </p:nvSpPr>
        <p:spPr>
          <a:xfrm>
            <a:off x="2575609" y="3108628"/>
            <a:ext cx="6309272" cy="326884"/>
          </a:xfrm>
          <a:prstGeom prst="rect">
            <a:avLst/>
          </a:prstGeom>
          <a:noFill/>
        </p:spPr>
        <p:txBody>
          <a:bodyPr wrap="square" rtlCol="0">
            <a:spAutoFit/>
          </a:bodyPr>
          <a:lstStyle/>
          <a:p>
            <a:r>
              <a:rPr lang="tr-TR" sz="1524" dirty="0">
                <a:latin typeface="Times New Roman" panose="02020603050405020304" pitchFamily="18" charset="0"/>
                <a:cs typeface="Times New Roman" panose="02020603050405020304" pitchFamily="18" charset="0"/>
              </a:rPr>
              <a:t>	</a:t>
            </a:r>
            <a:r>
              <a:rPr lang="tr-TR" sz="1270" dirty="0">
                <a:latin typeface="Times New Roman" panose="02020603050405020304" pitchFamily="18" charset="0"/>
                <a:cs typeface="Times New Roman" panose="02020603050405020304" pitchFamily="18" charset="0"/>
              </a:rPr>
              <a:t>	</a:t>
            </a:r>
            <a:endParaRPr lang="tr-TR" sz="1524"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06" y="1558065"/>
            <a:ext cx="5773270" cy="4699299"/>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500" y="1652717"/>
            <a:ext cx="4767429" cy="4604648"/>
          </a:xfrm>
          <a:prstGeom prst="rect">
            <a:avLst/>
          </a:prstGeom>
        </p:spPr>
      </p:pic>
    </p:spTree>
    <p:extLst>
      <p:ext uri="{BB962C8B-B14F-4D97-AF65-F5344CB8AC3E}">
        <p14:creationId xmlns:p14="http://schemas.microsoft.com/office/powerpoint/2010/main" val="146508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anose="02020603050405020304" pitchFamily="18" charset="0"/>
                <a:cs typeface="Times New Roman" panose="02020603050405020304" pitchFamily="18" charset="0"/>
              </a:rPr>
              <a:t>İLÇE </a:t>
            </a:r>
            <a:r>
              <a:rPr lang="tr-TR" sz="2800" dirty="0">
                <a:latin typeface="Times New Roman" panose="02020603050405020304" pitchFamily="18" charset="0"/>
                <a:cs typeface="Times New Roman" panose="02020603050405020304" pitchFamily="18" charset="0"/>
              </a:rPr>
              <a:t>YAZI İŞLERİ MÜDÜRLÜĞÜ</a:t>
            </a:r>
          </a:p>
        </p:txBody>
      </p:sp>
      <p:sp>
        <p:nvSpPr>
          <p:cNvPr id="5" name="Metin kutusu 4"/>
          <p:cNvSpPr txBox="1"/>
          <p:nvPr/>
        </p:nvSpPr>
        <p:spPr>
          <a:xfrm>
            <a:off x="2575609" y="3108628"/>
            <a:ext cx="6309272" cy="326884"/>
          </a:xfrm>
          <a:prstGeom prst="rect">
            <a:avLst/>
          </a:prstGeom>
          <a:noFill/>
        </p:spPr>
        <p:txBody>
          <a:bodyPr wrap="square" rtlCol="0">
            <a:spAutoFit/>
          </a:bodyPr>
          <a:lstStyle/>
          <a:p>
            <a:r>
              <a:rPr lang="tr-TR" sz="1524" dirty="0">
                <a:latin typeface="Times New Roman" panose="02020603050405020304" pitchFamily="18" charset="0"/>
                <a:cs typeface="Times New Roman" panose="02020603050405020304" pitchFamily="18" charset="0"/>
              </a:rPr>
              <a:t>	</a:t>
            </a:r>
            <a:r>
              <a:rPr lang="tr-TR" sz="1270" dirty="0">
                <a:latin typeface="Times New Roman" panose="02020603050405020304" pitchFamily="18" charset="0"/>
                <a:cs typeface="Times New Roman" panose="02020603050405020304" pitchFamily="18" charset="0"/>
              </a:rPr>
              <a:t>	</a:t>
            </a:r>
            <a:endParaRPr lang="tr-TR" sz="1524" dirty="0">
              <a:latin typeface="Times New Roman" panose="02020603050405020304" pitchFamily="18" charset="0"/>
              <a:cs typeface="Times New Roman" panose="02020603050405020304" pitchFamily="18" charset="0"/>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777" y="1093863"/>
            <a:ext cx="5973511" cy="5178750"/>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0" y="1307507"/>
            <a:ext cx="5449278" cy="4888193"/>
          </a:xfrm>
          <a:prstGeom prst="rect">
            <a:avLst/>
          </a:prstGeom>
        </p:spPr>
      </p:pic>
    </p:spTree>
    <p:extLst>
      <p:ext uri="{BB962C8B-B14F-4D97-AF65-F5344CB8AC3E}">
        <p14:creationId xmlns:p14="http://schemas.microsoft.com/office/powerpoint/2010/main" val="2733048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anose="02020603050405020304" pitchFamily="18" charset="0"/>
                <a:cs typeface="Times New Roman" panose="02020603050405020304" pitchFamily="18" charset="0"/>
              </a:rPr>
              <a:t>İLÇE </a:t>
            </a:r>
            <a:r>
              <a:rPr lang="tr-TR" sz="2800" dirty="0">
                <a:latin typeface="Times New Roman" panose="02020603050405020304" pitchFamily="18" charset="0"/>
                <a:cs typeface="Times New Roman" panose="02020603050405020304" pitchFamily="18" charset="0"/>
              </a:rPr>
              <a:t>YAZI İŞLERİ MÜDÜRLÜĞÜ</a:t>
            </a:r>
          </a:p>
        </p:txBody>
      </p:sp>
      <p:sp>
        <p:nvSpPr>
          <p:cNvPr id="5" name="Metin kutusu 4"/>
          <p:cNvSpPr txBox="1"/>
          <p:nvPr/>
        </p:nvSpPr>
        <p:spPr>
          <a:xfrm>
            <a:off x="2575609" y="3108628"/>
            <a:ext cx="6309272" cy="326884"/>
          </a:xfrm>
          <a:prstGeom prst="rect">
            <a:avLst/>
          </a:prstGeom>
          <a:noFill/>
        </p:spPr>
        <p:txBody>
          <a:bodyPr wrap="square" rtlCol="0">
            <a:spAutoFit/>
          </a:bodyPr>
          <a:lstStyle/>
          <a:p>
            <a:r>
              <a:rPr lang="tr-TR" sz="1524" dirty="0">
                <a:latin typeface="Times New Roman" panose="02020603050405020304" pitchFamily="18" charset="0"/>
                <a:cs typeface="Times New Roman" panose="02020603050405020304" pitchFamily="18" charset="0"/>
              </a:rPr>
              <a:t>	</a:t>
            </a:r>
            <a:r>
              <a:rPr lang="tr-TR" sz="1270" dirty="0">
                <a:latin typeface="Times New Roman" panose="02020603050405020304" pitchFamily="18" charset="0"/>
                <a:cs typeface="Times New Roman" panose="02020603050405020304" pitchFamily="18" charset="0"/>
              </a:rPr>
              <a:t>	</a:t>
            </a:r>
            <a:endParaRPr lang="tr-TR" sz="1524" dirty="0">
              <a:latin typeface="Times New Roman" panose="02020603050405020304" pitchFamily="18" charset="0"/>
              <a:cs typeface="Times New Roman" panose="02020603050405020304" pitchFamily="18" charset="0"/>
            </a:endParaRPr>
          </a:p>
        </p:txBody>
      </p:sp>
      <p:graphicFrame>
        <p:nvGraphicFramePr>
          <p:cNvPr id="7" name="Tablo 6"/>
          <p:cNvGraphicFramePr>
            <a:graphicFrameLocks noGrp="1"/>
          </p:cNvGraphicFramePr>
          <p:nvPr>
            <p:extLst>
              <p:ext uri="{D42A27DB-BD31-4B8C-83A1-F6EECF244321}">
                <p14:modId xmlns:p14="http://schemas.microsoft.com/office/powerpoint/2010/main" val="3412755826"/>
              </p:ext>
            </p:extLst>
          </p:nvPr>
        </p:nvGraphicFramePr>
        <p:xfrm>
          <a:off x="709299" y="3755009"/>
          <a:ext cx="10801884" cy="2884079"/>
        </p:xfrm>
        <a:graphic>
          <a:graphicData uri="http://schemas.openxmlformats.org/drawingml/2006/table">
            <a:tbl>
              <a:tblPr>
                <a:tableStyleId>{5C22544A-7EE6-4342-B048-85BDC9FD1C3A}</a:tableStyleId>
              </a:tblPr>
              <a:tblGrid>
                <a:gridCol w="3435411">
                  <a:extLst>
                    <a:ext uri="{9D8B030D-6E8A-4147-A177-3AD203B41FA5}">
                      <a16:colId xmlns:a16="http://schemas.microsoft.com/office/drawing/2014/main" val="3344141726"/>
                    </a:ext>
                  </a:extLst>
                </a:gridCol>
                <a:gridCol w="1507323">
                  <a:extLst>
                    <a:ext uri="{9D8B030D-6E8A-4147-A177-3AD203B41FA5}">
                      <a16:colId xmlns:a16="http://schemas.microsoft.com/office/drawing/2014/main" val="1838119121"/>
                    </a:ext>
                  </a:extLst>
                </a:gridCol>
                <a:gridCol w="1902322">
                  <a:extLst>
                    <a:ext uri="{9D8B030D-6E8A-4147-A177-3AD203B41FA5}">
                      <a16:colId xmlns:a16="http://schemas.microsoft.com/office/drawing/2014/main" val="4143245995"/>
                    </a:ext>
                  </a:extLst>
                </a:gridCol>
                <a:gridCol w="1863592">
                  <a:extLst>
                    <a:ext uri="{9D8B030D-6E8A-4147-A177-3AD203B41FA5}">
                      <a16:colId xmlns:a16="http://schemas.microsoft.com/office/drawing/2014/main" val="3909458240"/>
                    </a:ext>
                  </a:extLst>
                </a:gridCol>
                <a:gridCol w="2093236">
                  <a:extLst>
                    <a:ext uri="{9D8B030D-6E8A-4147-A177-3AD203B41FA5}">
                      <a16:colId xmlns:a16="http://schemas.microsoft.com/office/drawing/2014/main" val="1835820177"/>
                    </a:ext>
                  </a:extLst>
                </a:gridCol>
              </a:tblGrid>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gridSpan="2">
                  <a:txBody>
                    <a:bodyPr/>
                    <a:lstStyle/>
                    <a:p>
                      <a:pPr algn="ctr" fontAlgn="b"/>
                      <a:r>
                        <a:rPr lang="tr-TR" sz="1100" u="none" strike="noStrike" dirty="0" smtClean="0">
                          <a:solidFill>
                            <a:schemeClr val="bg1"/>
                          </a:solidFill>
                          <a:effectLst/>
                          <a:latin typeface="Times New Roman" pitchFamily="18" charset="0"/>
                          <a:cs typeface="Times New Roman" pitchFamily="18" charset="0"/>
                        </a:rPr>
                        <a:t>2021 </a:t>
                      </a:r>
                      <a:r>
                        <a:rPr lang="tr-TR" sz="1100" u="none" strike="noStrike" dirty="0">
                          <a:solidFill>
                            <a:schemeClr val="bg1"/>
                          </a:solidFill>
                          <a:effectLst/>
                          <a:latin typeface="Times New Roman" pitchFamily="18" charset="0"/>
                          <a:cs typeface="Times New Roman" pitchFamily="18" charset="0"/>
                        </a:rPr>
                        <a:t>Yılı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hMerge="1">
                  <a:txBody>
                    <a:bodyPr/>
                    <a:lstStyle/>
                    <a:p>
                      <a:endParaRPr lang="tr-TR"/>
                    </a:p>
                  </a:txBody>
                  <a:tcPr/>
                </a:tc>
                <a:tc gridSpan="2">
                  <a:txBody>
                    <a:bodyPr/>
                    <a:lstStyle/>
                    <a:p>
                      <a:pPr algn="ctr" fontAlgn="b"/>
                      <a:r>
                        <a:rPr lang="tr-TR" sz="1100" u="none" strike="noStrike" dirty="0" smtClean="0">
                          <a:solidFill>
                            <a:schemeClr val="bg1"/>
                          </a:solidFill>
                          <a:effectLst/>
                          <a:latin typeface="Times New Roman" pitchFamily="18" charset="0"/>
                          <a:cs typeface="Times New Roman" pitchFamily="18" charset="0"/>
                        </a:rPr>
                        <a:t>2022 </a:t>
                      </a:r>
                      <a:r>
                        <a:rPr lang="tr-TR" sz="1100" u="none" strike="noStrike" dirty="0">
                          <a:solidFill>
                            <a:schemeClr val="bg1"/>
                          </a:solidFill>
                          <a:effectLst/>
                          <a:latin typeface="Times New Roman" pitchFamily="18" charset="0"/>
                          <a:cs typeface="Times New Roman" pitchFamily="18" charset="0"/>
                        </a:rPr>
                        <a:t>Yılı</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hMerge="1">
                  <a:txBody>
                    <a:bodyPr/>
                    <a:lstStyle/>
                    <a:p>
                      <a:endParaRPr lang="tr-TR"/>
                    </a:p>
                  </a:txBody>
                  <a:tcPr/>
                </a:tc>
                <a:extLst>
                  <a:ext uri="{0D108BD9-81ED-4DB2-BD59-A6C34878D82A}">
                    <a16:rowId xmlns:a16="http://schemas.microsoft.com/office/drawing/2014/main" val="3860202181"/>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l" fontAlgn="b"/>
                      <a:r>
                        <a:rPr lang="tr-TR" sz="1100" u="none" strike="noStrike" dirty="0">
                          <a:effectLst/>
                          <a:latin typeface="Times New Roman" pitchFamily="18" charset="0"/>
                          <a:cs typeface="Times New Roman" pitchFamily="18" charset="0"/>
                        </a:rPr>
                        <a:t>Şikayet</a:t>
                      </a:r>
                      <a:endParaRPr lang="tr-TR" sz="1100" b="0" i="0" u="none" strike="noStrike" dirty="0">
                        <a:solidFill>
                          <a:srgbClr val="FF0000"/>
                        </a:solidFill>
                        <a:effectLst/>
                        <a:latin typeface="Times New Roman" pitchFamily="18" charset="0"/>
                        <a:cs typeface="Times New Roman" pitchFamily="18" charset="0"/>
                      </a:endParaRPr>
                    </a:p>
                  </a:txBody>
                  <a:tcPr marL="6048" marR="6048" marT="6048" marB="0" anchor="b"/>
                </a:tc>
                <a:tc>
                  <a:txBody>
                    <a:bodyPr/>
                    <a:lstStyle/>
                    <a:p>
                      <a:pPr algn="l" fontAlgn="b"/>
                      <a:r>
                        <a:rPr lang="tr-TR" sz="1100" u="none" strike="noStrike" dirty="0">
                          <a:effectLst/>
                          <a:latin typeface="Times New Roman" pitchFamily="18" charset="0"/>
                          <a:cs typeface="Times New Roman" pitchFamily="18" charset="0"/>
                        </a:rPr>
                        <a:t>Yapılan İşlemler</a:t>
                      </a:r>
                      <a:endParaRPr lang="tr-TR" sz="1100" b="0" i="0" u="none" strike="noStrike" dirty="0">
                        <a:solidFill>
                          <a:srgbClr val="FF0000"/>
                        </a:solidFill>
                        <a:effectLst/>
                        <a:latin typeface="Times New Roman" pitchFamily="18" charset="0"/>
                        <a:cs typeface="Times New Roman" pitchFamily="18" charset="0"/>
                      </a:endParaRPr>
                    </a:p>
                  </a:txBody>
                  <a:tcPr marL="6048" marR="6048" marT="6048" marB="0" anchor="b"/>
                </a:tc>
                <a:tc>
                  <a:txBody>
                    <a:bodyPr/>
                    <a:lstStyle/>
                    <a:p>
                      <a:pPr algn="l" fontAlgn="b"/>
                      <a:r>
                        <a:rPr lang="tr-TR" sz="1100" u="none" strike="noStrike">
                          <a:effectLst/>
                          <a:latin typeface="Times New Roman" pitchFamily="18" charset="0"/>
                          <a:cs typeface="Times New Roman" pitchFamily="18" charset="0"/>
                        </a:rPr>
                        <a:t>Şikayet</a:t>
                      </a:r>
                      <a:endParaRPr lang="tr-TR" sz="1100" b="0" i="0" u="none" strike="noStrike">
                        <a:solidFill>
                          <a:srgbClr val="FF0000"/>
                        </a:solidFill>
                        <a:effectLst/>
                        <a:latin typeface="Times New Roman" pitchFamily="18" charset="0"/>
                        <a:cs typeface="Times New Roman" pitchFamily="18" charset="0"/>
                      </a:endParaRPr>
                    </a:p>
                  </a:txBody>
                  <a:tcPr marL="6048" marR="6048" marT="6048" marB="0" anchor="b"/>
                </a:tc>
                <a:tc>
                  <a:txBody>
                    <a:bodyPr/>
                    <a:lstStyle/>
                    <a:p>
                      <a:pPr algn="l" fontAlgn="b"/>
                      <a:r>
                        <a:rPr lang="tr-TR" sz="1100" u="none" strike="noStrike">
                          <a:effectLst/>
                          <a:latin typeface="Times New Roman" pitchFamily="18" charset="0"/>
                          <a:cs typeface="Times New Roman" pitchFamily="18" charset="0"/>
                        </a:rPr>
                        <a:t>Yapılan İşlemler</a:t>
                      </a:r>
                      <a:endParaRPr lang="tr-TR" sz="1100" b="0" i="0" u="none" strike="noStrike">
                        <a:solidFill>
                          <a:srgbClr val="FF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1330326447"/>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3091 Sayılı Kanun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b="0" i="0" u="none" strike="noStrike" dirty="0" smtClean="0">
                          <a:solidFill>
                            <a:schemeClr val="dk1"/>
                          </a:solidFill>
                          <a:effectLst/>
                          <a:latin typeface="Times New Roman" pitchFamily="18" charset="0"/>
                          <a:cs typeface="Times New Roman" pitchFamily="18" charset="0"/>
                        </a:rPr>
                        <a:t>---</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2</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2</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2</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4156185974"/>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4483 Sayılı Kanun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u="none" strike="noStrike" dirty="0">
                          <a:effectLst/>
                          <a:latin typeface="Times New Roman" pitchFamily="18" charset="0"/>
                          <a:cs typeface="Times New Roman" pitchFamily="18" charset="0"/>
                        </a:rPr>
                        <a:t>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a:solidFill>
                            <a:schemeClr val="dk1"/>
                          </a:solidFill>
                          <a:effectLst/>
                          <a:latin typeface="Times New Roman" pitchFamily="18" charset="0"/>
                          <a:cs typeface="Times New Roman" pitchFamily="18" charset="0"/>
                        </a:rPr>
                        <a:t>2</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dirty="0">
                          <a:effectLst/>
                          <a:latin typeface="Times New Roman" pitchFamily="18" charset="0"/>
                          <a:cs typeface="Times New Roman" pitchFamily="18" charset="0"/>
                        </a:rPr>
                        <a:t>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a:solidFill>
                            <a:schemeClr val="dk1"/>
                          </a:solidFill>
                          <a:effectLst/>
                          <a:latin typeface="Times New Roman" pitchFamily="18" charset="0"/>
                          <a:cs typeface="Times New Roman" pitchFamily="18" charset="0"/>
                        </a:rPr>
                        <a:t>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912244032"/>
                  </a:ext>
                </a:extLst>
              </a:tr>
              <a:tr h="162107">
                <a:tc>
                  <a:txBody>
                    <a:bodyPr/>
                    <a:lstStyle/>
                    <a:p>
                      <a:pPr algn="l" fontAlgn="b"/>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gridSpan="4">
                  <a:txBody>
                    <a:bodyPr/>
                    <a:lstStyle/>
                    <a:p>
                      <a:pPr algn="ctr" fontAlgn="b"/>
                      <a:r>
                        <a:rPr lang="tr-TR" sz="1100" b="0" i="0" u="none" strike="noStrike" dirty="0">
                          <a:solidFill>
                            <a:schemeClr val="bg1"/>
                          </a:solidFill>
                          <a:effectLst/>
                          <a:latin typeface="Times New Roman" pitchFamily="18" charset="0"/>
                          <a:cs typeface="Times New Roman" pitchFamily="18" charset="0"/>
                        </a:rPr>
                        <a:t>CİMER</a:t>
                      </a:r>
                      <a:r>
                        <a:rPr lang="tr-TR" sz="1100" b="0" i="0" u="none" strike="noStrike" baseline="0" dirty="0">
                          <a:solidFill>
                            <a:schemeClr val="bg1"/>
                          </a:solidFill>
                          <a:effectLst/>
                          <a:latin typeface="Times New Roman" pitchFamily="18" charset="0"/>
                          <a:cs typeface="Times New Roman" pitchFamily="18" charset="0"/>
                        </a:rPr>
                        <a:t> BAŞVURUSU</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hMerge="1">
                  <a:txBody>
                    <a:bodyPr/>
                    <a:lstStyle/>
                    <a:p>
                      <a:pPr algn="ctr" fontAlgn="b"/>
                      <a:endParaRPr lang="tr-TR"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tr-TR"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9672411"/>
                  </a:ext>
                </a:extLst>
              </a:tr>
              <a:tr h="162107">
                <a:tc>
                  <a:txBody>
                    <a:bodyPr/>
                    <a:lstStyle/>
                    <a:p>
                      <a:pPr algn="l" fontAlgn="b"/>
                      <a:r>
                        <a:rPr lang="tr-TR" sz="1100" b="0" i="0" u="none" strike="noStrike" dirty="0">
                          <a:solidFill>
                            <a:schemeClr val="bg1"/>
                          </a:solidFill>
                          <a:effectLst/>
                          <a:latin typeface="Times New Roman" pitchFamily="18" charset="0"/>
                          <a:cs typeface="Times New Roman" pitchFamily="18" charset="0"/>
                        </a:rPr>
                        <a:t>  BİLGİ</a:t>
                      </a:r>
                      <a:r>
                        <a:rPr lang="tr-TR" sz="1100" b="0" i="0" u="none" strike="noStrike" baseline="0" dirty="0">
                          <a:solidFill>
                            <a:schemeClr val="bg1"/>
                          </a:solidFill>
                          <a:effectLst/>
                          <a:latin typeface="Times New Roman" pitchFamily="18" charset="0"/>
                          <a:cs typeface="Times New Roman" pitchFamily="18" charset="0"/>
                        </a:rPr>
                        <a:t> EDİNME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b="0" i="0" u="none" strike="noStrike" dirty="0">
                          <a:solidFill>
                            <a:srgbClr val="000000"/>
                          </a:solidFill>
                          <a:effectLst/>
                          <a:latin typeface="Times New Roman" pitchFamily="18" charset="0"/>
                          <a:cs typeface="Times New Roman" pitchFamily="18" charset="0"/>
                        </a:rPr>
                        <a:t>1</a:t>
                      </a: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740166591"/>
                  </a:ext>
                </a:extLst>
              </a:tr>
              <a:tr h="162107">
                <a:tc>
                  <a:txBody>
                    <a:bodyPr/>
                    <a:lstStyle/>
                    <a:p>
                      <a:pPr algn="l" fontAlgn="b"/>
                      <a:r>
                        <a:rPr lang="tr-TR" sz="1100" b="0" i="0" u="none" strike="noStrike" dirty="0">
                          <a:solidFill>
                            <a:schemeClr val="bg1"/>
                          </a:solidFill>
                          <a:effectLst/>
                          <a:latin typeface="Times New Roman" pitchFamily="18" charset="0"/>
                          <a:cs typeface="Times New Roman" pitchFamily="18" charset="0"/>
                        </a:rPr>
                        <a:t>  ŞİKAYET</a:t>
                      </a:r>
                    </a:p>
                  </a:txBody>
                  <a:tcPr marL="6048" marR="6048" marT="6048" marB="0" anchor="b">
                    <a:solidFill>
                      <a:srgbClr val="FF9900"/>
                    </a:solidFill>
                  </a:tcPr>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11</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11</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2146229003"/>
                  </a:ext>
                </a:extLst>
              </a:tr>
              <a:tr h="162107">
                <a:tc>
                  <a:txBody>
                    <a:bodyPr/>
                    <a:lstStyle/>
                    <a:p>
                      <a:pPr algn="l" fontAlgn="b"/>
                      <a:r>
                        <a:rPr lang="tr-TR" sz="1100" b="0" i="0" u="none" strike="noStrike" baseline="0" dirty="0">
                          <a:solidFill>
                            <a:schemeClr val="bg1"/>
                          </a:solidFill>
                          <a:effectLst/>
                          <a:latin typeface="Times New Roman" pitchFamily="18" charset="0"/>
                          <a:cs typeface="Times New Roman" pitchFamily="18" charset="0"/>
                        </a:rPr>
                        <a:t>  İSTEK</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u="none" strike="noStrike" dirty="0">
                          <a:effectLst/>
                          <a:latin typeface="Times New Roman" pitchFamily="18" charset="0"/>
                          <a:cs typeface="Times New Roman" pitchFamily="18" charset="0"/>
                        </a:rPr>
                        <a:t> </a:t>
                      </a:r>
                      <a:r>
                        <a:rPr lang="tr-TR" sz="1100" u="none" strike="noStrike" dirty="0" smtClean="0">
                          <a:effectLst/>
                          <a:latin typeface="Times New Roman" pitchFamily="18" charset="0"/>
                          <a:cs typeface="Times New Roman" pitchFamily="18" charset="0"/>
                        </a:rPr>
                        <a:t>10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chemeClr val="dk1"/>
                          </a:solidFill>
                          <a:effectLst/>
                          <a:latin typeface="Times New Roman" pitchFamily="18" charset="0"/>
                          <a:cs typeface="Times New Roman" pitchFamily="18" charset="0"/>
                        </a:rPr>
                        <a:t>14</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chemeClr val="dk1"/>
                          </a:solidFill>
                          <a:effectLst/>
                          <a:latin typeface="Times New Roman" pitchFamily="18" charset="0"/>
                          <a:cs typeface="Times New Roman" pitchFamily="18" charset="0"/>
                        </a:rPr>
                        <a:t>14</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4046432814"/>
                  </a:ext>
                </a:extLst>
              </a:tr>
              <a:tr h="162107">
                <a:tc>
                  <a:txBody>
                    <a:bodyPr/>
                    <a:lstStyle/>
                    <a:p>
                      <a:pPr algn="l" fontAlgn="b"/>
                      <a:r>
                        <a:rPr lang="tr-TR" sz="1100" b="0" i="0" u="none" strike="noStrike" dirty="0">
                          <a:solidFill>
                            <a:schemeClr val="bg1"/>
                          </a:solidFill>
                          <a:effectLst/>
                          <a:latin typeface="Times New Roman" pitchFamily="18" charset="0"/>
                          <a:cs typeface="Times New Roman" pitchFamily="18" charset="0"/>
                        </a:rPr>
                        <a:t>  İHBAR</a:t>
                      </a:r>
                    </a:p>
                  </a:txBody>
                  <a:tcPr marL="6048" marR="6048" marT="6048" marB="0" anchor="b">
                    <a:solidFill>
                      <a:srgbClr val="FF9900"/>
                    </a:solidFill>
                  </a:tcPr>
                </a:tc>
                <a:tc>
                  <a:txBody>
                    <a:bodyPr/>
                    <a:lstStyle/>
                    <a:p>
                      <a:pPr algn="ctr" fontAlgn="b"/>
                      <a:r>
                        <a:rPr lang="tr-TR" sz="1100" b="0" i="0" u="none" strike="noStrike" dirty="0">
                          <a:solidFill>
                            <a:srgbClr val="000000"/>
                          </a:solidFill>
                          <a:effectLst/>
                          <a:latin typeface="Times New Roman" pitchFamily="18" charset="0"/>
                          <a:cs typeface="Times New Roman" pitchFamily="18" charset="0"/>
                        </a:rPr>
                        <a:t>3</a:t>
                      </a:r>
                    </a:p>
                  </a:txBody>
                  <a:tcPr marL="6048" marR="6048" marT="6048" marB="0" anchor="b"/>
                </a:tc>
                <a:tc>
                  <a:txBody>
                    <a:bodyPr/>
                    <a:lstStyle/>
                    <a:p>
                      <a:pPr algn="ctr" fontAlgn="b"/>
                      <a:r>
                        <a:rPr lang="tr-TR" sz="1100" b="0" i="0" u="none" strike="noStrike" dirty="0">
                          <a:solidFill>
                            <a:srgbClr val="000000"/>
                          </a:solidFill>
                          <a:effectLst/>
                          <a:latin typeface="Times New Roman" pitchFamily="18" charset="0"/>
                          <a:cs typeface="Times New Roman" pitchFamily="18" charset="0"/>
                        </a:rPr>
                        <a:t>3</a:t>
                      </a: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2654925235"/>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gridSpan="2">
                  <a:txBody>
                    <a:bodyPr/>
                    <a:lstStyle/>
                    <a:p>
                      <a:pPr algn="ctr" fontAlgn="b"/>
                      <a:r>
                        <a:rPr lang="tr-TR" sz="1100" u="none" strike="noStrike" dirty="0" smtClean="0">
                          <a:effectLst/>
                          <a:latin typeface="Times New Roman" pitchFamily="18" charset="0"/>
                          <a:cs typeface="Times New Roman" pitchFamily="18" charset="0"/>
                        </a:rPr>
                        <a:t>2021 </a:t>
                      </a:r>
                      <a:r>
                        <a:rPr lang="tr-TR" sz="1100" u="none" strike="noStrike" dirty="0">
                          <a:effectLst/>
                          <a:latin typeface="Times New Roman" pitchFamily="18" charset="0"/>
                          <a:cs typeface="Times New Roman" pitchFamily="18" charset="0"/>
                        </a:rPr>
                        <a:t>Yılı </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tc gridSpan="2">
                  <a:txBody>
                    <a:bodyPr/>
                    <a:lstStyle/>
                    <a:p>
                      <a:pPr algn="ctr" fontAlgn="b"/>
                      <a:r>
                        <a:rPr lang="tr-TR" sz="1100" u="none" strike="noStrike" dirty="0" smtClean="0">
                          <a:effectLst/>
                          <a:latin typeface="Times New Roman" pitchFamily="18" charset="0"/>
                          <a:cs typeface="Times New Roman" pitchFamily="18" charset="0"/>
                        </a:rPr>
                        <a:t>2022 </a:t>
                      </a:r>
                      <a:r>
                        <a:rPr lang="tr-TR" sz="1100" u="none" strike="noStrike" dirty="0">
                          <a:effectLst/>
                          <a:latin typeface="Times New Roman" pitchFamily="18" charset="0"/>
                          <a:cs typeface="Times New Roman" pitchFamily="18" charset="0"/>
                        </a:rPr>
                        <a:t>Yılı</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extLst>
                  <a:ext uri="{0D108BD9-81ED-4DB2-BD59-A6C34878D82A}">
                    <a16:rowId xmlns:a16="http://schemas.microsoft.com/office/drawing/2014/main" val="4073574313"/>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u="none" strike="noStrike" dirty="0">
                          <a:effectLst/>
                          <a:latin typeface="Times New Roman" pitchFamily="18" charset="0"/>
                          <a:cs typeface="Times New Roman" pitchFamily="18" charset="0"/>
                        </a:rPr>
                        <a:t>Gelen</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dirty="0">
                          <a:effectLst/>
                          <a:latin typeface="Times New Roman" pitchFamily="18" charset="0"/>
                          <a:cs typeface="Times New Roman" pitchFamily="18" charset="0"/>
                        </a:rPr>
                        <a:t>Giden</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a:effectLst/>
                          <a:latin typeface="Times New Roman" pitchFamily="18" charset="0"/>
                          <a:cs typeface="Times New Roman" pitchFamily="18" charset="0"/>
                        </a:rPr>
                        <a:t>Gelen </a:t>
                      </a:r>
                      <a:endParaRPr lang="tr-TR" sz="1100" b="0" i="0" u="none" strike="noStrike">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dirty="0">
                          <a:effectLst/>
                          <a:latin typeface="Times New Roman" pitchFamily="18" charset="0"/>
                          <a:cs typeface="Times New Roman" pitchFamily="18" charset="0"/>
                        </a:rPr>
                        <a:t>Giden</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958816267"/>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İşlem Yapılan Evrak Sayısı</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1698</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775</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1138</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b="0" i="0" u="none" strike="noStrike" dirty="0" smtClean="0">
                          <a:solidFill>
                            <a:srgbClr val="000000"/>
                          </a:solidFill>
                          <a:effectLst/>
                          <a:latin typeface="Times New Roman" pitchFamily="18" charset="0"/>
                          <a:cs typeface="Times New Roman" pitchFamily="18" charset="0"/>
                        </a:rPr>
                        <a:t>493</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1434812985"/>
                  </a:ext>
                </a:extLst>
              </a:tr>
              <a:tr h="159883">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a:txBody>
                    <a:bodyPr/>
                    <a:lstStyle/>
                    <a:p>
                      <a:pPr algn="ctr" fontAlgn="b"/>
                      <a:r>
                        <a:rPr lang="tr-TR" sz="1100" u="none" strike="noStrike">
                          <a:effectLst/>
                          <a:latin typeface="Times New Roman" pitchFamily="18" charset="0"/>
                          <a:cs typeface="Times New Roman" pitchFamily="18" charset="0"/>
                        </a:rPr>
                        <a:t> </a:t>
                      </a:r>
                      <a:endParaRPr lang="tr-TR" sz="1100" b="0" i="0" u="none" strike="noStrike">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dirty="0">
                          <a:effectLst/>
                          <a:latin typeface="Times New Roman" pitchFamily="18" charset="0"/>
                          <a:cs typeface="Times New Roman" pitchFamily="18" charset="0"/>
                        </a:rPr>
                        <a:t> </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a:txBody>
                    <a:bodyPr/>
                    <a:lstStyle/>
                    <a:p>
                      <a:pPr algn="ctr" fontAlgn="b"/>
                      <a:r>
                        <a:rPr lang="tr-TR" sz="1100" u="none" strike="noStrike">
                          <a:effectLst/>
                          <a:latin typeface="Times New Roman" pitchFamily="18" charset="0"/>
                          <a:cs typeface="Times New Roman" pitchFamily="18" charset="0"/>
                        </a:rPr>
                        <a:t> </a:t>
                      </a:r>
                      <a:endParaRPr lang="tr-TR" sz="1100" b="0" i="0" u="none" strike="noStrike">
                        <a:solidFill>
                          <a:srgbClr val="000000"/>
                        </a:solidFill>
                        <a:effectLst/>
                        <a:latin typeface="Times New Roman" pitchFamily="18" charset="0"/>
                        <a:cs typeface="Times New Roman" pitchFamily="18" charset="0"/>
                      </a:endParaRPr>
                    </a:p>
                  </a:txBody>
                  <a:tcPr marL="6048" marR="6048" marT="6048" marB="0" anchor="b"/>
                </a:tc>
                <a:tc>
                  <a:txBody>
                    <a:bodyPr/>
                    <a:lstStyle/>
                    <a:p>
                      <a:pPr algn="l" fontAlgn="b"/>
                      <a:r>
                        <a:rPr lang="tr-TR" sz="1100" u="none" strike="noStrike" dirty="0">
                          <a:effectLst/>
                          <a:latin typeface="Times New Roman" pitchFamily="18" charset="0"/>
                          <a:cs typeface="Times New Roman" pitchFamily="18" charset="0"/>
                        </a:rPr>
                        <a:t> </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extLst>
                  <a:ext uri="{0D108BD9-81ED-4DB2-BD59-A6C34878D82A}">
                    <a16:rowId xmlns:a16="http://schemas.microsoft.com/office/drawing/2014/main" val="1161431349"/>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gridSpan="4">
                  <a:txBody>
                    <a:bodyPr/>
                    <a:lstStyle/>
                    <a:p>
                      <a:pPr algn="l" fontAlgn="b"/>
                      <a:r>
                        <a:rPr lang="tr-TR" sz="1100" u="none" strike="noStrike" dirty="0" err="1">
                          <a:solidFill>
                            <a:schemeClr val="bg1"/>
                          </a:solidFill>
                          <a:effectLst/>
                          <a:latin typeface="Times New Roman" pitchFamily="18" charset="0"/>
                          <a:cs typeface="Times New Roman" pitchFamily="18" charset="0"/>
                        </a:rPr>
                        <a:t>Covit</a:t>
                      </a:r>
                      <a:r>
                        <a:rPr lang="tr-TR" sz="1100" u="none" strike="noStrike" dirty="0">
                          <a:solidFill>
                            <a:schemeClr val="bg1"/>
                          </a:solidFill>
                          <a:effectLst/>
                          <a:latin typeface="Times New Roman" pitchFamily="18" charset="0"/>
                          <a:cs typeface="Times New Roman" pitchFamily="18" charset="0"/>
                        </a:rPr>
                        <a:t> -19 İle Mücadelede Yapılan </a:t>
                      </a:r>
                      <a:r>
                        <a:rPr lang="tr-TR" sz="1100" u="none" strike="noStrike" dirty="0" smtClean="0">
                          <a:solidFill>
                            <a:schemeClr val="bg1"/>
                          </a:solidFill>
                          <a:effectLst/>
                          <a:latin typeface="Times New Roman" pitchFamily="18" charset="0"/>
                          <a:cs typeface="Times New Roman" pitchFamily="18" charset="0"/>
                        </a:rPr>
                        <a:t>İşlemler                                           2021</a:t>
                      </a:r>
                      <a:r>
                        <a:rPr lang="tr-TR" sz="1100" u="none" strike="noStrike" baseline="0" dirty="0" smtClean="0">
                          <a:solidFill>
                            <a:schemeClr val="bg1"/>
                          </a:solidFill>
                          <a:effectLst/>
                          <a:latin typeface="Times New Roman" pitchFamily="18" charset="0"/>
                          <a:cs typeface="Times New Roman" pitchFamily="18" charset="0"/>
                        </a:rPr>
                        <a:t> </a:t>
                      </a:r>
                      <a:r>
                        <a:rPr lang="tr-TR" sz="1100" u="none" strike="noStrike" dirty="0" smtClean="0">
                          <a:solidFill>
                            <a:schemeClr val="bg1"/>
                          </a:solidFill>
                          <a:effectLst/>
                          <a:latin typeface="Times New Roman" pitchFamily="18" charset="0"/>
                          <a:cs typeface="Times New Roman" pitchFamily="18" charset="0"/>
                        </a:rPr>
                        <a:t>                                            2022</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27744605"/>
                  </a:ext>
                </a:extLst>
              </a:tr>
              <a:tr h="278759">
                <a:tc>
                  <a:txBody>
                    <a:bodyPr/>
                    <a:lstStyle/>
                    <a:p>
                      <a:pPr algn="l" fontAlgn="t"/>
                      <a:r>
                        <a:rPr lang="tr-TR" sz="1100" u="none" strike="noStrike" dirty="0">
                          <a:solidFill>
                            <a:schemeClr val="bg1"/>
                          </a:solidFill>
                          <a:effectLst/>
                          <a:latin typeface="Times New Roman" pitchFamily="18" charset="0"/>
                          <a:cs typeface="Times New Roman" pitchFamily="18" charset="0"/>
                        </a:rPr>
                        <a:t>65 Yaş Üstü ve 18 Yaş Altı Vatandaşlarımıza Verilen İzinler</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solidFill>
                      <a:srgbClr val="FF9900"/>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100" u="none" strike="noStrike" dirty="0" smtClean="0">
                          <a:effectLst/>
                          <a:latin typeface="Times New Roman" pitchFamily="18" charset="0"/>
                          <a:cs typeface="Times New Roman" pitchFamily="18" charset="0"/>
                        </a:rPr>
                        <a:t>112 Vefa İletişim Hattı</a:t>
                      </a:r>
                      <a:endParaRPr lang="tr-TR" sz="1100" b="0" i="0" u="none" strike="noStrike" dirty="0" smtClean="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tc gridSpan="2">
                  <a:txBody>
                    <a:bodyPr/>
                    <a:lstStyle/>
                    <a:p>
                      <a:pPr algn="l" fontAlgn="b"/>
                      <a:r>
                        <a:rPr lang="tr-TR" sz="1100" b="0" i="0" u="none" strike="noStrike" dirty="0" smtClean="0">
                          <a:solidFill>
                            <a:srgbClr val="000000"/>
                          </a:solidFill>
                          <a:effectLst/>
                          <a:latin typeface="Times New Roman" pitchFamily="18" charset="0"/>
                          <a:cs typeface="Times New Roman" pitchFamily="18" charset="0"/>
                        </a:rPr>
                        <a:t>                  1                                                   0</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extLst>
                  <a:ext uri="{0D108BD9-81ED-4DB2-BD59-A6C34878D82A}">
                    <a16:rowId xmlns:a16="http://schemas.microsoft.com/office/drawing/2014/main" val="2313324151"/>
                  </a:ext>
                </a:extLst>
              </a:tr>
              <a:tr h="162107">
                <a:tc>
                  <a:txBody>
                    <a:bodyPr/>
                    <a:lstStyle/>
                    <a:p>
                      <a:pPr algn="l" fontAlgn="b"/>
                      <a:r>
                        <a:rPr lang="tr-TR" sz="1100" u="none" strike="noStrike" dirty="0">
                          <a:solidFill>
                            <a:schemeClr val="bg1"/>
                          </a:solidFill>
                          <a:effectLst/>
                          <a:latin typeface="Times New Roman" pitchFamily="18" charset="0"/>
                          <a:cs typeface="Times New Roman" pitchFamily="18" charset="0"/>
                        </a:rPr>
                        <a:t> </a:t>
                      </a:r>
                      <a:endParaRPr lang="tr-TR" sz="1100" b="0" i="0" u="none" strike="noStrike" dirty="0">
                        <a:solidFill>
                          <a:schemeClr val="bg1"/>
                        </a:solidFill>
                        <a:effectLst/>
                        <a:latin typeface="Times New Roman" pitchFamily="18" charset="0"/>
                        <a:cs typeface="Times New Roman" pitchFamily="18" charset="0"/>
                      </a:endParaRPr>
                    </a:p>
                  </a:txBody>
                  <a:tcPr marL="6048" marR="6048" marT="6048" marB="0" anchor="b">
                    <a:solidFill>
                      <a:srgbClr val="FF9900"/>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100" u="none" strike="noStrike" dirty="0" smtClean="0">
                          <a:effectLst/>
                          <a:latin typeface="Times New Roman" pitchFamily="18" charset="0"/>
                          <a:cs typeface="Times New Roman" pitchFamily="18" charset="0"/>
                        </a:rPr>
                        <a:t>E İçişlerinden  ve</a:t>
                      </a:r>
                      <a:r>
                        <a:rPr lang="tr-TR" sz="1100" u="none" strike="noStrike" baseline="0" dirty="0" smtClean="0">
                          <a:effectLst/>
                          <a:latin typeface="Times New Roman" pitchFamily="18" charset="0"/>
                          <a:cs typeface="Times New Roman" pitchFamily="18" charset="0"/>
                        </a:rPr>
                        <a:t> 112 </a:t>
                      </a:r>
                      <a:endParaRPr lang="tr-TR" sz="1100" b="0" i="0" u="none" strike="noStrike" dirty="0" smtClean="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tc gridSpan="2">
                  <a:txBody>
                    <a:bodyPr/>
                    <a:lstStyle/>
                    <a:p>
                      <a:pPr algn="l" fontAlgn="b"/>
                      <a:r>
                        <a:rPr lang="tr-TR" sz="1100" b="0" i="0" u="none" strike="noStrike" dirty="0" smtClean="0">
                          <a:solidFill>
                            <a:srgbClr val="000000"/>
                          </a:solidFill>
                          <a:effectLst/>
                          <a:latin typeface="Times New Roman" pitchFamily="18" charset="0"/>
                          <a:cs typeface="Times New Roman" pitchFamily="18" charset="0"/>
                        </a:rPr>
                        <a:t>                762                                               </a:t>
                      </a:r>
                      <a:r>
                        <a:rPr lang="tr-TR" sz="1100" b="0" i="0" u="none" strike="noStrike" baseline="0" dirty="0" smtClean="0">
                          <a:solidFill>
                            <a:srgbClr val="000000"/>
                          </a:solidFill>
                          <a:effectLst/>
                          <a:latin typeface="Times New Roman" pitchFamily="18" charset="0"/>
                          <a:cs typeface="Times New Roman" pitchFamily="18" charset="0"/>
                        </a:rPr>
                        <a:t>  8</a:t>
                      </a:r>
                      <a:endParaRPr lang="tr-TR" sz="1100" b="0" i="0" u="none" strike="noStrike" dirty="0">
                        <a:solidFill>
                          <a:srgbClr val="000000"/>
                        </a:solidFill>
                        <a:effectLst/>
                        <a:latin typeface="Times New Roman" pitchFamily="18" charset="0"/>
                        <a:cs typeface="Times New Roman" pitchFamily="18" charset="0"/>
                      </a:endParaRPr>
                    </a:p>
                  </a:txBody>
                  <a:tcPr marL="6048" marR="6048" marT="6048" marB="0" anchor="b"/>
                </a:tc>
                <a:tc hMerge="1">
                  <a:txBody>
                    <a:bodyPr/>
                    <a:lstStyle/>
                    <a:p>
                      <a:endParaRPr lang="tr-TR"/>
                    </a:p>
                  </a:txBody>
                  <a:tcPr/>
                </a:tc>
                <a:extLst>
                  <a:ext uri="{0D108BD9-81ED-4DB2-BD59-A6C34878D82A}">
                    <a16:rowId xmlns:a16="http://schemas.microsoft.com/office/drawing/2014/main" val="1787799631"/>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366010546"/>
              </p:ext>
            </p:extLst>
          </p:nvPr>
        </p:nvGraphicFramePr>
        <p:xfrm>
          <a:off x="709300" y="804334"/>
          <a:ext cx="10801884" cy="1145091"/>
        </p:xfrm>
        <a:graphic>
          <a:graphicData uri="http://schemas.openxmlformats.org/drawingml/2006/table">
            <a:tbl>
              <a:tblPr firstRow="1" bandRow="1">
                <a:tableStyleId>{5C22544A-7EE6-4342-B048-85BDC9FD1C3A}</a:tableStyleId>
              </a:tblPr>
              <a:tblGrid>
                <a:gridCol w="5400942">
                  <a:extLst>
                    <a:ext uri="{9D8B030D-6E8A-4147-A177-3AD203B41FA5}">
                      <a16:colId xmlns:a16="http://schemas.microsoft.com/office/drawing/2014/main" val="2503568764"/>
                    </a:ext>
                  </a:extLst>
                </a:gridCol>
                <a:gridCol w="5400942">
                  <a:extLst>
                    <a:ext uri="{9D8B030D-6E8A-4147-A177-3AD203B41FA5}">
                      <a16:colId xmlns:a16="http://schemas.microsoft.com/office/drawing/2014/main" val="3801552879"/>
                    </a:ext>
                  </a:extLst>
                </a:gridCol>
              </a:tblGrid>
              <a:tr h="200872">
                <a:tc>
                  <a:txBody>
                    <a:bodyPr/>
                    <a:lstStyle/>
                    <a:p>
                      <a:r>
                        <a:rPr lang="tr-TR" sz="1100" dirty="0">
                          <a:latin typeface="Times New Roman" pitchFamily="18" charset="0"/>
                          <a:cs typeface="Times New Roman" pitchFamily="18" charset="0"/>
                        </a:rPr>
                        <a:t>Personel Durumu</a:t>
                      </a:r>
                    </a:p>
                  </a:txBody>
                  <a:tcPr marL="58057" marR="58057" marT="29029" marB="29029"/>
                </a:tc>
                <a:tc>
                  <a:txBody>
                    <a:bodyPr/>
                    <a:lstStyle/>
                    <a:p>
                      <a:endParaRPr lang="tr-TR" sz="1100" dirty="0">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3982979341"/>
                  </a:ext>
                </a:extLst>
              </a:tr>
              <a:tr h="200872">
                <a:tc>
                  <a:txBody>
                    <a:bodyPr/>
                    <a:lstStyle/>
                    <a:p>
                      <a:r>
                        <a:rPr lang="tr-TR" sz="1100" dirty="0">
                          <a:latin typeface="Times New Roman" pitchFamily="18" charset="0"/>
                          <a:cs typeface="Times New Roman" pitchFamily="18" charset="0"/>
                        </a:rPr>
                        <a:t>Yazı İşleri </a:t>
                      </a:r>
                      <a:r>
                        <a:rPr lang="tr-TR" sz="1100" dirty="0" smtClean="0">
                          <a:latin typeface="Times New Roman" pitchFamily="18" charset="0"/>
                          <a:cs typeface="Times New Roman" pitchFamily="18" charset="0"/>
                        </a:rPr>
                        <a:t>Müdürü</a:t>
                      </a:r>
                      <a:endParaRPr lang="tr-TR" sz="1100" dirty="0">
                        <a:latin typeface="Times New Roman" pitchFamily="18" charset="0"/>
                        <a:cs typeface="Times New Roman" pitchFamily="18" charset="0"/>
                      </a:endParaRPr>
                    </a:p>
                  </a:txBody>
                  <a:tcPr marL="58057" marR="58057" marT="29029" marB="29029"/>
                </a:tc>
                <a:tc>
                  <a:txBody>
                    <a:bodyPr/>
                    <a:lstStyle/>
                    <a:p>
                      <a:r>
                        <a:rPr lang="tr-TR" sz="1100" dirty="0">
                          <a:latin typeface="Times New Roman" pitchFamily="18" charset="0"/>
                          <a:cs typeface="Times New Roman" pitchFamily="18" charset="0"/>
                        </a:rPr>
                        <a:t>1</a:t>
                      </a:r>
                    </a:p>
                  </a:txBody>
                  <a:tcPr marL="58057" marR="58057" marT="29029" marB="29029"/>
                </a:tc>
                <a:extLst>
                  <a:ext uri="{0D108BD9-81ED-4DB2-BD59-A6C34878D82A}">
                    <a16:rowId xmlns:a16="http://schemas.microsoft.com/office/drawing/2014/main" val="2699907476"/>
                  </a:ext>
                </a:extLst>
              </a:tr>
              <a:tr h="200872">
                <a:tc>
                  <a:txBody>
                    <a:bodyPr/>
                    <a:lstStyle/>
                    <a:p>
                      <a:r>
                        <a:rPr lang="tr-TR" sz="1100" dirty="0" smtClean="0">
                          <a:latin typeface="Times New Roman" pitchFamily="18" charset="0"/>
                          <a:cs typeface="Times New Roman" pitchFamily="18" charset="0"/>
                        </a:rPr>
                        <a:t>Memur </a:t>
                      </a:r>
                      <a:endParaRPr lang="tr-TR" sz="1100" dirty="0">
                        <a:latin typeface="Times New Roman" pitchFamily="18" charset="0"/>
                        <a:cs typeface="Times New Roman" pitchFamily="18" charset="0"/>
                      </a:endParaRPr>
                    </a:p>
                  </a:txBody>
                  <a:tcPr marL="58057" marR="58057" marT="29029" marB="29029"/>
                </a:tc>
                <a:tc>
                  <a:txBody>
                    <a:bodyPr/>
                    <a:lstStyle/>
                    <a:p>
                      <a:r>
                        <a:rPr lang="tr-TR" sz="1100" dirty="0" smtClean="0">
                          <a:latin typeface="Times New Roman" pitchFamily="18" charset="0"/>
                          <a:cs typeface="Times New Roman" pitchFamily="18" charset="0"/>
                        </a:rPr>
                        <a:t>2</a:t>
                      </a:r>
                      <a:endParaRPr lang="tr-TR" sz="1100" dirty="0">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4235996011"/>
                  </a:ext>
                </a:extLst>
              </a:tr>
              <a:tr h="242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100" dirty="0">
                          <a:latin typeface="Times New Roman" pitchFamily="18" charset="0"/>
                          <a:cs typeface="Times New Roman" pitchFamily="18" charset="0"/>
                        </a:rPr>
                        <a:t>Hizmetli </a:t>
                      </a:r>
                      <a:r>
                        <a:rPr lang="tr-TR" sz="1100" dirty="0" smtClean="0">
                          <a:latin typeface="Times New Roman" pitchFamily="18" charset="0"/>
                          <a:cs typeface="Times New Roman" pitchFamily="18" charset="0"/>
                        </a:rPr>
                        <a:t>(İlçe</a:t>
                      </a:r>
                      <a:r>
                        <a:rPr lang="tr-TR" sz="1100" baseline="0" dirty="0" smtClean="0">
                          <a:latin typeface="Times New Roman" pitchFamily="18" charset="0"/>
                          <a:cs typeface="Times New Roman" pitchFamily="18" charset="0"/>
                        </a:rPr>
                        <a:t> Milli Eğitim Müdürlüğü Görevlendirme)</a:t>
                      </a:r>
                      <a:endParaRPr lang="tr-TR" sz="1100" dirty="0">
                        <a:latin typeface="Times New Roman" pitchFamily="18" charset="0"/>
                        <a:cs typeface="Times New Roman" pitchFamily="18" charset="0"/>
                      </a:endParaRPr>
                    </a:p>
                  </a:txBody>
                  <a:tcPr marL="58057" marR="58057" marT="29029" marB="29029"/>
                </a:tc>
                <a:tc>
                  <a:txBody>
                    <a:bodyPr/>
                    <a:lstStyle/>
                    <a:p>
                      <a:r>
                        <a:rPr lang="tr-TR" sz="1100" smtClean="0">
                          <a:latin typeface="Times New Roman" pitchFamily="18" charset="0"/>
                          <a:cs typeface="Times New Roman" pitchFamily="18" charset="0"/>
                        </a:rPr>
                        <a:t>1</a:t>
                      </a:r>
                      <a:endParaRPr lang="tr-TR" sz="1100" dirty="0">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1628411046"/>
                  </a:ext>
                </a:extLst>
              </a:tr>
              <a:tr h="200872">
                <a:tc>
                  <a:txBody>
                    <a:bodyPr/>
                    <a:lstStyle/>
                    <a:p>
                      <a:r>
                        <a:rPr lang="tr-TR" sz="1100" b="1" dirty="0">
                          <a:latin typeface="Times New Roman" pitchFamily="18" charset="0"/>
                          <a:cs typeface="Times New Roman" pitchFamily="18" charset="0"/>
                        </a:rPr>
                        <a:t>Toplam</a:t>
                      </a:r>
                    </a:p>
                  </a:txBody>
                  <a:tcPr marL="58057" marR="58057" marT="29029" marB="29029"/>
                </a:tc>
                <a:tc>
                  <a:txBody>
                    <a:bodyPr/>
                    <a:lstStyle/>
                    <a:p>
                      <a:r>
                        <a:rPr lang="tr-TR" sz="1100" b="1" dirty="0">
                          <a:latin typeface="Times New Roman" pitchFamily="18" charset="0"/>
                          <a:cs typeface="Times New Roman" pitchFamily="18" charset="0"/>
                        </a:rPr>
                        <a:t>4</a:t>
                      </a:r>
                    </a:p>
                  </a:txBody>
                  <a:tcPr marL="58057" marR="58057" marT="29029" marB="29029"/>
                </a:tc>
                <a:extLst>
                  <a:ext uri="{0D108BD9-81ED-4DB2-BD59-A6C34878D82A}">
                    <a16:rowId xmlns:a16="http://schemas.microsoft.com/office/drawing/2014/main" val="3256849668"/>
                  </a:ext>
                </a:extLst>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val="2252010008"/>
              </p:ext>
            </p:extLst>
          </p:nvPr>
        </p:nvGraphicFramePr>
        <p:xfrm>
          <a:off x="709299" y="2175123"/>
          <a:ext cx="10801884" cy="1354188"/>
        </p:xfrm>
        <a:graphic>
          <a:graphicData uri="http://schemas.openxmlformats.org/drawingml/2006/table">
            <a:tbl>
              <a:tblPr firstRow="1" bandRow="1">
                <a:tableStyleId>{5C22544A-7EE6-4342-B048-85BDC9FD1C3A}</a:tableStyleId>
              </a:tblPr>
              <a:tblGrid>
                <a:gridCol w="5400942">
                  <a:extLst>
                    <a:ext uri="{9D8B030D-6E8A-4147-A177-3AD203B41FA5}">
                      <a16:colId xmlns:a16="http://schemas.microsoft.com/office/drawing/2014/main" val="1110208301"/>
                    </a:ext>
                  </a:extLst>
                </a:gridCol>
                <a:gridCol w="5400942">
                  <a:extLst>
                    <a:ext uri="{9D8B030D-6E8A-4147-A177-3AD203B41FA5}">
                      <a16:colId xmlns:a16="http://schemas.microsoft.com/office/drawing/2014/main" val="1722327514"/>
                    </a:ext>
                  </a:extLst>
                </a:gridCol>
              </a:tblGrid>
              <a:tr h="201437">
                <a:tc>
                  <a:txBody>
                    <a:bodyPr/>
                    <a:lstStyle/>
                    <a:p>
                      <a:r>
                        <a:rPr lang="tr-TR" sz="1100" dirty="0">
                          <a:latin typeface="Times New Roman" pitchFamily="18" charset="0"/>
                          <a:cs typeface="Times New Roman" pitchFamily="18" charset="0"/>
                        </a:rPr>
                        <a:t>Personel İhtiyacı</a:t>
                      </a:r>
                    </a:p>
                  </a:txBody>
                  <a:tcPr marL="58057" marR="58057" marT="29029" marB="29029"/>
                </a:tc>
                <a:tc>
                  <a:txBody>
                    <a:bodyPr/>
                    <a:lstStyle/>
                    <a:p>
                      <a:endParaRPr lang="tr-TR" sz="1100" dirty="0">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2985295991"/>
                  </a:ext>
                </a:extLst>
              </a:tr>
              <a:tr h="201437">
                <a:tc>
                  <a:txBody>
                    <a:bodyPr/>
                    <a:lstStyle/>
                    <a:p>
                      <a:r>
                        <a:rPr lang="tr-TR" sz="1100" dirty="0">
                          <a:latin typeface="Times New Roman" pitchFamily="18" charset="0"/>
                          <a:cs typeface="Times New Roman" pitchFamily="18" charset="0"/>
                        </a:rPr>
                        <a:t>V.H.K.İ</a:t>
                      </a:r>
                    </a:p>
                  </a:txBody>
                  <a:tcPr marL="58057" marR="58057" marT="29029" marB="29029"/>
                </a:tc>
                <a:tc>
                  <a:txBody>
                    <a:bodyPr/>
                    <a:lstStyle/>
                    <a:p>
                      <a:r>
                        <a:rPr lang="tr-TR" sz="1100" dirty="0">
                          <a:latin typeface="Times New Roman" pitchFamily="18" charset="0"/>
                          <a:cs typeface="Times New Roman" pitchFamily="18" charset="0"/>
                        </a:rPr>
                        <a:t>2</a:t>
                      </a:r>
                    </a:p>
                  </a:txBody>
                  <a:tcPr marL="58057" marR="58057" marT="29029" marB="29029"/>
                </a:tc>
                <a:extLst>
                  <a:ext uri="{0D108BD9-81ED-4DB2-BD59-A6C34878D82A}">
                    <a16:rowId xmlns:a16="http://schemas.microsoft.com/office/drawing/2014/main" val="179389781"/>
                  </a:ext>
                </a:extLst>
              </a:tr>
              <a:tr h="201437">
                <a:tc>
                  <a:txBody>
                    <a:bodyPr/>
                    <a:lstStyle/>
                    <a:p>
                      <a:r>
                        <a:rPr lang="tr-TR" sz="1100" dirty="0">
                          <a:latin typeface="Times New Roman" pitchFamily="18" charset="0"/>
                          <a:cs typeface="Times New Roman" pitchFamily="18" charset="0"/>
                        </a:rPr>
                        <a:t>Sekreter</a:t>
                      </a:r>
                    </a:p>
                  </a:txBody>
                  <a:tcPr marL="58057" marR="58057" marT="29029" marB="29029"/>
                </a:tc>
                <a:tc>
                  <a:txBody>
                    <a:bodyPr/>
                    <a:lstStyle/>
                    <a:p>
                      <a:r>
                        <a:rPr lang="tr-TR" sz="1100" dirty="0">
                          <a:latin typeface="Times New Roman" pitchFamily="18" charset="0"/>
                          <a:cs typeface="Times New Roman" pitchFamily="18" charset="0"/>
                        </a:rPr>
                        <a:t>1</a:t>
                      </a:r>
                    </a:p>
                  </a:txBody>
                  <a:tcPr marL="58057" marR="58057" marT="29029" marB="29029"/>
                </a:tc>
                <a:extLst>
                  <a:ext uri="{0D108BD9-81ED-4DB2-BD59-A6C34878D82A}">
                    <a16:rowId xmlns:a16="http://schemas.microsoft.com/office/drawing/2014/main" val="2148352097"/>
                  </a:ext>
                </a:extLst>
              </a:tr>
              <a:tr h="201437">
                <a:tc>
                  <a:txBody>
                    <a:bodyPr/>
                    <a:lstStyle/>
                    <a:p>
                      <a:r>
                        <a:rPr lang="tr-TR" sz="1100" dirty="0">
                          <a:latin typeface="Times New Roman" pitchFamily="18" charset="0"/>
                          <a:cs typeface="Times New Roman" pitchFamily="18" charset="0"/>
                        </a:rPr>
                        <a:t>Hizmetli</a:t>
                      </a:r>
                    </a:p>
                  </a:txBody>
                  <a:tcPr marL="58057" marR="58057" marT="29029" marB="29029"/>
                </a:tc>
                <a:tc>
                  <a:txBody>
                    <a:bodyPr/>
                    <a:lstStyle/>
                    <a:p>
                      <a:r>
                        <a:rPr lang="tr-TR" sz="1100" dirty="0">
                          <a:latin typeface="Times New Roman" pitchFamily="18" charset="0"/>
                          <a:cs typeface="Times New Roman" pitchFamily="18" charset="0"/>
                        </a:rPr>
                        <a:t>1</a:t>
                      </a:r>
                    </a:p>
                  </a:txBody>
                  <a:tcPr marL="58057" marR="58057" marT="29029" marB="29029"/>
                </a:tc>
                <a:extLst>
                  <a:ext uri="{0D108BD9-81ED-4DB2-BD59-A6C34878D82A}">
                    <a16:rowId xmlns:a16="http://schemas.microsoft.com/office/drawing/2014/main" val="806096159"/>
                  </a:ext>
                </a:extLst>
              </a:tr>
              <a:tr h="201437">
                <a:tc>
                  <a:txBody>
                    <a:bodyPr/>
                    <a:lstStyle/>
                    <a:p>
                      <a:r>
                        <a:rPr lang="tr-TR" sz="1100" dirty="0">
                          <a:latin typeface="Times New Roman" pitchFamily="18" charset="0"/>
                          <a:cs typeface="Times New Roman" pitchFamily="18" charset="0"/>
                        </a:rPr>
                        <a:t>Makam </a:t>
                      </a:r>
                      <a:r>
                        <a:rPr lang="tr-TR" sz="1100" dirty="0" smtClean="0">
                          <a:latin typeface="Times New Roman" pitchFamily="18" charset="0"/>
                          <a:cs typeface="Times New Roman" pitchFamily="18" charset="0"/>
                        </a:rPr>
                        <a:t>Şoförü ve Koruma</a:t>
                      </a:r>
                      <a:endParaRPr lang="tr-TR" sz="1100" dirty="0">
                        <a:latin typeface="Times New Roman" pitchFamily="18" charset="0"/>
                        <a:cs typeface="Times New Roman" pitchFamily="18" charset="0"/>
                      </a:endParaRPr>
                    </a:p>
                  </a:txBody>
                  <a:tcPr marL="58057" marR="58057" marT="29029" marB="29029"/>
                </a:tc>
                <a:tc>
                  <a:txBody>
                    <a:bodyPr/>
                    <a:lstStyle/>
                    <a:p>
                      <a:r>
                        <a:rPr lang="tr-TR" sz="1100" dirty="0">
                          <a:latin typeface="Times New Roman" pitchFamily="18" charset="0"/>
                          <a:cs typeface="Times New Roman" pitchFamily="18" charset="0"/>
                        </a:rPr>
                        <a:t>2</a:t>
                      </a:r>
                    </a:p>
                  </a:txBody>
                  <a:tcPr marL="58057" marR="58057" marT="29029" marB="29029"/>
                </a:tc>
                <a:extLst>
                  <a:ext uri="{0D108BD9-81ED-4DB2-BD59-A6C34878D82A}">
                    <a16:rowId xmlns:a16="http://schemas.microsoft.com/office/drawing/2014/main" val="743540451"/>
                  </a:ext>
                </a:extLst>
              </a:tr>
              <a:tr h="201437">
                <a:tc>
                  <a:txBody>
                    <a:bodyPr/>
                    <a:lstStyle/>
                    <a:p>
                      <a:r>
                        <a:rPr lang="tr-TR" sz="1100" b="1" dirty="0">
                          <a:latin typeface="Times New Roman" pitchFamily="18" charset="0"/>
                          <a:cs typeface="Times New Roman" pitchFamily="18" charset="0"/>
                        </a:rPr>
                        <a:t>Toplam</a:t>
                      </a:r>
                    </a:p>
                  </a:txBody>
                  <a:tcPr marL="58057" marR="58057" marT="29029" marB="29029"/>
                </a:tc>
                <a:tc>
                  <a:txBody>
                    <a:bodyPr/>
                    <a:lstStyle/>
                    <a:p>
                      <a:r>
                        <a:rPr lang="tr-TR" sz="1100" b="1" dirty="0">
                          <a:latin typeface="Times New Roman" pitchFamily="18" charset="0"/>
                          <a:cs typeface="Times New Roman" pitchFamily="18" charset="0"/>
                        </a:rPr>
                        <a:t>6</a:t>
                      </a:r>
                    </a:p>
                  </a:txBody>
                  <a:tcPr marL="58057" marR="58057" marT="29029" marB="29029"/>
                </a:tc>
                <a:extLst>
                  <a:ext uri="{0D108BD9-81ED-4DB2-BD59-A6C34878D82A}">
                    <a16:rowId xmlns:a16="http://schemas.microsoft.com/office/drawing/2014/main" val="1708156626"/>
                  </a:ext>
                </a:extLst>
              </a:tr>
            </a:tbl>
          </a:graphicData>
        </a:graphic>
      </p:graphicFrame>
    </p:spTree>
    <p:extLst>
      <p:ext uri="{BB962C8B-B14F-4D97-AF65-F5344CB8AC3E}">
        <p14:creationId xmlns:p14="http://schemas.microsoft.com/office/powerpoint/2010/main" val="412633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11 Başlık"/>
          <p:cNvSpPr>
            <a:spLocks noGrp="1"/>
          </p:cNvSpPr>
          <p:nvPr>
            <p:ph type="title"/>
          </p:nvPr>
        </p:nvSpPr>
        <p:spPr>
          <a:xfrm>
            <a:off x="0" y="0"/>
            <a:ext cx="12192000" cy="804333"/>
          </a:xfrm>
        </p:spPr>
        <p:txBody>
          <a:bodyPr>
            <a:normAutofit/>
          </a:bodyPr>
          <a:lstStyle/>
          <a:p>
            <a:pPr algn="ctr"/>
            <a:r>
              <a:rPr lang="tr-TR" sz="2800" dirty="0" smtClean="0">
                <a:latin typeface="Times New Roman" pitchFamily="18" charset="0"/>
                <a:cs typeface="Times New Roman" pitchFamily="18" charset="0"/>
              </a:rPr>
              <a:t>YEREL </a:t>
            </a:r>
            <a:r>
              <a:rPr lang="tr-TR" sz="2800" dirty="0">
                <a:latin typeface="Times New Roman" pitchFamily="18" charset="0"/>
                <a:cs typeface="Times New Roman" pitchFamily="18" charset="0"/>
              </a:rPr>
              <a:t>MEDYA VE BASIN</a:t>
            </a:r>
          </a:p>
        </p:txBody>
      </p:sp>
      <p:sp>
        <p:nvSpPr>
          <p:cNvPr id="8" name="7 İçerik Yer Tutucusu"/>
          <p:cNvSpPr>
            <a:spLocks noGrp="1"/>
          </p:cNvSpPr>
          <p:nvPr>
            <p:ph idx="1"/>
          </p:nvPr>
        </p:nvSpPr>
        <p:spPr/>
        <p:txBody>
          <a:bodyPr>
            <a:normAutofit/>
          </a:bodyPr>
          <a:lstStyle/>
          <a:p>
            <a:endParaRPr lang="tr-TR" sz="1524" dirty="0">
              <a:latin typeface="Times New Roman" pitchFamily="18" charset="0"/>
              <a:cs typeface="Times New Roman" pitchFamily="18" charset="0"/>
            </a:endParaRPr>
          </a:p>
          <a:p>
            <a:endParaRPr lang="tr-TR" sz="1524" dirty="0">
              <a:latin typeface="Times New Roman" pitchFamily="18" charset="0"/>
              <a:cs typeface="Times New Roman" pitchFamily="18" charset="0"/>
            </a:endParaRPr>
          </a:p>
          <a:p>
            <a:endParaRPr lang="tr-TR" sz="1524" dirty="0">
              <a:latin typeface="Times New Roman" pitchFamily="18" charset="0"/>
              <a:cs typeface="Times New Roman" pitchFamily="18" charset="0"/>
            </a:endParaRPr>
          </a:p>
          <a:p>
            <a:r>
              <a:rPr lang="tr-TR" sz="2400" dirty="0">
                <a:latin typeface="Times New Roman" pitchFamily="18" charset="0"/>
                <a:cs typeface="Times New Roman" pitchFamily="18" charset="0"/>
              </a:rPr>
              <a:t>İlçemiz sınırları içinde faaliyet gösteren </a:t>
            </a:r>
            <a:r>
              <a:rPr lang="tr-TR" sz="2400" b="1" dirty="0">
                <a:latin typeface="Times New Roman" pitchFamily="18" charset="0"/>
                <a:cs typeface="Times New Roman" pitchFamily="18" charset="0"/>
              </a:rPr>
              <a:t>yerel radyo, yerel dergi ve yerel gazeteler</a:t>
            </a:r>
            <a:r>
              <a:rPr lang="tr-TR" sz="2400" dirty="0">
                <a:latin typeface="Times New Roman" pitchFamily="18" charset="0"/>
                <a:cs typeface="Times New Roman" pitchFamily="18" charset="0"/>
              </a:rPr>
              <a:t> bulunmamaktadır.</a:t>
            </a:r>
          </a:p>
        </p:txBody>
      </p:sp>
    </p:spTree>
    <p:extLst>
      <p:ext uri="{BB962C8B-B14F-4D97-AF65-F5344CB8AC3E}">
        <p14:creationId xmlns:p14="http://schemas.microsoft.com/office/powerpoint/2010/main" val="2362762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858416" y="785671"/>
            <a:ext cx="11333584" cy="6072330"/>
          </a:xfrm>
        </p:spPr>
        <p:txBody>
          <a:bodyPr>
            <a:noAutofit/>
          </a:bodyPr>
          <a:lstStyle/>
          <a:p>
            <a:r>
              <a:rPr lang="tr-TR" sz="1400" b="1" dirty="0" smtClean="0">
                <a:latin typeface="Times New Roman" panose="02020603050405020304" pitchFamily="18" charset="0"/>
                <a:cs typeface="Times New Roman" panose="02020603050405020304" pitchFamily="18" charset="0"/>
              </a:rPr>
              <a:t>Çalışan </a:t>
            </a:r>
            <a:r>
              <a:rPr lang="tr-TR" sz="1400" b="1" dirty="0">
                <a:latin typeface="Times New Roman" panose="02020603050405020304" pitchFamily="18" charset="0"/>
                <a:cs typeface="Times New Roman" panose="02020603050405020304" pitchFamily="18" charset="0"/>
              </a:rPr>
              <a:t>Personel</a:t>
            </a:r>
            <a:r>
              <a:rPr lang="tr-TR" sz="1400" dirty="0">
                <a:latin typeface="Times New Roman" panose="02020603050405020304" pitchFamily="18" charset="0"/>
                <a:cs typeface="Times New Roman" panose="02020603050405020304" pitchFamily="18" charset="0"/>
              </a:rPr>
              <a:t> : 1 kişi ( Geçici Görevli Pazartesi günleri haftada 1 gün)</a:t>
            </a:r>
          </a:p>
          <a:p>
            <a:r>
              <a:rPr lang="tr-TR" sz="1400" dirty="0" smtClean="0">
                <a:latin typeface="Times New Roman" panose="02020603050405020304" pitchFamily="18" charset="0"/>
                <a:cs typeface="Times New Roman" panose="02020603050405020304" pitchFamily="18" charset="0"/>
              </a:rPr>
              <a:t>1-Özer </a:t>
            </a:r>
            <a:r>
              <a:rPr lang="tr-TR" sz="1400" dirty="0">
                <a:latin typeface="Times New Roman" panose="02020603050405020304" pitchFamily="18" charset="0"/>
                <a:cs typeface="Times New Roman" panose="02020603050405020304" pitchFamily="18" charset="0"/>
              </a:rPr>
              <a:t>ÇAKIR (Milli Emlak Şefi)</a:t>
            </a:r>
          </a:p>
          <a:p>
            <a:r>
              <a:rPr lang="tr-TR" sz="1400" b="1" dirty="0" smtClean="0">
                <a:latin typeface="Times New Roman" panose="02020603050405020304" pitchFamily="18" charset="0"/>
                <a:cs typeface="Times New Roman" panose="02020603050405020304" pitchFamily="18" charset="0"/>
              </a:rPr>
              <a:t>Taşınmaz </a:t>
            </a:r>
            <a:r>
              <a:rPr lang="tr-TR" sz="1400" b="1" dirty="0">
                <a:latin typeface="Times New Roman" panose="02020603050405020304" pitchFamily="18" charset="0"/>
                <a:cs typeface="Times New Roman" panose="02020603050405020304" pitchFamily="18" charset="0"/>
              </a:rPr>
              <a:t>Adedi ve Yüzölçümü:</a:t>
            </a:r>
            <a:endParaRPr lang="tr-TR" sz="1400" dirty="0">
              <a:latin typeface="Times New Roman" panose="02020603050405020304" pitchFamily="18" charset="0"/>
              <a:cs typeface="Times New Roman" panose="02020603050405020304" pitchFamily="18" charset="0"/>
            </a:endParaRPr>
          </a:p>
          <a:p>
            <a:r>
              <a:rPr lang="tr-TR" sz="1400" b="1" dirty="0" smtClean="0">
                <a:latin typeface="Times New Roman" panose="02020603050405020304" pitchFamily="18" charset="0"/>
                <a:cs typeface="Times New Roman" panose="02020603050405020304" pitchFamily="18" charset="0"/>
              </a:rPr>
              <a:t>1</a:t>
            </a:r>
            <a:r>
              <a:rPr lang="tr-TR" sz="1400" dirty="0">
                <a:latin typeface="Times New Roman" panose="02020603050405020304" pitchFamily="18" charset="0"/>
                <a:cs typeface="Times New Roman" panose="02020603050405020304" pitchFamily="18" charset="0"/>
              </a:rPr>
              <a:t>. Hazineye ait arazi Adedi 	</a:t>
            </a:r>
            <a:r>
              <a:rPr lang="tr-TR" sz="1400" dirty="0" smtClean="0">
                <a:latin typeface="Times New Roman" panose="02020603050405020304" pitchFamily="18" charset="0"/>
                <a:cs typeface="Times New Roman" panose="02020603050405020304" pitchFamily="18" charset="0"/>
              </a:rPr>
              <a:t>: 493</a:t>
            </a:r>
            <a:endParaRPr lang="tr-TR" sz="1400" dirty="0">
              <a:latin typeface="Times New Roman" panose="02020603050405020304" pitchFamily="18" charset="0"/>
              <a:cs typeface="Times New Roman" panose="02020603050405020304" pitchFamily="18" charset="0"/>
            </a:endParaRPr>
          </a:p>
          <a:p>
            <a:r>
              <a:rPr lang="tr-TR" sz="1400" b="1" dirty="0">
                <a:latin typeface="Times New Roman" panose="02020603050405020304" pitchFamily="18" charset="0"/>
                <a:cs typeface="Times New Roman" panose="02020603050405020304" pitchFamily="18" charset="0"/>
              </a:rPr>
              <a:t>2</a:t>
            </a:r>
            <a:r>
              <a:rPr lang="tr-TR" sz="1400" dirty="0">
                <a:latin typeface="Times New Roman" panose="02020603050405020304" pitchFamily="18" charset="0"/>
                <a:cs typeface="Times New Roman" panose="02020603050405020304" pitchFamily="18" charset="0"/>
              </a:rPr>
              <a:t>. Hazineye Ait Arazi yüzölçümü 	: 10.586.761,05m2</a:t>
            </a:r>
          </a:p>
          <a:p>
            <a:r>
              <a:rPr lang="tr-TR" sz="1400" b="1" dirty="0">
                <a:latin typeface="Times New Roman" panose="02020603050405020304" pitchFamily="18" charset="0"/>
                <a:cs typeface="Times New Roman" panose="02020603050405020304" pitchFamily="18" charset="0"/>
              </a:rPr>
              <a:t>3</a:t>
            </a:r>
            <a:r>
              <a:rPr lang="tr-TR" sz="1400" dirty="0">
                <a:latin typeface="Times New Roman" panose="02020603050405020304" pitchFamily="18" charset="0"/>
                <a:cs typeface="Times New Roman" panose="02020603050405020304" pitchFamily="18" charset="0"/>
              </a:rPr>
              <a:t>.D.H.T.A Arazi Adedi                     : </a:t>
            </a:r>
            <a:r>
              <a:rPr lang="tr-TR" sz="1400" dirty="0" smtClean="0">
                <a:latin typeface="Times New Roman" panose="02020603050405020304" pitchFamily="18" charset="0"/>
                <a:cs typeface="Times New Roman" panose="02020603050405020304" pitchFamily="18" charset="0"/>
              </a:rPr>
              <a:t>5</a:t>
            </a:r>
            <a:endParaRPr lang="tr-TR" sz="1400" dirty="0">
              <a:latin typeface="Times New Roman" panose="02020603050405020304" pitchFamily="18" charset="0"/>
              <a:cs typeface="Times New Roman" panose="02020603050405020304" pitchFamily="18" charset="0"/>
            </a:endParaRPr>
          </a:p>
          <a:p>
            <a:r>
              <a:rPr lang="tr-TR" sz="1400" b="1" dirty="0">
                <a:latin typeface="Times New Roman" panose="02020603050405020304" pitchFamily="18" charset="0"/>
                <a:cs typeface="Times New Roman" panose="02020603050405020304" pitchFamily="18" charset="0"/>
              </a:rPr>
              <a:t>4.</a:t>
            </a:r>
            <a:r>
              <a:rPr lang="tr-TR" sz="1400" dirty="0">
                <a:latin typeface="Times New Roman" panose="02020603050405020304" pitchFamily="18" charset="0"/>
                <a:cs typeface="Times New Roman" panose="02020603050405020304" pitchFamily="18" charset="0"/>
              </a:rPr>
              <a:t>D.H.T.A Arazi Yüzölçümü            : 22.193,90 m2</a:t>
            </a:r>
          </a:p>
          <a:p>
            <a:r>
              <a:rPr lang="tr-TR" sz="1400" b="1" dirty="0">
                <a:latin typeface="Times New Roman" panose="02020603050405020304" pitchFamily="18" charset="0"/>
                <a:cs typeface="Times New Roman" panose="02020603050405020304" pitchFamily="18" charset="0"/>
              </a:rPr>
              <a:t>5.</a:t>
            </a:r>
            <a:r>
              <a:rPr lang="tr-TR" sz="1400" dirty="0">
                <a:latin typeface="Times New Roman" panose="02020603050405020304" pitchFamily="18" charset="0"/>
                <a:cs typeface="Times New Roman" panose="02020603050405020304" pitchFamily="18" charset="0"/>
              </a:rPr>
              <a:t>İlişikli Taşınmaz Adedi                  : 0</a:t>
            </a:r>
          </a:p>
          <a:p>
            <a:r>
              <a:rPr lang="tr-TR" sz="1400" b="1" dirty="0">
                <a:latin typeface="Times New Roman" panose="02020603050405020304" pitchFamily="18" charset="0"/>
                <a:cs typeface="Times New Roman" panose="02020603050405020304" pitchFamily="18" charset="0"/>
              </a:rPr>
              <a:t>6</a:t>
            </a:r>
            <a:r>
              <a:rPr lang="tr-TR" sz="1400" dirty="0">
                <a:latin typeface="Times New Roman" panose="02020603050405020304" pitchFamily="18" charset="0"/>
                <a:cs typeface="Times New Roman" panose="02020603050405020304" pitchFamily="18" charset="0"/>
              </a:rPr>
              <a:t>.İlişikli Taşınmaz Yüzölçümü         : 0 m2</a:t>
            </a:r>
          </a:p>
          <a:p>
            <a:r>
              <a:rPr lang="tr-TR" sz="1400" b="1" dirty="0">
                <a:latin typeface="Times New Roman" panose="02020603050405020304" pitchFamily="18" charset="0"/>
                <a:cs typeface="Times New Roman" panose="02020603050405020304" pitchFamily="18" charset="0"/>
              </a:rPr>
              <a:t>7.</a:t>
            </a:r>
            <a:r>
              <a:rPr lang="tr-TR" sz="1400" dirty="0">
                <a:latin typeface="Times New Roman" panose="02020603050405020304" pitchFamily="18" charset="0"/>
                <a:cs typeface="Times New Roman" panose="02020603050405020304" pitchFamily="18" charset="0"/>
              </a:rPr>
              <a:t>Tahsisli Taşınmaz Adedi                : 52</a:t>
            </a:r>
          </a:p>
          <a:p>
            <a:r>
              <a:rPr lang="tr-TR" sz="1400" b="1" dirty="0">
                <a:latin typeface="Times New Roman" panose="02020603050405020304" pitchFamily="18" charset="0"/>
                <a:cs typeface="Times New Roman" panose="02020603050405020304" pitchFamily="18" charset="0"/>
              </a:rPr>
              <a:t>8.</a:t>
            </a:r>
            <a:r>
              <a:rPr lang="tr-TR" sz="1400" dirty="0">
                <a:latin typeface="Times New Roman" panose="02020603050405020304" pitchFamily="18" charset="0"/>
                <a:cs typeface="Times New Roman" panose="02020603050405020304" pitchFamily="18" charset="0"/>
              </a:rPr>
              <a:t>Tahsisli Taşınmaz Yüzölçümü       :</a:t>
            </a:r>
            <a:r>
              <a:rPr lang="tr-TR" sz="1400" b="1" dirty="0">
                <a:latin typeface="Times New Roman" panose="02020603050405020304" pitchFamily="18" charset="0"/>
                <a:cs typeface="Times New Roman" panose="02020603050405020304" pitchFamily="18" charset="0"/>
              </a:rPr>
              <a:t> 4.842.283,13</a:t>
            </a:r>
            <a:r>
              <a:rPr lang="tr-TR" sz="1400" dirty="0">
                <a:latin typeface="Times New Roman" panose="02020603050405020304" pitchFamily="18" charset="0"/>
                <a:cs typeface="Times New Roman" panose="02020603050405020304" pitchFamily="18" charset="0"/>
              </a:rPr>
              <a:t> m2</a:t>
            </a:r>
          </a:p>
          <a:p>
            <a:r>
              <a:rPr lang="tr-TR" sz="1400" b="1" dirty="0" smtClean="0">
                <a:latin typeface="Times New Roman" panose="02020603050405020304" pitchFamily="18" charset="0"/>
                <a:cs typeface="Times New Roman" panose="02020603050405020304" pitchFamily="18" charset="0"/>
              </a:rPr>
              <a:t>9.</a:t>
            </a:r>
            <a:r>
              <a:rPr lang="tr-TR" sz="1400" dirty="0" smtClean="0">
                <a:latin typeface="Times New Roman" panose="02020603050405020304" pitchFamily="18" charset="0"/>
                <a:cs typeface="Times New Roman" panose="02020603050405020304" pitchFamily="18" charset="0"/>
              </a:rPr>
              <a:t>20 </a:t>
            </a:r>
            <a:r>
              <a:rPr lang="tr-TR" sz="1400" dirty="0">
                <a:latin typeface="Times New Roman" panose="02020603050405020304" pitchFamily="18" charset="0"/>
                <a:cs typeface="Times New Roman" panose="02020603050405020304" pitchFamily="18" charset="0"/>
              </a:rPr>
              <a:t>adet taşınmaz satış onay aşamasındadır.</a:t>
            </a:r>
          </a:p>
          <a:p>
            <a:r>
              <a:rPr lang="tr-TR" sz="1400" dirty="0" smtClean="0">
                <a:latin typeface="Times New Roman" panose="02020603050405020304" pitchFamily="18" charset="0"/>
                <a:cs typeface="Times New Roman" panose="02020603050405020304" pitchFamily="18" charset="0"/>
              </a:rPr>
              <a:t>01.01.2021-08.07.2022 </a:t>
            </a:r>
            <a:r>
              <a:rPr lang="tr-TR" sz="1400" dirty="0">
                <a:latin typeface="Times New Roman" panose="02020603050405020304" pitchFamily="18" charset="0"/>
                <a:cs typeface="Times New Roman" panose="02020603050405020304" pitchFamily="18" charset="0"/>
              </a:rPr>
              <a:t>Tarihleri </a:t>
            </a:r>
            <a:r>
              <a:rPr lang="tr-TR" sz="1400" dirty="0" smtClean="0">
                <a:latin typeface="Times New Roman" panose="02020603050405020304" pitchFamily="18" charset="0"/>
                <a:cs typeface="Times New Roman" panose="02020603050405020304" pitchFamily="18" charset="0"/>
              </a:rPr>
              <a:t>Arası</a:t>
            </a:r>
            <a:endParaRPr lang="tr-TR" sz="1400" dirty="0">
              <a:latin typeface="Times New Roman" panose="02020603050405020304" pitchFamily="18" charset="0"/>
              <a:cs typeface="Times New Roman" panose="02020603050405020304" pitchFamily="18" charset="0"/>
            </a:endParaRPr>
          </a:p>
          <a:p>
            <a:r>
              <a:rPr lang="tr-TR" sz="1400" b="1" dirty="0">
                <a:latin typeface="Times New Roman" panose="02020603050405020304" pitchFamily="18" charset="0"/>
                <a:cs typeface="Times New Roman" panose="02020603050405020304" pitchFamily="18" charset="0"/>
              </a:rPr>
              <a:t>Milli Emlak Taşınmaz Gelirleri:	 </a:t>
            </a:r>
            <a:r>
              <a:rPr lang="tr-TR" sz="1400" b="1" dirty="0" smtClean="0">
                <a:latin typeface="Times New Roman" panose="02020603050405020304" pitchFamily="18" charset="0"/>
                <a:cs typeface="Times New Roman" panose="02020603050405020304" pitchFamily="18" charset="0"/>
              </a:rPr>
              <a:t> </a:t>
            </a:r>
            <a:r>
              <a:rPr lang="tr-TR" sz="1400" b="1" dirty="0">
                <a:latin typeface="Times New Roman" panose="02020603050405020304" pitchFamily="18" charset="0"/>
                <a:cs typeface="Times New Roman" panose="02020603050405020304" pitchFamily="18" charset="0"/>
              </a:rPr>
              <a:t>Tahsilat </a:t>
            </a:r>
            <a:r>
              <a:rPr lang="tr-TR" sz="1400" b="1" dirty="0" smtClean="0">
                <a:latin typeface="Times New Roman" panose="02020603050405020304" pitchFamily="18" charset="0"/>
                <a:cs typeface="Times New Roman" panose="02020603050405020304" pitchFamily="18" charset="0"/>
              </a:rPr>
              <a:t>Tutarı</a:t>
            </a:r>
            <a:endParaRPr lang="tr-TR" sz="1400" dirty="0">
              <a:latin typeface="Times New Roman" panose="02020603050405020304" pitchFamily="18" charset="0"/>
              <a:cs typeface="Times New Roman" panose="02020603050405020304" pitchFamily="18" charset="0"/>
            </a:endParaRPr>
          </a:p>
          <a:p>
            <a:pPr lvl="0"/>
            <a:r>
              <a:rPr lang="tr-TR" sz="1400" dirty="0">
                <a:latin typeface="Times New Roman" panose="02020603050405020304" pitchFamily="18" charset="0"/>
                <a:cs typeface="Times New Roman" panose="02020603050405020304" pitchFamily="18" charset="0"/>
              </a:rPr>
              <a:t>Satış                               </a:t>
            </a:r>
            <a:r>
              <a:rPr lang="tr-TR" sz="1400" dirty="0" smtClean="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           </a:t>
            </a:r>
            <a:r>
              <a:rPr lang="tr-TR" sz="1400" dirty="0" smtClean="0">
                <a:latin typeface="Times New Roman" panose="02020603050405020304" pitchFamily="18" charset="0"/>
                <a:cs typeface="Times New Roman" panose="02020603050405020304" pitchFamily="18" charset="0"/>
              </a:rPr>
              <a:t>1.447.697,18      </a:t>
            </a:r>
            <a:r>
              <a:rPr lang="tr-TR" sz="1400" dirty="0">
                <a:latin typeface="Times New Roman" panose="02020603050405020304" pitchFamily="18" charset="0"/>
                <a:cs typeface="Times New Roman" panose="02020603050405020304" pitchFamily="18" charset="0"/>
              </a:rPr>
              <a:t>TL</a:t>
            </a:r>
          </a:p>
          <a:p>
            <a:pPr lvl="0"/>
            <a:r>
              <a:rPr lang="tr-TR" sz="1400" dirty="0">
                <a:latin typeface="Times New Roman" panose="02020603050405020304" pitchFamily="18" charset="0"/>
                <a:cs typeface="Times New Roman" panose="02020603050405020304" pitchFamily="18" charset="0"/>
              </a:rPr>
              <a:t>Kira                                  </a:t>
            </a:r>
            <a:r>
              <a:rPr lang="tr-TR" sz="1400" dirty="0" smtClean="0">
                <a:latin typeface="Times New Roman" panose="02020603050405020304" pitchFamily="18" charset="0"/>
                <a:cs typeface="Times New Roman" panose="02020603050405020304" pitchFamily="18" charset="0"/>
              </a:rPr>
              <a:t>   :               85.526,23      </a:t>
            </a:r>
            <a:r>
              <a:rPr lang="tr-TR" sz="1400" dirty="0">
                <a:latin typeface="Times New Roman" panose="02020603050405020304" pitchFamily="18" charset="0"/>
                <a:cs typeface="Times New Roman" panose="02020603050405020304" pitchFamily="18" charset="0"/>
              </a:rPr>
              <a:t>TL  </a:t>
            </a:r>
          </a:p>
          <a:p>
            <a:pPr lvl="0"/>
            <a:r>
              <a:rPr lang="tr-TR" sz="1400" dirty="0">
                <a:latin typeface="Times New Roman" panose="02020603050405020304" pitchFamily="18" charset="0"/>
                <a:cs typeface="Times New Roman" panose="02020603050405020304" pitchFamily="18" charset="0"/>
              </a:rPr>
              <a:t>Lojman                            </a:t>
            </a:r>
            <a:r>
              <a:rPr lang="tr-TR" sz="1400" dirty="0" smtClean="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               </a:t>
            </a:r>
            <a:r>
              <a:rPr lang="tr-TR" sz="1400" dirty="0" smtClean="0">
                <a:latin typeface="Times New Roman" panose="02020603050405020304" pitchFamily="18" charset="0"/>
                <a:cs typeface="Times New Roman" panose="02020603050405020304" pitchFamily="18" charset="0"/>
              </a:rPr>
              <a:t> 44.347,97      </a:t>
            </a:r>
            <a:r>
              <a:rPr lang="tr-TR" sz="1400" dirty="0">
                <a:latin typeface="Times New Roman" panose="02020603050405020304" pitchFamily="18" charset="0"/>
                <a:cs typeface="Times New Roman" panose="02020603050405020304" pitchFamily="18" charset="0"/>
              </a:rPr>
              <a:t>TL                    </a:t>
            </a:r>
          </a:p>
          <a:p>
            <a:r>
              <a:rPr lang="tr-TR" sz="1400" dirty="0" err="1">
                <a:latin typeface="Times New Roman" panose="02020603050405020304" pitchFamily="18" charset="0"/>
                <a:cs typeface="Times New Roman" panose="02020603050405020304" pitchFamily="18" charset="0"/>
              </a:rPr>
              <a:t>Ecrimisil</a:t>
            </a:r>
            <a:r>
              <a:rPr lang="tr-TR" sz="1400" dirty="0">
                <a:latin typeface="Times New Roman" panose="02020603050405020304" pitchFamily="18" charset="0"/>
                <a:cs typeface="Times New Roman" panose="02020603050405020304" pitchFamily="18" charset="0"/>
              </a:rPr>
              <a:t>                           </a:t>
            </a:r>
            <a:r>
              <a:rPr lang="tr-TR" sz="1400" dirty="0" smtClean="0">
                <a:latin typeface="Times New Roman" panose="02020603050405020304" pitchFamily="18" charset="0"/>
                <a:cs typeface="Times New Roman" panose="02020603050405020304" pitchFamily="18" charset="0"/>
              </a:rPr>
              <a:t>  :                 6.285,94      </a:t>
            </a:r>
            <a:r>
              <a:rPr lang="tr-TR" sz="1400" dirty="0">
                <a:latin typeface="Times New Roman" panose="02020603050405020304" pitchFamily="18" charset="0"/>
                <a:cs typeface="Times New Roman" panose="02020603050405020304" pitchFamily="18" charset="0"/>
              </a:rPr>
              <a:t>TL </a:t>
            </a:r>
            <a:endParaRPr lang="tr-TR" sz="1400" dirty="0" smtClean="0">
              <a:latin typeface="Times New Roman" panose="02020603050405020304" pitchFamily="18" charset="0"/>
              <a:cs typeface="Times New Roman" panose="02020603050405020304" pitchFamily="18" charset="0"/>
            </a:endParaRPr>
          </a:p>
          <a:p>
            <a:r>
              <a:rPr lang="tr-TR" sz="1400" dirty="0" smtClean="0">
                <a:latin typeface="Times New Roman" panose="02020603050405020304" pitchFamily="18" charset="0"/>
                <a:cs typeface="Times New Roman" panose="02020603050405020304" pitchFamily="18" charset="0"/>
              </a:rPr>
              <a:t>Toplam                                :          1.583.857,38       TL</a:t>
            </a:r>
            <a:endParaRPr lang="tr-TR" sz="1400" dirty="0">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2" cstate="print"/>
          <a:srcRect/>
          <a:stretch>
            <a:fillRect/>
          </a:stretch>
        </p:blipFill>
        <p:spPr bwMode="auto">
          <a:xfrm>
            <a:off x="0" y="-18662"/>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ikdörtgen 5"/>
          <p:cNvSpPr/>
          <p:nvPr/>
        </p:nvSpPr>
        <p:spPr>
          <a:xfrm>
            <a:off x="0" y="217500"/>
            <a:ext cx="12192000" cy="523220"/>
          </a:xfrm>
          <a:prstGeom prst="rect">
            <a:avLst/>
          </a:prstGeom>
        </p:spPr>
        <p:txBody>
          <a:bodyPr wrap="square">
            <a:spAutoFit/>
          </a:bodyPr>
          <a:lstStyle/>
          <a:p>
            <a:pPr algn="ctr"/>
            <a:r>
              <a:rPr lang="tr-TR" sz="2800" dirty="0"/>
              <a:t>EVCİLER KAYMAKAMLIĞI  </a:t>
            </a:r>
            <a:r>
              <a:rPr lang="tr-TR" sz="2800" dirty="0" smtClean="0"/>
              <a:t>MİLLİ EMLAK SERİVİS ŞEFLİĞİ</a:t>
            </a:r>
            <a:endParaRPr lang="tr-TR" sz="2800" dirty="0"/>
          </a:p>
        </p:txBody>
      </p:sp>
    </p:spTree>
    <p:extLst>
      <p:ext uri="{BB962C8B-B14F-4D97-AF65-F5344CB8AC3E}">
        <p14:creationId xmlns:p14="http://schemas.microsoft.com/office/powerpoint/2010/main" val="1959828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35774" y="886410"/>
            <a:ext cx="5512996" cy="4463258"/>
          </a:xfrm>
        </p:spPr>
        <p:txBody>
          <a:bodyPr>
            <a:normAutofit/>
          </a:bodyPr>
          <a:lstStyle/>
          <a:p>
            <a:r>
              <a:rPr lang="tr-TR" sz="2400" dirty="0" smtClean="0"/>
              <a:t>İlçe </a:t>
            </a:r>
            <a:r>
              <a:rPr lang="tr-TR" sz="2400" dirty="0"/>
              <a:t>Milli Eğitim Müdürlüğümüz Evciler  </a:t>
            </a:r>
            <a:r>
              <a:rPr lang="tr-TR" sz="2400" dirty="0" smtClean="0"/>
              <a:t>Hükümet Konağının 1. katında hizmet </a:t>
            </a:r>
            <a:r>
              <a:rPr lang="tr-TR" sz="2400" dirty="0"/>
              <a:t>vermektedir</a:t>
            </a:r>
            <a:r>
              <a:rPr lang="tr-TR" sz="2400" dirty="0" smtClean="0"/>
              <a:t>.</a:t>
            </a:r>
          </a:p>
          <a:p>
            <a:pPr marL="0" indent="0">
              <a:buNone/>
            </a:pPr>
            <a:r>
              <a:rPr lang="tr-TR" sz="2400" dirty="0" smtClean="0"/>
              <a:t>Müdürlüğümüz bünyesinde </a:t>
            </a:r>
          </a:p>
          <a:p>
            <a:r>
              <a:rPr lang="tr-TR" sz="2400" dirty="0" smtClean="0"/>
              <a:t>1 Halk Eğitim Merkezi</a:t>
            </a:r>
          </a:p>
          <a:p>
            <a:r>
              <a:rPr lang="tr-TR" sz="2400" dirty="0" smtClean="0"/>
              <a:t>1 Anaokulu</a:t>
            </a:r>
          </a:p>
          <a:p>
            <a:r>
              <a:rPr lang="tr-TR" sz="2400" dirty="0" smtClean="0"/>
              <a:t>5 İlkokul </a:t>
            </a:r>
          </a:p>
          <a:p>
            <a:r>
              <a:rPr lang="tr-TR" sz="2400" dirty="0" smtClean="0"/>
              <a:t>3 Ortaokul </a:t>
            </a:r>
            <a:endParaRPr lang="tr-TR" sz="2400" dirty="0"/>
          </a:p>
          <a:p>
            <a:r>
              <a:rPr lang="tr-TR" sz="2400" dirty="0" smtClean="0"/>
              <a:t>1 Çok Programlı Anadolu Lisesi bulunmaktadır.</a:t>
            </a:r>
            <a:endParaRPr lang="tr-TR" sz="2400" dirty="0"/>
          </a:p>
          <a:p>
            <a:endParaRPr lang="tr-TR" dirty="0"/>
          </a:p>
        </p:txBody>
      </p:sp>
      <p:pic>
        <p:nvPicPr>
          <p:cNvPr id="4" name="Picture 3"/>
          <p:cNvPicPr>
            <a:picLocks noChangeAspect="1" noChangeArrowheads="1"/>
          </p:cNvPicPr>
          <p:nvPr/>
        </p:nvPicPr>
        <p:blipFill>
          <a:blip r:embed="rId2" cstate="print"/>
          <a:srcRect/>
          <a:stretch>
            <a:fillRect/>
          </a:stretch>
        </p:blipFill>
        <p:spPr bwMode="auto">
          <a:xfrm>
            <a:off x="1" y="4361"/>
            <a:ext cx="12191999" cy="88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1 Başlık"/>
          <p:cNvSpPr txBox="1">
            <a:spLocks/>
          </p:cNvSpPr>
          <p:nvPr/>
        </p:nvSpPr>
        <p:spPr>
          <a:xfrm>
            <a:off x="2" y="4361"/>
            <a:ext cx="12191998" cy="8820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dirty="0" smtClean="0">
                <a:latin typeface="Times New Roman" panose="02020603050405020304" pitchFamily="18" charset="0"/>
                <a:cs typeface="Times New Roman" panose="02020603050405020304" pitchFamily="18" charset="0"/>
              </a:rPr>
              <a:t>İLÇE MİLLİ EĞİTİM MÜDÜRLÜĞÜ GENEL BİLGİLER </a:t>
            </a:r>
            <a:endParaRPr lang="tr-TR" sz="2800" dirty="0">
              <a:latin typeface="Times New Roman" panose="02020603050405020304" pitchFamily="18" charset="0"/>
              <a:cs typeface="Times New Roman" panose="02020603050405020304" pitchFamily="18" charset="0"/>
            </a:endParaRPr>
          </a:p>
        </p:txBody>
      </p:sp>
      <p:graphicFrame>
        <p:nvGraphicFramePr>
          <p:cNvPr id="5" name="7 Tablo"/>
          <p:cNvGraphicFramePr>
            <a:graphicFrameLocks noGrp="1"/>
          </p:cNvGraphicFramePr>
          <p:nvPr>
            <p:extLst>
              <p:ext uri="{D42A27DB-BD31-4B8C-83A1-F6EECF244321}">
                <p14:modId xmlns:p14="http://schemas.microsoft.com/office/powerpoint/2010/main" val="2993606691"/>
              </p:ext>
            </p:extLst>
          </p:nvPr>
        </p:nvGraphicFramePr>
        <p:xfrm>
          <a:off x="5648770" y="948582"/>
          <a:ext cx="6543230" cy="5571858"/>
        </p:xfrm>
        <a:graphic>
          <a:graphicData uri="http://schemas.openxmlformats.org/drawingml/2006/table">
            <a:tbl>
              <a:tblPr firstRow="1" bandRow="1">
                <a:tableStyleId>{5C22544A-7EE6-4342-B048-85BDC9FD1C3A}</a:tableStyleId>
              </a:tblPr>
              <a:tblGrid>
                <a:gridCol w="2312694">
                  <a:extLst>
                    <a:ext uri="{9D8B030D-6E8A-4147-A177-3AD203B41FA5}">
                      <a16:colId xmlns:a16="http://schemas.microsoft.com/office/drawing/2014/main" val="20000"/>
                    </a:ext>
                  </a:extLst>
                </a:gridCol>
                <a:gridCol w="4230536">
                  <a:extLst>
                    <a:ext uri="{9D8B030D-6E8A-4147-A177-3AD203B41FA5}">
                      <a16:colId xmlns:a16="http://schemas.microsoft.com/office/drawing/2014/main" val="20001"/>
                    </a:ext>
                  </a:extLst>
                </a:gridCol>
              </a:tblGrid>
              <a:tr h="235115">
                <a:tc>
                  <a:txBody>
                    <a:bodyPr/>
                    <a:lstStyle/>
                    <a:p>
                      <a:pPr algn="ctr">
                        <a:spcAft>
                          <a:spcPts val="0"/>
                        </a:spcAft>
                      </a:pPr>
                      <a:r>
                        <a:rPr lang="tr-TR" sz="1100" b="1" dirty="0">
                          <a:latin typeface="Times New Roman"/>
                          <a:ea typeface="Times New Roman"/>
                          <a:cs typeface="Times New Roman"/>
                        </a:rPr>
                        <a:t>ÜNVAN</a:t>
                      </a:r>
                      <a:endParaRPr lang="tr-TR" sz="1200" dirty="0">
                        <a:latin typeface="Times New Roman"/>
                        <a:ea typeface="Times New Roman"/>
                        <a:cs typeface="Times New Roman"/>
                      </a:endParaRPr>
                    </a:p>
                  </a:txBody>
                  <a:tcPr marL="44450" marR="44450" marT="0" marB="0" anchor="b"/>
                </a:tc>
                <a:tc>
                  <a:txBody>
                    <a:bodyPr/>
                    <a:lstStyle/>
                    <a:p>
                      <a:pPr algn="ctr">
                        <a:spcAft>
                          <a:spcPts val="0"/>
                        </a:spcAft>
                      </a:pPr>
                      <a:r>
                        <a:rPr lang="tr-TR" sz="1100" b="1" dirty="0">
                          <a:latin typeface="Times New Roman"/>
                          <a:ea typeface="Times New Roman"/>
                          <a:cs typeface="Times New Roman"/>
                        </a:rPr>
                        <a:t>MEVCUT</a:t>
                      </a:r>
                      <a:endParaRPr lang="tr-TR" sz="1200" dirty="0">
                        <a:latin typeface="Times New Roman"/>
                        <a:ea typeface="Times New Roman"/>
                        <a:cs typeface="Times New Roman"/>
                      </a:endParaRPr>
                    </a:p>
                  </a:txBody>
                  <a:tcPr marL="44450" marR="44450" marT="0" marB="0" anchor="b"/>
                </a:tc>
                <a:extLst>
                  <a:ext uri="{0D108BD9-81ED-4DB2-BD59-A6C34878D82A}">
                    <a16:rowId xmlns:a16="http://schemas.microsoft.com/office/drawing/2014/main" val="10000"/>
                  </a:ext>
                </a:extLst>
              </a:tr>
              <a:tr h="463442">
                <a:tc>
                  <a:txBody>
                    <a:bodyPr/>
                    <a:lstStyle/>
                    <a:p>
                      <a:pPr algn="just">
                        <a:spcAft>
                          <a:spcPts val="0"/>
                        </a:spcAft>
                      </a:pPr>
                      <a:r>
                        <a:rPr lang="tr-TR" sz="1400" dirty="0">
                          <a:latin typeface="Times New Roman"/>
                          <a:ea typeface="Times New Roman"/>
                          <a:cs typeface="Times New Roman"/>
                        </a:rPr>
                        <a:t>İLÇE MİLLİ EĞİTİM MÜDÜRÜ</a:t>
                      </a:r>
                    </a:p>
                  </a:txBody>
                  <a:tcPr marL="44450" marR="44450" marT="0" marB="0" anchor="b"/>
                </a:tc>
                <a:tc>
                  <a:txBody>
                    <a:bodyPr/>
                    <a:lstStyle/>
                    <a:p>
                      <a:pPr algn="ctr">
                        <a:spcAft>
                          <a:spcPts val="0"/>
                        </a:spcAft>
                      </a:pPr>
                      <a:r>
                        <a:rPr lang="tr-TR" sz="1600" dirty="0">
                          <a:latin typeface="Times New Roman"/>
                          <a:ea typeface="Times New Roman"/>
                          <a:cs typeface="Times New Roman"/>
                        </a:rPr>
                        <a:t>1  </a:t>
                      </a:r>
                    </a:p>
                  </a:txBody>
                  <a:tcPr marL="44450" marR="44450" marT="0" marB="0" anchor="b"/>
                </a:tc>
                <a:extLst>
                  <a:ext uri="{0D108BD9-81ED-4DB2-BD59-A6C34878D82A}">
                    <a16:rowId xmlns:a16="http://schemas.microsoft.com/office/drawing/2014/main" val="10001"/>
                  </a:ext>
                </a:extLst>
              </a:tr>
              <a:tr h="341986">
                <a:tc>
                  <a:txBody>
                    <a:bodyPr/>
                    <a:lstStyle/>
                    <a:p>
                      <a:pPr algn="just">
                        <a:spcAft>
                          <a:spcPts val="0"/>
                        </a:spcAft>
                      </a:pPr>
                      <a:r>
                        <a:rPr lang="tr-TR" sz="1400" dirty="0">
                          <a:latin typeface="Times New Roman"/>
                          <a:ea typeface="Times New Roman"/>
                          <a:cs typeface="Times New Roman"/>
                        </a:rPr>
                        <a:t>ŞUBE MÜDÜRÜ</a:t>
                      </a:r>
                    </a:p>
                  </a:txBody>
                  <a:tcPr marL="44450" marR="44450" marT="0" marB="0" anchor="b"/>
                </a:tc>
                <a:tc>
                  <a:txBody>
                    <a:bodyPr/>
                    <a:lstStyle/>
                    <a:p>
                      <a:pPr algn="ctr">
                        <a:spcAft>
                          <a:spcPts val="0"/>
                        </a:spcAft>
                      </a:pPr>
                      <a:r>
                        <a:rPr lang="tr-TR" sz="1600" dirty="0">
                          <a:latin typeface="Times New Roman"/>
                          <a:ea typeface="Times New Roman"/>
                          <a:cs typeface="Times New Roman"/>
                        </a:rPr>
                        <a:t>1</a:t>
                      </a:r>
                    </a:p>
                  </a:txBody>
                  <a:tcPr marL="44450" marR="44450" marT="0" marB="0" anchor="b"/>
                </a:tc>
                <a:extLst>
                  <a:ext uri="{0D108BD9-81ED-4DB2-BD59-A6C34878D82A}">
                    <a16:rowId xmlns:a16="http://schemas.microsoft.com/office/drawing/2014/main" val="10002"/>
                  </a:ext>
                </a:extLst>
              </a:tr>
              <a:tr h="341986">
                <a:tc>
                  <a:txBody>
                    <a:bodyPr/>
                    <a:lstStyle/>
                    <a:p>
                      <a:pPr algn="just">
                        <a:spcAft>
                          <a:spcPts val="0"/>
                        </a:spcAft>
                      </a:pPr>
                      <a:r>
                        <a:rPr lang="tr-TR" sz="1400" dirty="0">
                          <a:latin typeface="Times New Roman"/>
                          <a:ea typeface="Times New Roman"/>
                          <a:cs typeface="Times New Roman"/>
                        </a:rPr>
                        <a:t>ŞEF</a:t>
                      </a:r>
                    </a:p>
                  </a:txBody>
                  <a:tcPr marL="44450" marR="44450" marT="0" marB="0" anchor="b"/>
                </a:tc>
                <a:tc>
                  <a:txBody>
                    <a:bodyPr/>
                    <a:lstStyle/>
                    <a:p>
                      <a:pPr algn="ctr">
                        <a:spcAft>
                          <a:spcPts val="0"/>
                        </a:spcAft>
                      </a:pPr>
                      <a:r>
                        <a:rPr lang="tr-TR" sz="1600" dirty="0">
                          <a:latin typeface="Times New Roman"/>
                          <a:ea typeface="Times New Roman"/>
                          <a:cs typeface="Times New Roman"/>
                        </a:rPr>
                        <a:t>1</a:t>
                      </a:r>
                    </a:p>
                  </a:txBody>
                  <a:tcPr marL="44450" marR="44450" marT="0" marB="0" anchor="b"/>
                </a:tc>
                <a:extLst>
                  <a:ext uri="{0D108BD9-81ED-4DB2-BD59-A6C34878D82A}">
                    <a16:rowId xmlns:a16="http://schemas.microsoft.com/office/drawing/2014/main" val="10003"/>
                  </a:ext>
                </a:extLst>
              </a:tr>
              <a:tr h="1025958">
                <a:tc>
                  <a:txBody>
                    <a:bodyPr/>
                    <a:lstStyle/>
                    <a:p>
                      <a:pPr algn="just">
                        <a:spcAft>
                          <a:spcPts val="0"/>
                        </a:spcAft>
                      </a:pPr>
                      <a:r>
                        <a:rPr lang="tr-TR" sz="1400" dirty="0">
                          <a:latin typeface="Times New Roman"/>
                          <a:ea typeface="Times New Roman"/>
                          <a:cs typeface="Times New Roman"/>
                        </a:rPr>
                        <a:t>VHKİ/BİL.İŞT</a:t>
                      </a:r>
                    </a:p>
                  </a:txBody>
                  <a:tcPr marL="44450" marR="44450" marT="0" marB="0" anchor="b"/>
                </a:tc>
                <a:tc>
                  <a:txBody>
                    <a:bodyPr/>
                    <a:lstStyle/>
                    <a:p>
                      <a:pPr algn="ctr">
                        <a:spcAft>
                          <a:spcPts val="0"/>
                        </a:spcAft>
                      </a:pPr>
                      <a:r>
                        <a:rPr lang="tr-TR" sz="1600" dirty="0" smtClean="0">
                          <a:latin typeface="Times New Roman"/>
                          <a:ea typeface="Times New Roman"/>
                          <a:cs typeface="Times New Roman"/>
                        </a:rPr>
                        <a:t>1</a:t>
                      </a:r>
                    </a:p>
                    <a:p>
                      <a:pPr algn="ctr">
                        <a:spcAft>
                          <a:spcPts val="0"/>
                        </a:spcAft>
                      </a:pPr>
                      <a:endParaRPr lang="tr-TR" sz="1400" dirty="0">
                        <a:latin typeface="Times New Roman"/>
                        <a:ea typeface="Times New Roman"/>
                        <a:cs typeface="Times New Roman"/>
                      </a:endParaRPr>
                    </a:p>
                  </a:txBody>
                  <a:tcPr marL="44450" marR="44450" marT="0" marB="0" anchor="b"/>
                </a:tc>
                <a:extLst>
                  <a:ext uri="{0D108BD9-81ED-4DB2-BD59-A6C34878D82A}">
                    <a16:rowId xmlns:a16="http://schemas.microsoft.com/office/drawing/2014/main" val="10004"/>
                  </a:ext>
                </a:extLst>
              </a:tr>
              <a:tr h="341986">
                <a:tc>
                  <a:txBody>
                    <a:bodyPr/>
                    <a:lstStyle/>
                    <a:p>
                      <a:pPr algn="just">
                        <a:spcAft>
                          <a:spcPts val="0"/>
                        </a:spcAft>
                      </a:pPr>
                      <a:r>
                        <a:rPr lang="tr-TR" sz="1400" dirty="0">
                          <a:latin typeface="Times New Roman"/>
                          <a:ea typeface="Times New Roman"/>
                          <a:cs typeface="Times New Roman"/>
                        </a:rPr>
                        <a:t>MEMUR </a:t>
                      </a:r>
                      <a:r>
                        <a:rPr lang="tr-TR" sz="1400" dirty="0" smtClean="0">
                          <a:latin typeface="Times New Roman"/>
                          <a:ea typeface="Times New Roman"/>
                          <a:cs typeface="Times New Roman"/>
                        </a:rPr>
                        <a:t>/TEKNİSYEN</a:t>
                      </a:r>
                      <a:endParaRPr lang="tr-TR" sz="1400" dirty="0">
                        <a:latin typeface="Times New Roman"/>
                        <a:ea typeface="Times New Roman"/>
                        <a:cs typeface="Times New Roman"/>
                      </a:endParaRPr>
                    </a:p>
                  </a:txBody>
                  <a:tcPr marL="44450" marR="44450" marT="0" marB="0" anchor="b"/>
                </a:tc>
                <a:tc>
                  <a:txBody>
                    <a:bodyPr/>
                    <a:lstStyle/>
                    <a:p>
                      <a:pPr algn="ctr">
                        <a:spcAft>
                          <a:spcPts val="0"/>
                        </a:spcAft>
                      </a:pPr>
                      <a:r>
                        <a:rPr lang="tr-TR" sz="1600" dirty="0">
                          <a:latin typeface="Times New Roman"/>
                          <a:ea typeface="Times New Roman"/>
                          <a:cs typeface="Times New Roman"/>
                        </a:rPr>
                        <a:t>1</a:t>
                      </a:r>
                    </a:p>
                  </a:txBody>
                  <a:tcPr marL="44450" marR="44450" marT="0" marB="0" anchor="b"/>
                </a:tc>
                <a:extLst>
                  <a:ext uri="{0D108BD9-81ED-4DB2-BD59-A6C34878D82A}">
                    <a16:rowId xmlns:a16="http://schemas.microsoft.com/office/drawing/2014/main" val="10005"/>
                  </a:ext>
                </a:extLst>
              </a:tr>
              <a:tr h="1282448">
                <a:tc>
                  <a:txBody>
                    <a:bodyPr/>
                    <a:lstStyle/>
                    <a:p>
                      <a:pPr algn="just">
                        <a:spcAft>
                          <a:spcPts val="0"/>
                        </a:spcAft>
                      </a:pPr>
                      <a:r>
                        <a:rPr lang="tr-TR" sz="1400" dirty="0">
                          <a:latin typeface="Times New Roman"/>
                          <a:ea typeface="Times New Roman"/>
                          <a:cs typeface="Times New Roman"/>
                        </a:rPr>
                        <a:t>HİZMETLİ</a:t>
                      </a:r>
                    </a:p>
                  </a:txBody>
                  <a:tcPr marL="44450" marR="44450" marT="0" marB="0" anchor="b"/>
                </a:tc>
                <a:tc>
                  <a:txBody>
                    <a:bodyPr/>
                    <a:lstStyle/>
                    <a:p>
                      <a:r>
                        <a:rPr lang="tr-TR" sz="1800" kern="1200" dirty="0" smtClean="0">
                          <a:solidFill>
                            <a:schemeClr val="dk1"/>
                          </a:solidFill>
                          <a:latin typeface="+mn-lt"/>
                          <a:ea typeface="+mn-ea"/>
                          <a:cs typeface="+mn-cs"/>
                        </a:rPr>
                        <a:t>                                       1</a:t>
                      </a:r>
                    </a:p>
                    <a:p>
                      <a:pPr algn="ctr"/>
                      <a:r>
                        <a:rPr lang="tr-TR" sz="1400" kern="1200" dirty="0" smtClean="0">
                          <a:solidFill>
                            <a:schemeClr val="dk1"/>
                          </a:solidFill>
                          <a:latin typeface="+mn-lt"/>
                          <a:ea typeface="+mn-ea"/>
                          <a:cs typeface="+mn-cs"/>
                        </a:rPr>
                        <a:t>2+ (1 HİZMETLİ KAYMAKAMLIKTA GÖREVLENDİRME OLARAK ÇALIŞMAKTA)</a:t>
                      </a:r>
                      <a:endParaRPr lang="tr-TR" sz="1400" dirty="0"/>
                    </a:p>
                  </a:txBody>
                  <a:tcPr/>
                </a:tc>
                <a:extLst>
                  <a:ext uri="{0D108BD9-81ED-4DB2-BD59-A6C34878D82A}">
                    <a16:rowId xmlns:a16="http://schemas.microsoft.com/office/drawing/2014/main" val="10006"/>
                  </a:ext>
                </a:extLst>
              </a:tr>
              <a:tr h="512979">
                <a:tc>
                  <a:txBody>
                    <a:bodyPr/>
                    <a:lstStyle/>
                    <a:p>
                      <a:pPr algn="just">
                        <a:spcAft>
                          <a:spcPts val="0"/>
                        </a:spcAft>
                      </a:pPr>
                      <a:r>
                        <a:rPr lang="tr-TR" sz="1400" dirty="0" smtClean="0">
                          <a:latin typeface="Times New Roman"/>
                          <a:ea typeface="Times New Roman"/>
                          <a:cs typeface="Times New Roman"/>
                        </a:rPr>
                        <a:t>İŞÇİ</a:t>
                      </a:r>
                      <a:endParaRPr lang="tr-TR" sz="1400" dirty="0">
                        <a:latin typeface="Times New Roman"/>
                        <a:ea typeface="Times New Roman"/>
                        <a:cs typeface="Times New Roman"/>
                      </a:endParaRPr>
                    </a:p>
                  </a:txBody>
                  <a:tcPr marL="44450" marR="44450" marT="0" marB="0" anchor="b"/>
                </a:tc>
                <a:tc>
                  <a:txBody>
                    <a:bodyPr/>
                    <a:lstStyle/>
                    <a:p>
                      <a:r>
                        <a:rPr lang="tr-TR" dirty="0" smtClean="0"/>
                        <a:t>                                     3</a:t>
                      </a:r>
                      <a:endParaRPr lang="tr-TR" dirty="0"/>
                    </a:p>
                  </a:txBody>
                  <a:tcPr/>
                </a:tc>
                <a:extLst>
                  <a:ext uri="{0D108BD9-81ED-4DB2-BD59-A6C34878D82A}">
                    <a16:rowId xmlns:a16="http://schemas.microsoft.com/office/drawing/2014/main" val="10007"/>
                  </a:ext>
                </a:extLst>
              </a:tr>
              <a:tr h="512979">
                <a:tc>
                  <a:txBody>
                    <a:bodyPr/>
                    <a:lstStyle/>
                    <a:p>
                      <a:pPr algn="just">
                        <a:spcAft>
                          <a:spcPts val="0"/>
                        </a:spcAft>
                      </a:pPr>
                      <a:r>
                        <a:rPr lang="tr-TR" sz="1400" dirty="0" smtClean="0">
                          <a:latin typeface="Times New Roman"/>
                          <a:ea typeface="Times New Roman"/>
                          <a:cs typeface="Times New Roman"/>
                        </a:rPr>
                        <a:t>ÖĞRETMEN</a:t>
                      </a:r>
                      <a:endParaRPr lang="tr-TR" sz="1400" dirty="0">
                        <a:latin typeface="Times New Roman"/>
                        <a:ea typeface="Times New Roman"/>
                        <a:cs typeface="Times New Roman"/>
                      </a:endParaRPr>
                    </a:p>
                  </a:txBody>
                  <a:tcPr marL="44450" marR="44450" marT="0" marB="0" anchor="b"/>
                </a:tc>
                <a:tc>
                  <a:txBody>
                    <a:bodyPr/>
                    <a:lstStyle/>
                    <a:p>
                      <a:pPr algn="ctr"/>
                      <a:r>
                        <a:rPr lang="tr-TR" dirty="0" smtClean="0"/>
                        <a:t>1</a:t>
                      </a:r>
                      <a:endParaRPr lang="tr-TR" dirty="0"/>
                    </a:p>
                  </a:txBody>
                  <a:tcPr/>
                </a:tc>
                <a:extLst>
                  <a:ext uri="{0D108BD9-81ED-4DB2-BD59-A6C34878D82A}">
                    <a16:rowId xmlns:a16="http://schemas.microsoft.com/office/drawing/2014/main" val="10008"/>
                  </a:ext>
                </a:extLst>
              </a:tr>
              <a:tr h="512979">
                <a:tc>
                  <a:txBody>
                    <a:bodyPr/>
                    <a:lstStyle/>
                    <a:p>
                      <a:pPr algn="just">
                        <a:spcAft>
                          <a:spcPts val="0"/>
                        </a:spcAft>
                      </a:pPr>
                      <a:r>
                        <a:rPr lang="tr-TR" sz="1400" b="1" dirty="0">
                          <a:latin typeface="Times New Roman"/>
                          <a:ea typeface="Times New Roman"/>
                          <a:cs typeface="Times New Roman"/>
                        </a:rPr>
                        <a:t>TOPLAM</a:t>
                      </a:r>
                      <a:endParaRPr lang="tr-TR" sz="1400" dirty="0">
                        <a:latin typeface="Times New Roman"/>
                        <a:ea typeface="Times New Roman"/>
                        <a:cs typeface="Times New Roman"/>
                      </a:endParaRPr>
                    </a:p>
                  </a:txBody>
                  <a:tcPr marL="44450" marR="44450" marT="0" marB="0" anchor="b"/>
                </a:tc>
                <a:tc>
                  <a:txBody>
                    <a:bodyPr/>
                    <a:lstStyle/>
                    <a:p>
                      <a:pPr algn="ctr"/>
                      <a:r>
                        <a:rPr lang="tr-TR" dirty="0" smtClean="0"/>
                        <a:t>11</a:t>
                      </a:r>
                      <a:endParaRPr lang="tr-TR"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17315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nvPr>
        </p:nvGraphicFramePr>
        <p:xfrm>
          <a:off x="2850" y="1181579"/>
          <a:ext cx="6141576" cy="5761894"/>
        </p:xfrm>
        <a:graphic>
          <a:graphicData uri="http://schemas.openxmlformats.org/drawingml/2006/table">
            <a:tbl>
              <a:tblPr firstRow="1" bandRow="1">
                <a:tableStyleId>{5C22544A-7EE6-4342-B048-85BDC9FD1C3A}</a:tableStyleId>
              </a:tblPr>
              <a:tblGrid>
                <a:gridCol w="2715527">
                  <a:extLst>
                    <a:ext uri="{9D8B030D-6E8A-4147-A177-3AD203B41FA5}">
                      <a16:colId xmlns:a16="http://schemas.microsoft.com/office/drawing/2014/main" val="20000"/>
                    </a:ext>
                  </a:extLst>
                </a:gridCol>
                <a:gridCol w="1404360">
                  <a:extLst>
                    <a:ext uri="{9D8B030D-6E8A-4147-A177-3AD203B41FA5}">
                      <a16:colId xmlns:a16="http://schemas.microsoft.com/office/drawing/2014/main" val="20001"/>
                    </a:ext>
                  </a:extLst>
                </a:gridCol>
                <a:gridCol w="2021689">
                  <a:extLst>
                    <a:ext uri="{9D8B030D-6E8A-4147-A177-3AD203B41FA5}">
                      <a16:colId xmlns:a16="http://schemas.microsoft.com/office/drawing/2014/main" val="20002"/>
                    </a:ext>
                  </a:extLst>
                </a:gridCol>
              </a:tblGrid>
              <a:tr h="1129431">
                <a:tc rowSpan="2">
                  <a:txBody>
                    <a:bodyPr/>
                    <a:lstStyle/>
                    <a:p>
                      <a:endParaRPr lang="tr-TR" sz="2000" dirty="0"/>
                    </a:p>
                  </a:txBody>
                  <a:tcPr/>
                </a:tc>
                <a:tc>
                  <a:txBody>
                    <a:bodyPr/>
                    <a:lstStyle/>
                    <a:p>
                      <a:r>
                        <a:rPr lang="tr-TR" sz="2000" dirty="0" smtClean="0"/>
                        <a:t>ÖĞRENCİ SAYILARI</a:t>
                      </a:r>
                      <a:endParaRPr lang="tr-TR" sz="2000" dirty="0"/>
                    </a:p>
                  </a:txBody>
                  <a:tcPr>
                    <a:lnB w="12700" cap="flat" cmpd="sng" algn="ctr">
                      <a:solidFill>
                        <a:schemeClr val="tx1"/>
                      </a:solidFill>
                      <a:prstDash val="solid"/>
                      <a:round/>
                      <a:headEnd type="none" w="med" len="med"/>
                      <a:tailEnd type="none" w="med" len="med"/>
                    </a:lnB>
                  </a:tcPr>
                </a:tc>
                <a:tc>
                  <a:txBody>
                    <a:bodyPr/>
                    <a:lstStyle/>
                    <a:p>
                      <a:r>
                        <a:rPr lang="tr-TR" sz="2000" dirty="0" smtClean="0"/>
                        <a:t>ÖĞRETMEN SAYILARI</a:t>
                      </a:r>
                      <a:endParaRPr lang="tr-TR" sz="20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8156">
                <a:tc vMerge="1">
                  <a:txBody>
                    <a:bodyPr/>
                    <a:lstStyle/>
                    <a:p>
                      <a:endParaRPr lang="tr-TR"/>
                    </a:p>
                  </a:txBody>
                  <a:tcPr/>
                </a:tc>
                <a:tc>
                  <a:txBody>
                    <a:bodyPr/>
                    <a:lstStyle/>
                    <a:p>
                      <a:pPr algn="ctr"/>
                      <a:r>
                        <a:rPr lang="tr-TR" sz="2000" dirty="0" smtClean="0"/>
                        <a:t>TOPLAM</a:t>
                      </a:r>
                      <a:endParaRPr lang="tr-TR" sz="2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tr-TR" sz="2000" dirty="0" smtClean="0"/>
                        <a:t>TOPLAM</a:t>
                      </a:r>
                      <a:endParaRPr lang="tr-TR" sz="20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615566">
                <a:tc>
                  <a:txBody>
                    <a:bodyPr/>
                    <a:lstStyle/>
                    <a:p>
                      <a:r>
                        <a:rPr lang="tr-TR" sz="2000" b="1" dirty="0" smtClean="0"/>
                        <a:t>TEMEL EĞİTİM ÖĞRETİM </a:t>
                      </a:r>
                      <a:endParaRPr lang="tr-TR" sz="2000" b="1" dirty="0"/>
                    </a:p>
                  </a:txBody>
                  <a:tcPr/>
                </a:tc>
                <a:tc>
                  <a:txBody>
                    <a:bodyPr/>
                    <a:lstStyle/>
                    <a:p>
                      <a:pPr algn="ctr"/>
                      <a:r>
                        <a:rPr lang="tr-TR" sz="2000" dirty="0" smtClean="0"/>
                        <a:t>782</a:t>
                      </a:r>
                      <a:endParaRPr lang="tr-TR" sz="2000" dirty="0"/>
                    </a:p>
                  </a:txBody>
                  <a:tcPr/>
                </a:tc>
                <a:tc>
                  <a:txBody>
                    <a:bodyPr/>
                    <a:lstStyle/>
                    <a:p>
                      <a:pPr algn="ctr"/>
                      <a:r>
                        <a:rPr lang="tr-TR" sz="2000" dirty="0" smtClean="0"/>
                        <a:t>77</a:t>
                      </a:r>
                      <a:endParaRPr lang="tr-TR" sz="2000" dirty="0"/>
                    </a:p>
                  </a:txBody>
                  <a:tcPr/>
                </a:tc>
                <a:extLst>
                  <a:ext uri="{0D108BD9-81ED-4DB2-BD59-A6C34878D82A}">
                    <a16:rowId xmlns:a16="http://schemas.microsoft.com/office/drawing/2014/main" val="10002"/>
                  </a:ext>
                </a:extLst>
              </a:tr>
              <a:tr h="734545">
                <a:tc>
                  <a:txBody>
                    <a:bodyPr/>
                    <a:lstStyle/>
                    <a:p>
                      <a:r>
                        <a:rPr lang="tr-TR" sz="2000" b="1" dirty="0" smtClean="0"/>
                        <a:t>EVCİLER HEM</a:t>
                      </a:r>
                      <a:endParaRPr lang="tr-TR" sz="2000" b="1" dirty="0"/>
                    </a:p>
                  </a:txBody>
                  <a:tcPr/>
                </a:tc>
                <a:tc>
                  <a:txBody>
                    <a:bodyPr/>
                    <a:lstStyle/>
                    <a:p>
                      <a:pPr algn="ctr"/>
                      <a:r>
                        <a:rPr lang="tr-TR" sz="2000" dirty="0" smtClean="0"/>
                        <a:t>-</a:t>
                      </a:r>
                      <a:endParaRPr lang="tr-TR" sz="2000" dirty="0"/>
                    </a:p>
                  </a:txBody>
                  <a:tcPr/>
                </a:tc>
                <a:tc>
                  <a:txBody>
                    <a:bodyPr/>
                    <a:lstStyle/>
                    <a:p>
                      <a:pPr algn="ctr"/>
                      <a:r>
                        <a:rPr lang="tr-TR" sz="2000" dirty="0" smtClean="0"/>
                        <a:t>1</a:t>
                      </a:r>
                      <a:endParaRPr lang="tr-TR" sz="2000" dirty="0"/>
                    </a:p>
                  </a:txBody>
                  <a:tcPr/>
                </a:tc>
                <a:extLst>
                  <a:ext uri="{0D108BD9-81ED-4DB2-BD59-A6C34878D82A}">
                    <a16:rowId xmlns:a16="http://schemas.microsoft.com/office/drawing/2014/main" val="10003"/>
                  </a:ext>
                </a:extLst>
              </a:tr>
              <a:tr h="907632">
                <a:tc>
                  <a:txBody>
                    <a:bodyPr/>
                    <a:lstStyle/>
                    <a:p>
                      <a:r>
                        <a:rPr lang="tr-TR" sz="2000" b="1" dirty="0" smtClean="0"/>
                        <a:t>İLÇE</a:t>
                      </a:r>
                      <a:r>
                        <a:rPr lang="tr-TR" sz="2000" b="1" baseline="0" dirty="0" smtClean="0"/>
                        <a:t> MİLLİ EĞİTİM MÜDÜRLÜĞÜ</a:t>
                      </a:r>
                      <a:endParaRPr lang="tr-TR" sz="2000" b="1" dirty="0"/>
                    </a:p>
                  </a:txBody>
                  <a:tcPr/>
                </a:tc>
                <a:tc>
                  <a:txBody>
                    <a:bodyPr/>
                    <a:lstStyle/>
                    <a:p>
                      <a:pPr algn="ctr"/>
                      <a:r>
                        <a:rPr lang="tr-TR" sz="2000" dirty="0" smtClean="0"/>
                        <a:t>-</a:t>
                      </a:r>
                      <a:endParaRPr lang="tr-TR" sz="2000" dirty="0"/>
                    </a:p>
                  </a:txBody>
                  <a:tcPr/>
                </a:tc>
                <a:tc>
                  <a:txBody>
                    <a:bodyPr/>
                    <a:lstStyle/>
                    <a:p>
                      <a:pPr algn="ctr"/>
                      <a:r>
                        <a:rPr lang="tr-TR" sz="2000" dirty="0" smtClean="0"/>
                        <a:t>1</a:t>
                      </a:r>
                      <a:endParaRPr lang="tr-TR" sz="2000" dirty="0"/>
                    </a:p>
                  </a:txBody>
                  <a:tcPr/>
                </a:tc>
                <a:extLst>
                  <a:ext uri="{0D108BD9-81ED-4DB2-BD59-A6C34878D82A}">
                    <a16:rowId xmlns:a16="http://schemas.microsoft.com/office/drawing/2014/main" val="10004"/>
                  </a:ext>
                </a:extLst>
              </a:tr>
              <a:tr h="783687">
                <a:tc>
                  <a:txBody>
                    <a:bodyPr/>
                    <a:lstStyle/>
                    <a:p>
                      <a:r>
                        <a:rPr lang="tr-TR" sz="2000" b="1" dirty="0" smtClean="0"/>
                        <a:t>ORTAÖĞRETİM OKULLARI</a:t>
                      </a:r>
                      <a:endParaRPr lang="tr-TR" sz="2000" b="1" dirty="0"/>
                    </a:p>
                  </a:txBody>
                  <a:tcPr/>
                </a:tc>
                <a:tc>
                  <a:txBody>
                    <a:bodyPr/>
                    <a:lstStyle/>
                    <a:p>
                      <a:pPr algn="ctr"/>
                      <a:r>
                        <a:rPr lang="tr-TR" sz="2000" dirty="0" smtClean="0"/>
                        <a:t>131</a:t>
                      </a:r>
                      <a:endParaRPr lang="tr-TR" sz="2000" dirty="0"/>
                    </a:p>
                  </a:txBody>
                  <a:tcPr/>
                </a:tc>
                <a:tc>
                  <a:txBody>
                    <a:bodyPr/>
                    <a:lstStyle/>
                    <a:p>
                      <a:pPr algn="ctr"/>
                      <a:r>
                        <a:rPr lang="tr-TR" sz="2000" dirty="0" smtClean="0"/>
                        <a:t>16</a:t>
                      </a:r>
                      <a:endParaRPr lang="tr-TR" sz="2000" dirty="0"/>
                    </a:p>
                  </a:txBody>
                  <a:tcPr/>
                </a:tc>
                <a:extLst>
                  <a:ext uri="{0D108BD9-81ED-4DB2-BD59-A6C34878D82A}">
                    <a16:rowId xmlns:a16="http://schemas.microsoft.com/office/drawing/2014/main" val="10005"/>
                  </a:ext>
                </a:extLst>
              </a:tr>
              <a:tr h="897403">
                <a:tc>
                  <a:txBody>
                    <a:bodyPr/>
                    <a:lstStyle/>
                    <a:p>
                      <a:r>
                        <a:rPr lang="tr-TR" sz="2000" b="1" dirty="0" smtClean="0"/>
                        <a:t>TOPLAM</a:t>
                      </a:r>
                      <a:endParaRPr lang="tr-TR" sz="2000" b="1" dirty="0"/>
                    </a:p>
                  </a:txBody>
                  <a:tcPr/>
                </a:tc>
                <a:tc>
                  <a:txBody>
                    <a:bodyPr/>
                    <a:lstStyle/>
                    <a:p>
                      <a:pPr algn="ctr"/>
                      <a:r>
                        <a:rPr lang="tr-TR" sz="2000" b="1" dirty="0" smtClean="0"/>
                        <a:t>913</a:t>
                      </a:r>
                      <a:endParaRPr lang="tr-TR" sz="2000" b="1" dirty="0"/>
                    </a:p>
                  </a:txBody>
                  <a:tcPr/>
                </a:tc>
                <a:tc>
                  <a:txBody>
                    <a:bodyPr/>
                    <a:lstStyle/>
                    <a:p>
                      <a:pPr algn="ctr"/>
                      <a:r>
                        <a:rPr lang="tr-TR" sz="2000" b="1" smtClean="0"/>
                        <a:t>95</a:t>
                      </a:r>
                      <a:endParaRPr lang="tr-TR" sz="2000" b="1" dirty="0"/>
                    </a:p>
                  </a:txBody>
                  <a:tcPr/>
                </a:tc>
                <a:extLst>
                  <a:ext uri="{0D108BD9-81ED-4DB2-BD59-A6C34878D82A}">
                    <a16:rowId xmlns:a16="http://schemas.microsoft.com/office/drawing/2014/main" val="10006"/>
                  </a:ext>
                </a:extLst>
              </a:tr>
            </a:tbl>
          </a:graphicData>
        </a:graphic>
      </p:graphicFrame>
      <p:pic>
        <p:nvPicPr>
          <p:cNvPr id="5" name="Picture 3"/>
          <p:cNvPicPr>
            <a:picLocks noChangeAspect="1" noChangeArrowheads="1"/>
          </p:cNvPicPr>
          <p:nvPr/>
        </p:nvPicPr>
        <p:blipFill>
          <a:blip r:embed="rId3" cstate="print"/>
          <a:srcRect/>
          <a:stretch>
            <a:fillRect/>
          </a:stretch>
        </p:blipFill>
        <p:spPr bwMode="auto">
          <a:xfrm>
            <a:off x="0" y="-102919"/>
            <a:ext cx="12191999" cy="125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1 Başlık"/>
          <p:cNvSpPr>
            <a:spLocks noGrp="1"/>
          </p:cNvSpPr>
          <p:nvPr>
            <p:ph type="title"/>
          </p:nvPr>
        </p:nvSpPr>
        <p:spPr>
          <a:xfrm>
            <a:off x="1204959" y="0"/>
            <a:ext cx="9186728" cy="1181909"/>
          </a:xfrm>
        </p:spPr>
        <p:txBody>
          <a:bodyPr>
            <a:normAutofit/>
          </a:bodyPr>
          <a:lstStyle/>
          <a:p>
            <a:pPr algn="ctr"/>
            <a:r>
              <a:rPr lang="tr-TR" sz="2800" dirty="0">
                <a:latin typeface="Times New Roman" panose="02020603050405020304" pitchFamily="18" charset="0"/>
                <a:cs typeface="Times New Roman" panose="02020603050405020304" pitchFamily="18" charset="0"/>
              </a:rPr>
              <a:t>MÜDÜRLÜĞÜMÜZE BAĞLI ÖĞRETMEN VE ÖĞRENCİ SAYILARI</a:t>
            </a:r>
          </a:p>
        </p:txBody>
      </p:sp>
      <p:graphicFrame>
        <p:nvGraphicFramePr>
          <p:cNvPr id="7" name="3 Tablo"/>
          <p:cNvGraphicFramePr>
            <a:graphicFrameLocks noGrp="1"/>
          </p:cNvGraphicFramePr>
          <p:nvPr>
            <p:extLst>
              <p:ext uri="{D42A27DB-BD31-4B8C-83A1-F6EECF244321}">
                <p14:modId xmlns:p14="http://schemas.microsoft.com/office/powerpoint/2010/main" val="397343164"/>
              </p:ext>
            </p:extLst>
          </p:nvPr>
        </p:nvGraphicFramePr>
        <p:xfrm>
          <a:off x="6413390" y="1147382"/>
          <a:ext cx="5820907" cy="5710617"/>
        </p:xfrm>
        <a:graphic>
          <a:graphicData uri="http://schemas.openxmlformats.org/drawingml/2006/table">
            <a:tbl>
              <a:tblPr firstRow="1" bandRow="1">
                <a:tableStyleId>{5C22544A-7EE6-4342-B048-85BDC9FD1C3A}</a:tableStyleId>
              </a:tblPr>
              <a:tblGrid>
                <a:gridCol w="3889424">
                  <a:extLst>
                    <a:ext uri="{9D8B030D-6E8A-4147-A177-3AD203B41FA5}">
                      <a16:colId xmlns:a16="http://schemas.microsoft.com/office/drawing/2014/main" val="20000"/>
                    </a:ext>
                  </a:extLst>
                </a:gridCol>
                <a:gridCol w="1931483">
                  <a:extLst>
                    <a:ext uri="{9D8B030D-6E8A-4147-A177-3AD203B41FA5}">
                      <a16:colId xmlns:a16="http://schemas.microsoft.com/office/drawing/2014/main" val="20001"/>
                    </a:ext>
                  </a:extLst>
                </a:gridCol>
              </a:tblGrid>
              <a:tr h="714881">
                <a:tc>
                  <a:txBody>
                    <a:bodyPr/>
                    <a:lstStyle/>
                    <a:p>
                      <a:pPr algn="ctr"/>
                      <a:r>
                        <a:rPr lang="tr-TR" dirty="0" smtClean="0"/>
                        <a:t>EVCİLER İLÇE MİLLİ EĞİTİM MÜDÜRLÜĞÜ GENEL</a:t>
                      </a:r>
                      <a:r>
                        <a:rPr lang="tr-TR" baseline="0" dirty="0" smtClean="0"/>
                        <a:t> BİLGİLER</a:t>
                      </a:r>
                      <a:endParaRPr lang="tr-TR" dirty="0"/>
                    </a:p>
                  </a:txBody>
                  <a:tcPr/>
                </a:tc>
                <a:tc>
                  <a:txBody>
                    <a:bodyPr/>
                    <a:lstStyle/>
                    <a:p>
                      <a:endParaRPr lang="tr-TR" dirty="0"/>
                    </a:p>
                  </a:txBody>
                  <a:tcPr/>
                </a:tc>
                <a:extLst>
                  <a:ext uri="{0D108BD9-81ED-4DB2-BD59-A6C34878D82A}">
                    <a16:rowId xmlns:a16="http://schemas.microsoft.com/office/drawing/2014/main" val="10000"/>
                  </a:ext>
                </a:extLst>
              </a:tr>
              <a:tr h="706450">
                <a:tc>
                  <a:txBody>
                    <a:bodyPr/>
                    <a:lstStyle/>
                    <a:p>
                      <a:r>
                        <a:rPr lang="tr-TR" dirty="0" smtClean="0"/>
                        <a:t>İLÇE</a:t>
                      </a:r>
                      <a:r>
                        <a:rPr lang="tr-TR" baseline="0" dirty="0" smtClean="0"/>
                        <a:t> MİLLİ EĞİTİM MÜDÜR</a:t>
                      </a:r>
                      <a:endParaRPr lang="tr-TR" dirty="0"/>
                    </a:p>
                  </a:txBody>
                  <a:tcPr/>
                </a:tc>
                <a:tc>
                  <a:txBody>
                    <a:bodyPr/>
                    <a:lstStyle/>
                    <a:p>
                      <a:r>
                        <a:rPr lang="tr-TR" sz="2000" b="1" dirty="0" smtClean="0"/>
                        <a:t>1</a:t>
                      </a:r>
                      <a:endParaRPr lang="tr-TR" sz="2000" b="1" dirty="0"/>
                    </a:p>
                  </a:txBody>
                  <a:tcPr/>
                </a:tc>
                <a:extLst>
                  <a:ext uri="{0D108BD9-81ED-4DB2-BD59-A6C34878D82A}">
                    <a16:rowId xmlns:a16="http://schemas.microsoft.com/office/drawing/2014/main" val="10001"/>
                  </a:ext>
                </a:extLst>
              </a:tr>
              <a:tr h="714881">
                <a:tc>
                  <a:txBody>
                    <a:bodyPr/>
                    <a:lstStyle/>
                    <a:p>
                      <a:r>
                        <a:rPr lang="tr-TR" dirty="0" smtClean="0"/>
                        <a:t>ŞUBE</a:t>
                      </a:r>
                      <a:r>
                        <a:rPr lang="tr-TR" baseline="0" dirty="0" smtClean="0"/>
                        <a:t> MÜDÜRÜ</a:t>
                      </a:r>
                      <a:endParaRPr lang="tr-TR" dirty="0"/>
                    </a:p>
                  </a:txBody>
                  <a:tcPr/>
                </a:tc>
                <a:tc>
                  <a:txBody>
                    <a:bodyPr/>
                    <a:lstStyle/>
                    <a:p>
                      <a:r>
                        <a:rPr lang="tr-TR" sz="2000" b="1" dirty="0" smtClean="0"/>
                        <a:t>1</a:t>
                      </a:r>
                      <a:endParaRPr lang="tr-TR" sz="2000" b="1" dirty="0"/>
                    </a:p>
                  </a:txBody>
                  <a:tcPr/>
                </a:tc>
                <a:extLst>
                  <a:ext uri="{0D108BD9-81ED-4DB2-BD59-A6C34878D82A}">
                    <a16:rowId xmlns:a16="http://schemas.microsoft.com/office/drawing/2014/main" val="10002"/>
                  </a:ext>
                </a:extLst>
              </a:tr>
              <a:tr h="714881">
                <a:tc>
                  <a:txBody>
                    <a:bodyPr/>
                    <a:lstStyle/>
                    <a:p>
                      <a:r>
                        <a:rPr lang="tr-TR" dirty="0" smtClean="0"/>
                        <a:t>ÖĞRETMEN SAYILARI</a:t>
                      </a:r>
                      <a:endParaRPr lang="tr-TR" dirty="0"/>
                    </a:p>
                  </a:txBody>
                  <a:tcPr/>
                </a:tc>
                <a:tc>
                  <a:txBody>
                    <a:bodyPr/>
                    <a:lstStyle/>
                    <a:p>
                      <a:r>
                        <a:rPr lang="tr-TR" sz="2000" b="1" dirty="0" smtClean="0"/>
                        <a:t>95</a:t>
                      </a:r>
                      <a:endParaRPr lang="tr-TR" sz="2000" b="1" dirty="0"/>
                    </a:p>
                  </a:txBody>
                  <a:tcPr/>
                </a:tc>
                <a:extLst>
                  <a:ext uri="{0D108BD9-81ED-4DB2-BD59-A6C34878D82A}">
                    <a16:rowId xmlns:a16="http://schemas.microsoft.com/office/drawing/2014/main" val="10003"/>
                  </a:ext>
                </a:extLst>
              </a:tr>
              <a:tr h="714881">
                <a:tc>
                  <a:txBody>
                    <a:bodyPr/>
                    <a:lstStyle/>
                    <a:p>
                      <a:r>
                        <a:rPr lang="tr-TR" dirty="0" smtClean="0"/>
                        <a:t>ŞEF / V.H.K.İ</a:t>
                      </a:r>
                      <a:endParaRPr lang="tr-TR" dirty="0"/>
                    </a:p>
                  </a:txBody>
                  <a:tcPr/>
                </a:tc>
                <a:tc>
                  <a:txBody>
                    <a:bodyPr/>
                    <a:lstStyle/>
                    <a:p>
                      <a:r>
                        <a:rPr lang="tr-TR" sz="2000" b="1" dirty="0" smtClean="0"/>
                        <a:t>1/1</a:t>
                      </a:r>
                      <a:endParaRPr lang="tr-TR" sz="2000" b="1" dirty="0"/>
                    </a:p>
                  </a:txBody>
                  <a:tcPr/>
                </a:tc>
                <a:extLst>
                  <a:ext uri="{0D108BD9-81ED-4DB2-BD59-A6C34878D82A}">
                    <a16:rowId xmlns:a16="http://schemas.microsoft.com/office/drawing/2014/main" val="10004"/>
                  </a:ext>
                </a:extLst>
              </a:tr>
              <a:tr h="714881">
                <a:tc>
                  <a:txBody>
                    <a:bodyPr/>
                    <a:lstStyle/>
                    <a:p>
                      <a:r>
                        <a:rPr lang="tr-TR" dirty="0" smtClean="0"/>
                        <a:t>ÖĞRENCİ SAYILARI</a:t>
                      </a:r>
                      <a:endParaRPr lang="tr-TR" dirty="0"/>
                    </a:p>
                  </a:txBody>
                  <a:tcPr/>
                </a:tc>
                <a:tc>
                  <a:txBody>
                    <a:bodyPr/>
                    <a:lstStyle/>
                    <a:p>
                      <a:r>
                        <a:rPr lang="tr-TR" sz="2000" b="1" dirty="0" smtClean="0"/>
                        <a:t>913</a:t>
                      </a:r>
                      <a:endParaRPr lang="tr-TR" sz="2000" b="1" dirty="0"/>
                    </a:p>
                  </a:txBody>
                  <a:tcPr/>
                </a:tc>
                <a:extLst>
                  <a:ext uri="{0D108BD9-81ED-4DB2-BD59-A6C34878D82A}">
                    <a16:rowId xmlns:a16="http://schemas.microsoft.com/office/drawing/2014/main" val="10005"/>
                  </a:ext>
                </a:extLst>
              </a:tr>
              <a:tr h="714881">
                <a:tc>
                  <a:txBody>
                    <a:bodyPr/>
                    <a:lstStyle/>
                    <a:p>
                      <a:r>
                        <a:rPr lang="tr-TR" dirty="0" smtClean="0"/>
                        <a:t>OKUL VE KURUM SAYILARI</a:t>
                      </a:r>
                      <a:endParaRPr lang="tr-TR" dirty="0"/>
                    </a:p>
                  </a:txBody>
                  <a:tcPr/>
                </a:tc>
                <a:tc>
                  <a:txBody>
                    <a:bodyPr/>
                    <a:lstStyle/>
                    <a:p>
                      <a:r>
                        <a:rPr lang="tr-TR" sz="2000" b="1" dirty="0" smtClean="0"/>
                        <a:t>11</a:t>
                      </a:r>
                      <a:endParaRPr lang="tr-TR" sz="2000" b="1" dirty="0"/>
                    </a:p>
                  </a:txBody>
                  <a:tcPr/>
                </a:tc>
                <a:extLst>
                  <a:ext uri="{0D108BD9-81ED-4DB2-BD59-A6C34878D82A}">
                    <a16:rowId xmlns:a16="http://schemas.microsoft.com/office/drawing/2014/main" val="10006"/>
                  </a:ext>
                </a:extLst>
              </a:tr>
              <a:tr h="714881">
                <a:tc>
                  <a:txBody>
                    <a:bodyPr/>
                    <a:lstStyle/>
                    <a:p>
                      <a:r>
                        <a:rPr lang="tr-TR" dirty="0" smtClean="0"/>
                        <a:t>SÜREKLİ İŞÇİ, HİZMETLİ VE TYP SAYILARI</a:t>
                      </a:r>
                      <a:endParaRPr lang="tr-TR" dirty="0"/>
                    </a:p>
                  </a:txBody>
                  <a:tcPr/>
                </a:tc>
                <a:tc>
                  <a:txBody>
                    <a:bodyPr/>
                    <a:lstStyle/>
                    <a:p>
                      <a:r>
                        <a:rPr lang="tr-TR" sz="2000" b="1" dirty="0" smtClean="0"/>
                        <a:t>22</a:t>
                      </a:r>
                      <a:endParaRPr lang="tr-TR" sz="2000" b="1"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06287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İçerik Yer Tutucusu"/>
          <p:cNvSpPr>
            <a:spLocks noGrp="1"/>
          </p:cNvSpPr>
          <p:nvPr>
            <p:ph idx="1"/>
          </p:nvPr>
        </p:nvSpPr>
        <p:spPr/>
        <p:txBody>
          <a:bodyPr/>
          <a:lstStyle/>
          <a:p>
            <a:endParaRPr lang="tr-TR" dirty="0"/>
          </a:p>
          <a:p>
            <a:endParaRPr lang="tr-TR" dirty="0"/>
          </a:p>
          <a:p>
            <a:pPr>
              <a:buNone/>
            </a:pPr>
            <a:endParaRPr lang="tr-TR" dirty="0"/>
          </a:p>
          <a:p>
            <a:pPr algn="ctr">
              <a:buNone/>
            </a:pPr>
            <a:r>
              <a:rPr lang="tr-TR" sz="2794" b="1" dirty="0">
                <a:latin typeface="Times New Roman" pitchFamily="18" charset="0"/>
                <a:cs typeface="Times New Roman" pitchFamily="18" charset="0"/>
              </a:rPr>
              <a:t>İLÇE HAKKINDA GENEL BİLGİLER</a:t>
            </a:r>
          </a:p>
        </p:txBody>
      </p:sp>
      <p:pic>
        <p:nvPicPr>
          <p:cNvPr id="5" name="Picture 3"/>
          <p:cNvPicPr>
            <a:picLocks noChangeAspect="1" noChangeArrowheads="1"/>
          </p:cNvPicPr>
          <p:nvPr/>
        </p:nvPicPr>
        <p:blipFill>
          <a:blip r:embed="rId2" cstate="print"/>
          <a:srcRect/>
          <a:stretch>
            <a:fillRect/>
          </a:stretch>
        </p:blipFill>
        <p:spPr bwMode="auto">
          <a:xfrm>
            <a:off x="0" y="1"/>
            <a:ext cx="12192000" cy="737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5 Başlık"/>
          <p:cNvSpPr txBox="1">
            <a:spLocks/>
          </p:cNvSpPr>
          <p:nvPr/>
        </p:nvSpPr>
        <p:spPr>
          <a:xfrm>
            <a:off x="0" y="0"/>
            <a:ext cx="12192000" cy="737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dirty="0" smtClean="0">
                <a:latin typeface="Times New Roman" pitchFamily="18" charset="0"/>
                <a:cs typeface="Times New Roman" pitchFamily="18" charset="0"/>
              </a:rPr>
              <a:t>BİRİNCİ BÖLÜM</a:t>
            </a:r>
            <a:endParaRPr lang="tr-TR" sz="2800" dirty="0">
              <a:latin typeface="Times New Roman" pitchFamily="18" charset="0"/>
              <a:cs typeface="Times New Roman" pitchFamily="18" charset="0"/>
            </a:endParaRPr>
          </a:p>
        </p:txBody>
      </p:sp>
    </p:spTree>
    <p:extLst>
      <p:ext uri="{BB962C8B-B14F-4D97-AF65-F5344CB8AC3E}">
        <p14:creationId xmlns:p14="http://schemas.microsoft.com/office/powerpoint/2010/main" val="3475334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142852"/>
            <a:ext cx="8229600" cy="928694"/>
          </a:xfrm>
        </p:spPr>
        <p:txBody>
          <a:bodyPr>
            <a:normAutofit/>
          </a:bodyPr>
          <a:lstStyle/>
          <a:p>
            <a:pPr algn="ctr"/>
            <a:endParaRPr lang="tr-TR" dirty="0"/>
          </a:p>
        </p:txBody>
      </p:sp>
      <p:graphicFrame>
        <p:nvGraphicFramePr>
          <p:cNvPr id="7" name="6 Tablo"/>
          <p:cNvGraphicFramePr>
            <a:graphicFrameLocks noGrp="1"/>
          </p:cNvGraphicFramePr>
          <p:nvPr>
            <p:extLst/>
          </p:nvPr>
        </p:nvGraphicFramePr>
        <p:xfrm>
          <a:off x="-1" y="857235"/>
          <a:ext cx="5913691" cy="5974080"/>
        </p:xfrm>
        <a:graphic>
          <a:graphicData uri="http://schemas.openxmlformats.org/drawingml/2006/table">
            <a:tbl>
              <a:tblPr firstRow="1" bandRow="1">
                <a:tableStyleId>{5C22544A-7EE6-4342-B048-85BDC9FD1C3A}</a:tableStyleId>
              </a:tblPr>
              <a:tblGrid>
                <a:gridCol w="2358640">
                  <a:extLst>
                    <a:ext uri="{9D8B030D-6E8A-4147-A177-3AD203B41FA5}">
                      <a16:colId xmlns:a16="http://schemas.microsoft.com/office/drawing/2014/main" val="20000"/>
                    </a:ext>
                  </a:extLst>
                </a:gridCol>
                <a:gridCol w="1623701">
                  <a:extLst>
                    <a:ext uri="{9D8B030D-6E8A-4147-A177-3AD203B41FA5}">
                      <a16:colId xmlns:a16="http://schemas.microsoft.com/office/drawing/2014/main" val="20001"/>
                    </a:ext>
                  </a:extLst>
                </a:gridCol>
                <a:gridCol w="1931350">
                  <a:extLst>
                    <a:ext uri="{9D8B030D-6E8A-4147-A177-3AD203B41FA5}">
                      <a16:colId xmlns:a16="http://schemas.microsoft.com/office/drawing/2014/main" val="20002"/>
                    </a:ext>
                  </a:extLst>
                </a:gridCol>
              </a:tblGrid>
              <a:tr h="635686">
                <a:tc>
                  <a:txBody>
                    <a:bodyPr/>
                    <a:lstStyle/>
                    <a:p>
                      <a:pPr algn="ctr"/>
                      <a:r>
                        <a:rPr lang="tr-TR" sz="1600" b="1" kern="1200" dirty="0" smtClean="0">
                          <a:solidFill>
                            <a:schemeClr val="lt1"/>
                          </a:solidFill>
                          <a:latin typeface="+mn-lt"/>
                          <a:ea typeface="+mn-ea"/>
                          <a:cs typeface="+mn-cs"/>
                        </a:rPr>
                        <a:t>TAŞIMALI KAPSAMIN</a:t>
                      </a:r>
                      <a:r>
                        <a:rPr lang="tr-TR" sz="1600" b="1" kern="1200" baseline="0" dirty="0" smtClean="0">
                          <a:solidFill>
                            <a:schemeClr val="lt1"/>
                          </a:solidFill>
                          <a:latin typeface="+mn-lt"/>
                          <a:ea typeface="+mn-ea"/>
                          <a:cs typeface="+mn-cs"/>
                        </a:rPr>
                        <a:t> </a:t>
                      </a:r>
                      <a:r>
                        <a:rPr lang="tr-TR" sz="1600" b="1" kern="1200" dirty="0" smtClean="0">
                          <a:solidFill>
                            <a:schemeClr val="lt1"/>
                          </a:solidFill>
                          <a:latin typeface="+mn-lt"/>
                          <a:ea typeface="+mn-ea"/>
                          <a:cs typeface="+mn-cs"/>
                        </a:rPr>
                        <a:t>ALINAN</a:t>
                      </a:r>
                    </a:p>
                    <a:p>
                      <a:pPr algn="ctr"/>
                      <a:r>
                        <a:rPr lang="tr-TR" sz="1600" b="1" kern="1200" dirty="0" smtClean="0">
                          <a:solidFill>
                            <a:schemeClr val="lt1"/>
                          </a:solidFill>
                          <a:latin typeface="+mn-lt"/>
                          <a:ea typeface="+mn-ea"/>
                          <a:cs typeface="+mn-cs"/>
                        </a:rPr>
                        <a:t> OKULLARIN  ADLARI</a:t>
                      </a:r>
                      <a:endParaRPr lang="tr-TR" sz="1600" dirty="0"/>
                    </a:p>
                  </a:txBody>
                  <a:tcPr/>
                </a:tc>
                <a:tc>
                  <a:txBody>
                    <a:bodyPr/>
                    <a:lstStyle/>
                    <a:p>
                      <a:pPr algn="ctr">
                        <a:spcAft>
                          <a:spcPts val="0"/>
                        </a:spcAft>
                      </a:pPr>
                      <a:r>
                        <a:rPr lang="tr-TR" sz="1600" b="1" dirty="0" smtClean="0">
                          <a:latin typeface="Times New Roman"/>
                          <a:ea typeface="Times New Roman"/>
                          <a:cs typeface="Times New Roman"/>
                        </a:rPr>
                        <a:t>İLKOKUL – ORTAOKUL ÖĞRENCİ SAYISI</a:t>
                      </a:r>
                      <a:endParaRPr lang="tr-TR" sz="1600" dirty="0">
                        <a:latin typeface="Times New Roman"/>
                        <a:ea typeface="Times New Roman"/>
                        <a:cs typeface="Times New Roman"/>
                      </a:endParaRPr>
                    </a:p>
                  </a:txBody>
                  <a:tcPr marL="68580" marR="68580" marT="0" marB="0" anchor="ctr"/>
                </a:tc>
                <a:tc>
                  <a:txBody>
                    <a:bodyPr/>
                    <a:lstStyle/>
                    <a:p>
                      <a:pPr algn="ctr">
                        <a:spcAft>
                          <a:spcPts val="0"/>
                        </a:spcAft>
                      </a:pPr>
                      <a:r>
                        <a:rPr lang="tr-TR" sz="1600" b="1" dirty="0">
                          <a:latin typeface="Times New Roman"/>
                          <a:ea typeface="Times New Roman"/>
                          <a:cs typeface="Times New Roman"/>
                        </a:rPr>
                        <a:t>TAŞIMA</a:t>
                      </a:r>
                      <a:endParaRPr lang="tr-TR" sz="1600" dirty="0">
                        <a:latin typeface="Times New Roman"/>
                        <a:ea typeface="Times New Roman"/>
                        <a:cs typeface="Times New Roman"/>
                      </a:endParaRPr>
                    </a:p>
                    <a:p>
                      <a:pPr algn="ctr">
                        <a:spcAft>
                          <a:spcPts val="0"/>
                        </a:spcAft>
                      </a:pPr>
                      <a:r>
                        <a:rPr lang="tr-TR" sz="1600" b="1" dirty="0">
                          <a:latin typeface="Times New Roman"/>
                          <a:ea typeface="Times New Roman"/>
                          <a:cs typeface="Times New Roman"/>
                        </a:rPr>
                        <a:t>MERKEZİ</a:t>
                      </a:r>
                      <a:endParaRPr lang="tr-TR" sz="16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635686">
                <a:tc>
                  <a:txBody>
                    <a:bodyPr/>
                    <a:lstStyle/>
                    <a:p>
                      <a:pPr algn="ctr">
                        <a:spcAft>
                          <a:spcPts val="0"/>
                        </a:spcAft>
                      </a:pPr>
                      <a:r>
                        <a:rPr lang="tr-TR" sz="1400" b="1" dirty="0">
                          <a:latin typeface="Times New Roman"/>
                          <a:ea typeface="Times New Roman"/>
                          <a:cs typeface="Times New Roman"/>
                        </a:rPr>
                        <a:t>AKYARMA </a:t>
                      </a:r>
                      <a:r>
                        <a:rPr lang="tr-TR" sz="1400" b="1" baseline="0" dirty="0" smtClean="0">
                          <a:latin typeface="Times New Roman"/>
                          <a:ea typeface="Times New Roman"/>
                          <a:cs typeface="Times New Roman"/>
                        </a:rPr>
                        <a:t> KÖYÜ</a:t>
                      </a:r>
                    </a:p>
                    <a:p>
                      <a:pPr marL="0" marR="0" indent="0" algn="ctr" defTabSz="914400" rtl="0" eaLnBrk="1" fontAlgn="auto" latinLnBrk="0" hangingPunct="1">
                        <a:lnSpc>
                          <a:spcPct val="100000"/>
                        </a:lnSpc>
                        <a:spcBef>
                          <a:spcPts val="0"/>
                        </a:spcBef>
                        <a:spcAft>
                          <a:spcPts val="0"/>
                        </a:spcAft>
                        <a:buClrTx/>
                        <a:buSzTx/>
                        <a:buFontTx/>
                        <a:buNone/>
                        <a:tabLst/>
                        <a:defRPr/>
                      </a:pPr>
                      <a:r>
                        <a:rPr lang="tr-TR" sz="1400" b="1" baseline="0" dirty="0" smtClean="0">
                          <a:latin typeface="Times New Roman"/>
                          <a:ea typeface="Times New Roman"/>
                          <a:cs typeface="Times New Roman"/>
                        </a:rPr>
                        <a:t>(TAMAMI)</a:t>
                      </a:r>
                      <a:endParaRPr lang="tr-TR" sz="1400" dirty="0" smtClean="0">
                        <a:latin typeface="Times New Roman"/>
                        <a:ea typeface="Times New Roman"/>
                        <a:cs typeface="Times New Roman"/>
                      </a:endParaRPr>
                    </a:p>
                    <a:p>
                      <a:pPr algn="ctr">
                        <a:spcAft>
                          <a:spcPts val="0"/>
                        </a:spcAft>
                      </a:pP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19</a:t>
                      </a:r>
                      <a:endParaRPr lang="tr-TR" sz="2000" dirty="0">
                        <a:latin typeface="Times New Roman"/>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NEDİM TURAN İLKOKULU</a:t>
                      </a:r>
                      <a:endParaRPr lang="tr-TR" sz="1200" dirty="0" smtClean="0">
                        <a:latin typeface="Times New Roman"/>
                        <a:ea typeface="Times New Roman"/>
                        <a:cs typeface="Times New Roman"/>
                      </a:endParaRPr>
                    </a:p>
                    <a:p>
                      <a:pPr algn="ctr">
                        <a:spcAft>
                          <a:spcPts val="0"/>
                        </a:spcAft>
                      </a:pPr>
                      <a:r>
                        <a:rPr lang="tr-TR" sz="1200" b="1" dirty="0" smtClean="0">
                          <a:latin typeface="Times New Roman"/>
                          <a:ea typeface="Times New Roman"/>
                          <a:cs typeface="Times New Roman"/>
                        </a:rPr>
                        <a:t>Ş.HÜDAYİ </a:t>
                      </a:r>
                      <a:r>
                        <a:rPr lang="tr-TR" sz="1200" b="1" dirty="0">
                          <a:latin typeface="Times New Roman"/>
                          <a:ea typeface="Times New Roman"/>
                          <a:cs typeface="Times New Roman"/>
                        </a:rPr>
                        <a:t>ÇINAR </a:t>
                      </a:r>
                      <a:r>
                        <a:rPr lang="tr-TR" sz="1200" b="1" dirty="0" smtClean="0">
                          <a:latin typeface="Times New Roman"/>
                          <a:ea typeface="Times New Roman"/>
                          <a:cs typeface="Times New Roman"/>
                        </a:rPr>
                        <a:t>ORTAOKULU</a:t>
                      </a:r>
                    </a:p>
                  </a:txBody>
                  <a:tcPr marL="68580" marR="68580" marT="0" marB="0" anchor="ctr"/>
                </a:tc>
                <a:extLst>
                  <a:ext uri="{0D108BD9-81ED-4DB2-BD59-A6C34878D82A}">
                    <a16:rowId xmlns:a16="http://schemas.microsoft.com/office/drawing/2014/main" val="10001"/>
                  </a:ext>
                </a:extLst>
              </a:tr>
              <a:tr h="476765">
                <a:tc>
                  <a:txBody>
                    <a:bodyPr/>
                    <a:lstStyle/>
                    <a:p>
                      <a:pPr algn="ctr">
                        <a:spcAft>
                          <a:spcPts val="0"/>
                        </a:spcAft>
                      </a:pPr>
                      <a:r>
                        <a:rPr lang="tr-TR" sz="1400" b="1" dirty="0">
                          <a:latin typeface="Times New Roman"/>
                          <a:ea typeface="Times New Roman"/>
                          <a:cs typeface="Times New Roman"/>
                        </a:rPr>
                        <a:t>ALTINOVA </a:t>
                      </a:r>
                      <a:r>
                        <a:rPr lang="tr-TR" sz="1400" b="1" baseline="0" dirty="0" smtClean="0">
                          <a:latin typeface="Times New Roman"/>
                          <a:ea typeface="Times New Roman"/>
                          <a:cs typeface="Times New Roman"/>
                        </a:rPr>
                        <a:t> KÖYÜ</a:t>
                      </a:r>
                    </a:p>
                    <a:p>
                      <a:pPr algn="ctr">
                        <a:spcAft>
                          <a:spcPts val="0"/>
                        </a:spcAft>
                      </a:pPr>
                      <a:r>
                        <a:rPr lang="tr-TR" sz="1400" b="1" dirty="0" smtClean="0">
                          <a:latin typeface="Times New Roman"/>
                          <a:ea typeface="Times New Roman"/>
                          <a:cs typeface="Times New Roman"/>
                        </a:rPr>
                        <a:t>(ORTA </a:t>
                      </a:r>
                      <a:r>
                        <a:rPr lang="tr-TR" sz="1400" b="1" dirty="0">
                          <a:latin typeface="Times New Roman"/>
                          <a:ea typeface="Times New Roman"/>
                          <a:cs typeface="Times New Roman"/>
                        </a:rPr>
                        <a:t>OKUL KISMI)</a:t>
                      </a: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19</a:t>
                      </a:r>
                      <a:endParaRPr lang="tr-TR" sz="2000" dirty="0">
                        <a:latin typeface="Times New Roman"/>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Ş.HÜDAYİ ÇINAR ORTA OKULU</a:t>
                      </a:r>
                      <a:endParaRPr lang="tr-TR" sz="1200" dirty="0" smtClean="0">
                        <a:latin typeface="Times New Roman"/>
                        <a:ea typeface="Times New Roman"/>
                        <a:cs typeface="Times New Roman"/>
                      </a:endParaRPr>
                    </a:p>
                    <a:p>
                      <a:pPr algn="ctr">
                        <a:spcAft>
                          <a:spcPts val="0"/>
                        </a:spcAft>
                      </a:pP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370817">
                <a:tc>
                  <a:txBody>
                    <a:bodyPr/>
                    <a:lstStyle/>
                    <a:p>
                      <a:pPr algn="ctr">
                        <a:spcAft>
                          <a:spcPts val="0"/>
                        </a:spcAft>
                      </a:pPr>
                      <a:r>
                        <a:rPr lang="tr-TR" sz="1400" b="1" dirty="0">
                          <a:latin typeface="Times New Roman"/>
                          <a:ea typeface="Times New Roman"/>
                          <a:cs typeface="Times New Roman"/>
                        </a:rPr>
                        <a:t>KÖRKUYU </a:t>
                      </a:r>
                      <a:r>
                        <a:rPr lang="tr-TR" sz="1400" b="1" baseline="0" dirty="0" smtClean="0">
                          <a:latin typeface="Times New Roman"/>
                          <a:ea typeface="Times New Roman"/>
                          <a:cs typeface="Times New Roman"/>
                        </a:rPr>
                        <a:t> KÖYÜ</a:t>
                      </a:r>
                    </a:p>
                    <a:p>
                      <a:pPr algn="ctr">
                        <a:spcAft>
                          <a:spcPts val="0"/>
                        </a:spcAft>
                      </a:pPr>
                      <a:r>
                        <a:rPr lang="tr-TR" sz="1400" b="1" baseline="0" dirty="0" smtClean="0">
                          <a:latin typeface="Times New Roman"/>
                          <a:ea typeface="Times New Roman"/>
                          <a:cs typeface="Times New Roman"/>
                        </a:rPr>
                        <a:t>(TAMAMI)</a:t>
                      </a: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10</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1200" b="1" dirty="0">
                          <a:latin typeface="Times New Roman"/>
                          <a:ea typeface="Times New Roman"/>
                          <a:cs typeface="Times New Roman"/>
                        </a:rPr>
                        <a:t>G.DR.SADIK.AHMET ORTAOKULU OKULU</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r h="370817">
                <a:tc>
                  <a:txBody>
                    <a:bodyPr/>
                    <a:lstStyle/>
                    <a:p>
                      <a:pPr algn="ctr">
                        <a:spcAft>
                          <a:spcPts val="0"/>
                        </a:spcAft>
                      </a:pPr>
                      <a:r>
                        <a:rPr lang="tr-TR" sz="1400" b="1" dirty="0" smtClean="0">
                          <a:latin typeface="Times New Roman"/>
                          <a:ea typeface="Times New Roman"/>
                          <a:cs typeface="Times New Roman"/>
                        </a:rPr>
                        <a:t>BARAKLI </a:t>
                      </a:r>
                      <a:r>
                        <a:rPr lang="tr-TR" sz="1400" b="1" baseline="0" dirty="0" smtClean="0">
                          <a:latin typeface="Times New Roman"/>
                          <a:ea typeface="Times New Roman"/>
                          <a:cs typeface="Times New Roman"/>
                        </a:rPr>
                        <a:t> KÖYÜ</a:t>
                      </a:r>
                    </a:p>
                    <a:p>
                      <a:pPr algn="ctr">
                        <a:spcAft>
                          <a:spcPts val="0"/>
                        </a:spcAft>
                      </a:pPr>
                      <a:r>
                        <a:rPr lang="tr-TR" sz="1400" b="1" dirty="0" smtClean="0">
                          <a:latin typeface="Times New Roman"/>
                          <a:ea typeface="Times New Roman"/>
                          <a:cs typeface="Times New Roman"/>
                        </a:rPr>
                        <a:t> </a:t>
                      </a:r>
                      <a:r>
                        <a:rPr lang="tr-TR" sz="1400" b="1" dirty="0">
                          <a:latin typeface="Times New Roman"/>
                          <a:ea typeface="Times New Roman"/>
                          <a:cs typeface="Times New Roman"/>
                        </a:rPr>
                        <a:t>(ORTAOKUL KISMI)</a:t>
                      </a: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28</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1200" b="1" dirty="0">
                          <a:latin typeface="Times New Roman"/>
                          <a:ea typeface="Times New Roman"/>
                          <a:cs typeface="Times New Roman"/>
                        </a:rPr>
                        <a:t>Ş.HÜDAYİ ÇINAR ORTA OKULU</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4"/>
                  </a:ext>
                </a:extLst>
              </a:tr>
              <a:tr h="794608">
                <a:tc>
                  <a:txBody>
                    <a:bodyPr/>
                    <a:lstStyle/>
                    <a:p>
                      <a:pPr algn="ctr">
                        <a:spcAft>
                          <a:spcPts val="0"/>
                        </a:spcAft>
                      </a:pPr>
                      <a:r>
                        <a:rPr lang="tr-TR" sz="1400" b="1" dirty="0" smtClean="0">
                          <a:latin typeface="Times New Roman"/>
                          <a:ea typeface="Times New Roman"/>
                          <a:cs typeface="Times New Roman"/>
                        </a:rPr>
                        <a:t>BOSTANCI </a:t>
                      </a:r>
                      <a:r>
                        <a:rPr lang="tr-TR" sz="1400" b="1" baseline="0" dirty="0" smtClean="0">
                          <a:latin typeface="Times New Roman"/>
                          <a:ea typeface="Times New Roman"/>
                          <a:cs typeface="Times New Roman"/>
                        </a:rPr>
                        <a:t> KÖYÜ</a:t>
                      </a:r>
                    </a:p>
                    <a:p>
                      <a:pPr marL="0" marR="0" indent="0" algn="ctr" defTabSz="914400" rtl="0" eaLnBrk="1" fontAlgn="auto" latinLnBrk="0" hangingPunct="1">
                        <a:lnSpc>
                          <a:spcPct val="100000"/>
                        </a:lnSpc>
                        <a:spcBef>
                          <a:spcPts val="0"/>
                        </a:spcBef>
                        <a:spcAft>
                          <a:spcPts val="0"/>
                        </a:spcAft>
                        <a:buClrTx/>
                        <a:buSzTx/>
                        <a:buFontTx/>
                        <a:buNone/>
                        <a:tabLst/>
                        <a:defRPr/>
                      </a:pPr>
                      <a:r>
                        <a:rPr lang="tr-TR" sz="1400" b="1" baseline="0" dirty="0" smtClean="0">
                          <a:latin typeface="Times New Roman"/>
                          <a:ea typeface="Times New Roman"/>
                          <a:cs typeface="Times New Roman"/>
                        </a:rPr>
                        <a:t>(TAMAMI)</a:t>
                      </a:r>
                      <a:endParaRPr lang="tr-TR" sz="1400" dirty="0" smtClean="0">
                        <a:latin typeface="Times New Roman"/>
                        <a:ea typeface="Times New Roman"/>
                        <a:cs typeface="Times New Roman"/>
                      </a:endParaRPr>
                    </a:p>
                    <a:p>
                      <a:pPr algn="ctr">
                        <a:spcAft>
                          <a:spcPts val="0"/>
                        </a:spcAft>
                      </a:pP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20</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1200" b="1" dirty="0">
                          <a:latin typeface="Times New Roman"/>
                          <a:ea typeface="Times New Roman"/>
                          <a:cs typeface="Times New Roman"/>
                        </a:rPr>
                        <a:t>NEDİM TURAN </a:t>
                      </a:r>
                      <a:r>
                        <a:rPr lang="tr-TR" sz="1200" b="1" dirty="0" smtClean="0">
                          <a:latin typeface="Times New Roman"/>
                          <a:ea typeface="Times New Roman"/>
                          <a:cs typeface="Times New Roman"/>
                        </a:rPr>
                        <a:t>İLKOKULU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Ş.HÜDAYİ ÇINAR ORTA OKULU</a:t>
                      </a:r>
                      <a:endParaRPr lang="tr-TR" sz="1800" dirty="0" smtClean="0">
                        <a:latin typeface="Times New Roman"/>
                        <a:ea typeface="Times New Roman"/>
                        <a:cs typeface="Times New Roman"/>
                      </a:endParaRPr>
                    </a:p>
                    <a:p>
                      <a:pPr algn="ctr">
                        <a:spcAft>
                          <a:spcPts val="0"/>
                        </a:spcAft>
                      </a:pPr>
                      <a:r>
                        <a:rPr lang="tr-TR" sz="1200" b="1" dirty="0" smtClean="0">
                          <a:latin typeface="Times New Roman"/>
                          <a:ea typeface="Times New Roman"/>
                          <a:cs typeface="Times New Roman"/>
                        </a:rPr>
                        <a:t> </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5"/>
                  </a:ext>
                </a:extLst>
              </a:tr>
              <a:tr h="370817">
                <a:tc>
                  <a:txBody>
                    <a:bodyPr/>
                    <a:lstStyle/>
                    <a:p>
                      <a:pPr algn="ctr">
                        <a:spcAft>
                          <a:spcPts val="0"/>
                        </a:spcAft>
                      </a:pPr>
                      <a:r>
                        <a:rPr lang="tr-TR" sz="1400" b="1" dirty="0" smtClean="0">
                          <a:latin typeface="Times New Roman"/>
                          <a:ea typeface="Times New Roman"/>
                          <a:cs typeface="Times New Roman"/>
                        </a:rPr>
                        <a:t>       </a:t>
                      </a:r>
                      <a:r>
                        <a:rPr lang="tr-TR" sz="1400" b="1" dirty="0">
                          <a:latin typeface="Times New Roman"/>
                          <a:ea typeface="Times New Roman"/>
                          <a:cs typeface="Times New Roman"/>
                        </a:rPr>
                        <a:t>MADENLER </a:t>
                      </a:r>
                      <a:r>
                        <a:rPr lang="tr-TR" sz="1400" b="1" baseline="0" dirty="0" smtClean="0">
                          <a:latin typeface="Times New Roman"/>
                          <a:ea typeface="Times New Roman"/>
                          <a:cs typeface="Times New Roman"/>
                        </a:rPr>
                        <a:t> KÖYÜ</a:t>
                      </a:r>
                      <a:endParaRPr lang="tr-TR" sz="1400" b="1" dirty="0" smtClean="0">
                        <a:latin typeface="Times New Roman"/>
                        <a:ea typeface="Times New Roman"/>
                        <a:cs typeface="Times New Roman"/>
                      </a:endParaRPr>
                    </a:p>
                    <a:p>
                      <a:pPr algn="ctr">
                        <a:spcAft>
                          <a:spcPts val="0"/>
                        </a:spcAft>
                      </a:pPr>
                      <a:r>
                        <a:rPr lang="tr-TR" sz="1400" b="1" dirty="0" smtClean="0">
                          <a:latin typeface="Times New Roman"/>
                          <a:ea typeface="Times New Roman"/>
                          <a:cs typeface="Times New Roman"/>
                        </a:rPr>
                        <a:t> </a:t>
                      </a:r>
                      <a:r>
                        <a:rPr lang="tr-TR" sz="1400" b="1" dirty="0">
                          <a:latin typeface="Times New Roman"/>
                          <a:ea typeface="Times New Roman"/>
                          <a:cs typeface="Times New Roman"/>
                        </a:rPr>
                        <a:t>(ORTAOKUL KISMI)</a:t>
                      </a: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20</a:t>
                      </a:r>
                      <a:endParaRPr lang="tr-TR" sz="2000" dirty="0">
                        <a:latin typeface="Times New Roman"/>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Ş.HÜDAYİ ÇINAR ORTA OKULU</a:t>
                      </a:r>
                      <a:endParaRPr lang="tr-TR" sz="1800" dirty="0" smtClean="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6"/>
                  </a:ext>
                </a:extLst>
              </a:tr>
              <a:tr h="794608">
                <a:tc>
                  <a:txBody>
                    <a:bodyPr/>
                    <a:lstStyle/>
                    <a:p>
                      <a:pPr algn="ctr">
                        <a:spcAft>
                          <a:spcPts val="0"/>
                        </a:spcAft>
                      </a:pPr>
                      <a:r>
                        <a:rPr lang="tr-TR" sz="1400" b="1" dirty="0">
                          <a:latin typeface="Times New Roman"/>
                          <a:ea typeface="Times New Roman"/>
                          <a:cs typeface="Times New Roman"/>
                        </a:rPr>
                        <a:t>BOZDAĞ </a:t>
                      </a:r>
                      <a:r>
                        <a:rPr lang="tr-TR" sz="1400" b="1" dirty="0" smtClean="0">
                          <a:latin typeface="Times New Roman"/>
                          <a:ea typeface="Times New Roman"/>
                          <a:cs typeface="Times New Roman"/>
                        </a:rPr>
                        <a:t>KÖYÜ </a:t>
                      </a:r>
                      <a:r>
                        <a:rPr lang="tr-TR" sz="1400" b="1" dirty="0">
                          <a:latin typeface="Times New Roman"/>
                          <a:ea typeface="Times New Roman"/>
                          <a:cs typeface="Times New Roman"/>
                        </a:rPr>
                        <a:t>ÇİVRİL </a:t>
                      </a:r>
                      <a:endParaRPr lang="tr-TR" sz="1400" b="1" dirty="0" smtClean="0">
                        <a:latin typeface="Times New Roman"/>
                        <a:ea typeface="Times New Roman"/>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sz="1400" b="1" baseline="0" dirty="0" smtClean="0">
                          <a:latin typeface="Times New Roman"/>
                          <a:ea typeface="Times New Roman"/>
                          <a:cs typeface="Times New Roman"/>
                        </a:rPr>
                        <a:t>(TAMAMI)</a:t>
                      </a:r>
                      <a:endParaRPr lang="tr-TR" sz="1400" dirty="0" smtClean="0">
                        <a:latin typeface="Times New Roman"/>
                        <a:ea typeface="Times New Roman"/>
                        <a:cs typeface="Times New Roman"/>
                      </a:endParaRPr>
                    </a:p>
                    <a:p>
                      <a:pPr algn="ctr">
                        <a:spcAft>
                          <a:spcPts val="0"/>
                        </a:spcAft>
                      </a:pPr>
                      <a:endParaRPr lang="tr-TR" sz="14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7</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1200" b="1" dirty="0">
                          <a:latin typeface="Times New Roman"/>
                          <a:ea typeface="Times New Roman"/>
                          <a:cs typeface="Times New Roman"/>
                        </a:rPr>
                        <a:t>NEDİM TURAN </a:t>
                      </a:r>
                      <a:r>
                        <a:rPr lang="tr-TR" sz="1200" b="1" dirty="0" smtClean="0">
                          <a:latin typeface="Times New Roman"/>
                          <a:ea typeface="Times New Roman"/>
                          <a:cs typeface="Times New Roman"/>
                        </a:rPr>
                        <a:t>İLKOKULU</a:t>
                      </a:r>
                    </a:p>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Ş.HÜDAYİ ÇINAR ORTA OKULU</a:t>
                      </a:r>
                      <a:endParaRPr lang="tr-TR" sz="1800" dirty="0" smtClean="0">
                        <a:latin typeface="Times New Roman"/>
                        <a:ea typeface="Times New Roman"/>
                        <a:cs typeface="Times New Roman"/>
                      </a:endParaRPr>
                    </a:p>
                    <a:p>
                      <a:pPr algn="ctr">
                        <a:spcAft>
                          <a:spcPts val="0"/>
                        </a:spcAft>
                      </a:pP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7"/>
                  </a:ext>
                </a:extLst>
              </a:tr>
              <a:tr h="529739">
                <a:tc>
                  <a:txBody>
                    <a:bodyPr/>
                    <a:lstStyle/>
                    <a:p>
                      <a:pPr algn="ctr">
                        <a:spcAft>
                          <a:spcPts val="0"/>
                        </a:spcAft>
                      </a:pPr>
                      <a:r>
                        <a:rPr lang="tr-TR" sz="2000" b="1" dirty="0">
                          <a:latin typeface="Times New Roman"/>
                          <a:ea typeface="Times New Roman"/>
                          <a:cs typeface="Times New Roman"/>
                        </a:rPr>
                        <a:t>T O P L A M</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smtClean="0">
                          <a:latin typeface="Times New Roman"/>
                          <a:ea typeface="Times New Roman"/>
                          <a:cs typeface="Times New Roman"/>
                        </a:rPr>
                        <a:t>123</a:t>
                      </a:r>
                      <a:endParaRPr lang="tr-TR" sz="2000" dirty="0">
                        <a:latin typeface="Times New Roman"/>
                        <a:ea typeface="Times New Roman"/>
                        <a:cs typeface="Times New Roman"/>
                      </a:endParaRPr>
                    </a:p>
                  </a:txBody>
                  <a:tcPr marL="68580" marR="68580" marT="0" marB="0" anchor="ctr"/>
                </a:tc>
                <a:tc>
                  <a:txBody>
                    <a:bodyPr/>
                    <a:lstStyle/>
                    <a:p>
                      <a:pPr algn="ctr">
                        <a:spcAft>
                          <a:spcPts val="0"/>
                        </a:spcAft>
                      </a:pPr>
                      <a:r>
                        <a:rPr lang="tr-TR" sz="2000" b="1" baseline="0" dirty="0" smtClean="0">
                          <a:latin typeface="Times New Roman"/>
                          <a:ea typeface="Times New Roman"/>
                          <a:cs typeface="Times New Roman"/>
                        </a:rPr>
                        <a:t>TOPLAM</a:t>
                      </a:r>
                    </a:p>
                    <a:p>
                      <a:pPr algn="ctr">
                        <a:spcAft>
                          <a:spcPts val="0"/>
                        </a:spcAft>
                      </a:pPr>
                      <a:r>
                        <a:rPr lang="tr-TR" sz="2000" b="1" baseline="0" dirty="0" smtClean="0">
                          <a:latin typeface="Times New Roman"/>
                          <a:ea typeface="Times New Roman"/>
                          <a:cs typeface="Times New Roman"/>
                        </a:rPr>
                        <a:t>13   HAT</a:t>
                      </a:r>
                      <a:endParaRPr lang="tr-TR" sz="20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pic>
        <p:nvPicPr>
          <p:cNvPr id="5" name="Picture 3"/>
          <p:cNvPicPr>
            <a:picLocks noChangeAspect="1" noChangeArrowheads="1"/>
          </p:cNvPicPr>
          <p:nvPr/>
        </p:nvPicPr>
        <p:blipFill>
          <a:blip r:embed="rId2" cstate="print"/>
          <a:srcRect/>
          <a:stretch>
            <a:fillRect/>
          </a:stretch>
        </p:blipFill>
        <p:spPr bwMode="auto">
          <a:xfrm>
            <a:off x="1" y="0"/>
            <a:ext cx="12191999" cy="857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Dikdörtgen 2"/>
          <p:cNvSpPr/>
          <p:nvPr/>
        </p:nvSpPr>
        <p:spPr>
          <a:xfrm>
            <a:off x="1190086" y="57394"/>
            <a:ext cx="9571290" cy="1107996"/>
          </a:xfrm>
          <a:prstGeom prst="rect">
            <a:avLst/>
          </a:prstGeom>
        </p:spPr>
        <p:txBody>
          <a:bodyPr wrap="square">
            <a:spAutoFit/>
          </a:bodyPr>
          <a:lstStyle/>
          <a:p>
            <a:pPr algn="ctr"/>
            <a:r>
              <a:rPr lang="tr-TR" sz="2400" dirty="0">
                <a:latin typeface="Times New Roman" panose="02020603050405020304" pitchFamily="18" charset="0"/>
                <a:cs typeface="Times New Roman" panose="02020603050405020304" pitchFamily="18" charset="0"/>
              </a:rPr>
              <a:t>İLÇEMİZ TAŞIMALI </a:t>
            </a:r>
            <a:r>
              <a:rPr lang="tr-TR" sz="2400" dirty="0" smtClean="0">
                <a:latin typeface="Times New Roman" panose="02020603050405020304" pitchFamily="18" charset="0"/>
                <a:cs typeface="Times New Roman" panose="02020603050405020304" pitchFamily="18" charset="0"/>
              </a:rPr>
              <a:t>İLKÖĞRETİM, ORTAÖRETİM  </a:t>
            </a:r>
            <a:r>
              <a:rPr lang="tr-TR" sz="2400" dirty="0">
                <a:latin typeface="Times New Roman" panose="02020603050405020304" pitchFamily="18" charset="0"/>
                <a:cs typeface="Times New Roman" panose="02020603050405020304" pitchFamily="18" charset="0"/>
              </a:rPr>
              <a:t>OKULLARI </a:t>
            </a:r>
            <a:r>
              <a:rPr lang="tr-TR" sz="2400" dirty="0" smtClean="0">
                <a:latin typeface="Times New Roman" panose="02020603050405020304" pitchFamily="18" charset="0"/>
                <a:cs typeface="Times New Roman" panose="02020603050405020304" pitchFamily="18" charset="0"/>
              </a:rPr>
              <a:t>VE </a:t>
            </a:r>
            <a:r>
              <a:rPr lang="tr-TR" sz="2400" dirty="0">
                <a:latin typeface="Times New Roman" panose="02020603050405020304" pitchFamily="18" charset="0"/>
                <a:cs typeface="Times New Roman" panose="02020603050405020304" pitchFamily="18" charset="0"/>
              </a:rPr>
              <a:t>TAŞIMA MERKEZLERİ.</a:t>
            </a:r>
            <a:r>
              <a:rPr lang="tr-TR" dirty="0"/>
              <a:t/>
            </a:r>
            <a:br>
              <a:rPr lang="tr-TR" dirty="0"/>
            </a:br>
            <a:endParaRPr lang="tr-TR" dirty="0"/>
          </a:p>
        </p:txBody>
      </p:sp>
      <p:graphicFrame>
        <p:nvGraphicFramePr>
          <p:cNvPr id="6" name="3 Tablo"/>
          <p:cNvGraphicFramePr>
            <a:graphicFrameLocks noGrp="1"/>
          </p:cNvGraphicFramePr>
          <p:nvPr>
            <p:extLst/>
          </p:nvPr>
        </p:nvGraphicFramePr>
        <p:xfrm>
          <a:off x="6037771" y="846333"/>
          <a:ext cx="6154228" cy="5983775"/>
        </p:xfrm>
        <a:graphic>
          <a:graphicData uri="http://schemas.openxmlformats.org/drawingml/2006/table">
            <a:tbl>
              <a:tblPr firstRow="1" bandRow="1">
                <a:tableStyleId>{5C22544A-7EE6-4342-B048-85BDC9FD1C3A}</a:tableStyleId>
              </a:tblPr>
              <a:tblGrid>
                <a:gridCol w="2680319">
                  <a:extLst>
                    <a:ext uri="{9D8B030D-6E8A-4147-A177-3AD203B41FA5}">
                      <a16:colId xmlns:a16="http://schemas.microsoft.com/office/drawing/2014/main" val="20000"/>
                    </a:ext>
                  </a:extLst>
                </a:gridCol>
                <a:gridCol w="1756071">
                  <a:extLst>
                    <a:ext uri="{9D8B030D-6E8A-4147-A177-3AD203B41FA5}">
                      <a16:colId xmlns:a16="http://schemas.microsoft.com/office/drawing/2014/main" val="20001"/>
                    </a:ext>
                  </a:extLst>
                </a:gridCol>
                <a:gridCol w="1717838">
                  <a:extLst>
                    <a:ext uri="{9D8B030D-6E8A-4147-A177-3AD203B41FA5}">
                      <a16:colId xmlns:a16="http://schemas.microsoft.com/office/drawing/2014/main" val="20002"/>
                    </a:ext>
                  </a:extLst>
                </a:gridCol>
              </a:tblGrid>
              <a:tr h="983255">
                <a:tc>
                  <a:txBody>
                    <a:bodyPr/>
                    <a:lstStyle/>
                    <a:p>
                      <a:pPr algn="ctr"/>
                      <a:r>
                        <a:rPr lang="tr-TR" sz="1600" b="1" kern="1200" dirty="0" smtClean="0">
                          <a:solidFill>
                            <a:schemeClr val="lt1"/>
                          </a:solidFill>
                          <a:latin typeface="+mn-lt"/>
                          <a:ea typeface="+mn-ea"/>
                          <a:cs typeface="+mn-cs"/>
                        </a:rPr>
                        <a:t>TAŞIMALI KAPSAMIN</a:t>
                      </a:r>
                      <a:r>
                        <a:rPr lang="tr-TR" sz="1600" b="1" kern="1200" baseline="0" dirty="0" smtClean="0">
                          <a:solidFill>
                            <a:schemeClr val="lt1"/>
                          </a:solidFill>
                          <a:latin typeface="+mn-lt"/>
                          <a:ea typeface="+mn-ea"/>
                          <a:cs typeface="+mn-cs"/>
                        </a:rPr>
                        <a:t> </a:t>
                      </a:r>
                      <a:r>
                        <a:rPr lang="tr-TR" sz="1600" b="1" kern="1200" dirty="0" smtClean="0">
                          <a:solidFill>
                            <a:schemeClr val="lt1"/>
                          </a:solidFill>
                          <a:latin typeface="+mn-lt"/>
                          <a:ea typeface="+mn-ea"/>
                          <a:cs typeface="+mn-cs"/>
                        </a:rPr>
                        <a:t>ALINAN OKULLARIN  ADLARI</a:t>
                      </a:r>
                      <a:endParaRPr lang="tr-TR" sz="1600" dirty="0"/>
                    </a:p>
                  </a:txBody>
                  <a:tcPr/>
                </a:tc>
                <a:tc>
                  <a:txBody>
                    <a:bodyPr/>
                    <a:lstStyle/>
                    <a:p>
                      <a:pPr algn="ctr">
                        <a:spcAft>
                          <a:spcPts val="0"/>
                        </a:spcAft>
                      </a:pPr>
                      <a:r>
                        <a:rPr lang="tr-TR" sz="1600" b="1" dirty="0" smtClean="0">
                          <a:latin typeface="Times New Roman"/>
                          <a:ea typeface="Times New Roman"/>
                          <a:cs typeface="Times New Roman"/>
                        </a:rPr>
                        <a:t>TAŞINAN </a:t>
                      </a:r>
                    </a:p>
                    <a:p>
                      <a:pPr algn="ctr">
                        <a:spcAft>
                          <a:spcPts val="0"/>
                        </a:spcAft>
                      </a:pPr>
                      <a:r>
                        <a:rPr lang="tr-TR" sz="1600" b="1" dirty="0" smtClean="0">
                          <a:latin typeface="Times New Roman"/>
                          <a:ea typeface="Times New Roman"/>
                          <a:cs typeface="Times New Roman"/>
                        </a:rPr>
                        <a:t>ÖĞRENCİ  SAYISI</a:t>
                      </a:r>
                      <a:endParaRPr lang="tr-TR" sz="1600" dirty="0">
                        <a:latin typeface="Times New Roman"/>
                        <a:ea typeface="Times New Roman"/>
                        <a:cs typeface="Times New Roman"/>
                      </a:endParaRPr>
                    </a:p>
                  </a:txBody>
                  <a:tcPr marL="68580" marR="68580" marT="0" marB="0" anchor="ctr"/>
                </a:tc>
                <a:tc>
                  <a:txBody>
                    <a:bodyPr/>
                    <a:lstStyle/>
                    <a:p>
                      <a:pPr algn="ctr">
                        <a:spcAft>
                          <a:spcPts val="0"/>
                        </a:spcAft>
                      </a:pPr>
                      <a:r>
                        <a:rPr lang="tr-TR" sz="1600" b="1" dirty="0">
                          <a:latin typeface="Times New Roman"/>
                          <a:ea typeface="Times New Roman"/>
                          <a:cs typeface="Times New Roman"/>
                        </a:rPr>
                        <a:t>TAŞIMA</a:t>
                      </a:r>
                      <a:endParaRPr lang="tr-TR" sz="1600" dirty="0">
                        <a:latin typeface="Times New Roman"/>
                        <a:ea typeface="Times New Roman"/>
                        <a:cs typeface="Times New Roman"/>
                      </a:endParaRPr>
                    </a:p>
                    <a:p>
                      <a:pPr algn="ctr">
                        <a:spcAft>
                          <a:spcPts val="0"/>
                        </a:spcAft>
                      </a:pPr>
                      <a:r>
                        <a:rPr lang="tr-TR" sz="1600" b="1" dirty="0">
                          <a:latin typeface="Times New Roman"/>
                          <a:ea typeface="Times New Roman"/>
                          <a:cs typeface="Times New Roman"/>
                        </a:rPr>
                        <a:t>MERKEZİ</a:t>
                      </a:r>
                      <a:endParaRPr lang="tr-TR" sz="16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1062901">
                <a:tc>
                  <a:txBody>
                    <a:bodyPr/>
                    <a:lstStyle/>
                    <a:p>
                      <a:pPr algn="ctr">
                        <a:spcAft>
                          <a:spcPts val="0"/>
                        </a:spcAft>
                      </a:pPr>
                      <a:r>
                        <a:rPr lang="tr-TR" sz="1800" dirty="0" smtClean="0">
                          <a:latin typeface="Times New Roman"/>
                          <a:ea typeface="Times New Roman"/>
                          <a:cs typeface="Times New Roman"/>
                        </a:rPr>
                        <a:t>GÖKÇEK</a:t>
                      </a:r>
                      <a:r>
                        <a:rPr lang="tr-TR" sz="1800" baseline="0" dirty="0" smtClean="0">
                          <a:latin typeface="Times New Roman"/>
                          <a:ea typeface="Times New Roman"/>
                          <a:cs typeface="Times New Roman"/>
                        </a:rPr>
                        <a:t>-</a:t>
                      </a:r>
                      <a:r>
                        <a:rPr lang="tr-TR" sz="1800" dirty="0" smtClean="0">
                          <a:latin typeface="Times New Roman"/>
                          <a:ea typeface="Times New Roman"/>
                          <a:cs typeface="Times New Roman"/>
                        </a:rPr>
                        <a:t>MADENLER-EVCİLER</a:t>
                      </a:r>
                      <a:endParaRPr lang="tr-TR" sz="1800" dirty="0">
                        <a:latin typeface="Times New Roman"/>
                        <a:ea typeface="Times New Roman"/>
                        <a:cs typeface="Times New Roman"/>
                      </a:endParaRPr>
                    </a:p>
                  </a:txBody>
                  <a:tcPr marL="68580" marR="68580" marT="0" marB="0" anchor="ctr"/>
                </a:tc>
                <a:tc>
                  <a:txBody>
                    <a:bodyPr/>
                    <a:lstStyle/>
                    <a:p>
                      <a:pPr algn="ctr">
                        <a:spcAft>
                          <a:spcPts val="0"/>
                        </a:spcAft>
                      </a:pPr>
                      <a:r>
                        <a:rPr lang="tr-TR" sz="2800" b="0" dirty="0" smtClean="0">
                          <a:latin typeface="Times New Roman"/>
                          <a:ea typeface="Times New Roman"/>
                          <a:cs typeface="Times New Roman"/>
                        </a:rPr>
                        <a:t>15</a:t>
                      </a:r>
                      <a:endParaRPr lang="tr-TR" sz="2800" b="0" dirty="0">
                        <a:latin typeface="Times New Roman"/>
                        <a:ea typeface="Times New Roman"/>
                        <a:cs typeface="Times New Roman"/>
                      </a:endParaRPr>
                    </a:p>
                  </a:txBody>
                  <a:tcPr marL="68580" marR="68580" marT="0" marB="0" anchor="ctr"/>
                </a:tc>
                <a:tc>
                  <a:txBody>
                    <a:bodyPr/>
                    <a:lstStyle/>
                    <a:p>
                      <a:pPr algn="ctr">
                        <a:spcAft>
                          <a:spcPts val="0"/>
                        </a:spcAft>
                      </a:pPr>
                      <a:r>
                        <a:rPr lang="tr-TR" sz="1000" b="1" dirty="0" smtClean="0">
                          <a:latin typeface="Times New Roman"/>
                          <a:ea typeface="Times New Roman"/>
                          <a:cs typeface="Times New Roman"/>
                        </a:rPr>
                        <a:t>ŞEHİT UZMAN ONBAŞI ATAKAN BİRGÜL ÇOK PROĞRAMLI ANADOLU</a:t>
                      </a:r>
                      <a:r>
                        <a:rPr lang="tr-TR" sz="1000" b="1" baseline="0" dirty="0" smtClean="0">
                          <a:latin typeface="Times New Roman"/>
                          <a:ea typeface="Times New Roman"/>
                          <a:cs typeface="Times New Roman"/>
                        </a:rPr>
                        <a:t> LİSİESİ</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1082482">
                <a:tc>
                  <a:txBody>
                    <a:bodyPr/>
                    <a:lstStyle/>
                    <a:p>
                      <a:pPr algn="ctr">
                        <a:spcAft>
                          <a:spcPts val="0"/>
                        </a:spcAft>
                      </a:pPr>
                      <a:r>
                        <a:rPr lang="tr-TR" sz="1800" b="1" dirty="0" smtClean="0">
                          <a:latin typeface="Times New Roman"/>
                          <a:ea typeface="Times New Roman"/>
                          <a:cs typeface="Times New Roman"/>
                        </a:rPr>
                        <a:t>GÖKÇEK-EVCİLER</a:t>
                      </a:r>
                      <a:endParaRPr lang="tr-TR" sz="1800" b="1" dirty="0">
                        <a:latin typeface="Times New Roman"/>
                        <a:ea typeface="Times New Roman"/>
                        <a:cs typeface="Times New Roman"/>
                      </a:endParaRPr>
                    </a:p>
                  </a:txBody>
                  <a:tcPr marL="68580" marR="68580" marT="0" marB="0" anchor="ctr"/>
                </a:tc>
                <a:tc>
                  <a:txBody>
                    <a:bodyPr/>
                    <a:lstStyle/>
                    <a:p>
                      <a:pPr algn="ctr">
                        <a:spcAft>
                          <a:spcPts val="0"/>
                        </a:spcAft>
                      </a:pPr>
                      <a:r>
                        <a:rPr lang="tr-TR" sz="2800" b="0" dirty="0" smtClean="0">
                          <a:latin typeface="Times New Roman"/>
                          <a:ea typeface="Times New Roman"/>
                          <a:cs typeface="Times New Roman"/>
                        </a:rPr>
                        <a:t>9</a:t>
                      </a:r>
                      <a:endParaRPr lang="tr-TR" sz="2800" b="0" dirty="0">
                        <a:latin typeface="Times New Roman"/>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b="1" dirty="0" smtClean="0">
                          <a:latin typeface="Times New Roman"/>
                          <a:ea typeface="Times New Roman"/>
                          <a:cs typeface="Times New Roman"/>
                        </a:rPr>
                        <a:t>ŞEHİT UZMAN ONBAŞI ATAKAN BİRGÜL ÇOK PROĞRAMLI ANADOLU</a:t>
                      </a:r>
                      <a:r>
                        <a:rPr lang="tr-TR" sz="1100" b="1" baseline="0" dirty="0" smtClean="0">
                          <a:latin typeface="Times New Roman"/>
                          <a:ea typeface="Times New Roman"/>
                          <a:cs typeface="Times New Roman"/>
                        </a:rPr>
                        <a:t> LİSİESİ</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984075">
                <a:tc>
                  <a:txBody>
                    <a:bodyPr/>
                    <a:lstStyle/>
                    <a:p>
                      <a:pPr algn="ctr">
                        <a:spcAft>
                          <a:spcPts val="0"/>
                        </a:spcAft>
                      </a:pPr>
                      <a:r>
                        <a:rPr lang="tr-TR" sz="1800" dirty="0" smtClean="0">
                          <a:latin typeface="Times New Roman"/>
                          <a:ea typeface="Times New Roman"/>
                          <a:cs typeface="Times New Roman"/>
                        </a:rPr>
                        <a:t>BARAKLI- BOSTANCI EVCİLER</a:t>
                      </a:r>
                      <a:endParaRPr lang="tr-TR" sz="1800" dirty="0">
                        <a:latin typeface="Times New Roman"/>
                        <a:ea typeface="Times New Roman"/>
                        <a:cs typeface="Times New Roman"/>
                      </a:endParaRPr>
                    </a:p>
                  </a:txBody>
                  <a:tcPr marL="68580" marR="68580" marT="0" marB="0" anchor="ctr"/>
                </a:tc>
                <a:tc>
                  <a:txBody>
                    <a:bodyPr/>
                    <a:lstStyle/>
                    <a:p>
                      <a:pPr algn="ctr">
                        <a:spcAft>
                          <a:spcPts val="0"/>
                        </a:spcAft>
                      </a:pPr>
                      <a:r>
                        <a:rPr lang="tr-TR" sz="2800" b="0" dirty="0" smtClean="0">
                          <a:latin typeface="Times New Roman"/>
                          <a:ea typeface="Times New Roman"/>
                          <a:cs typeface="Times New Roman"/>
                        </a:rPr>
                        <a:t>18</a:t>
                      </a:r>
                      <a:r>
                        <a:rPr lang="tr-TR" sz="2800" b="0" baseline="0" dirty="0" smtClean="0">
                          <a:latin typeface="Times New Roman"/>
                          <a:ea typeface="Times New Roman"/>
                          <a:cs typeface="Times New Roman"/>
                        </a:rPr>
                        <a:t> (2 HAT)</a:t>
                      </a:r>
                      <a:endParaRPr lang="tr-TR" sz="2800" b="0" dirty="0">
                        <a:latin typeface="Times New Roman"/>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dirty="0" smtClean="0">
                          <a:latin typeface="Times New Roman"/>
                          <a:ea typeface="Times New Roman"/>
                          <a:cs typeface="Times New Roman"/>
                        </a:rPr>
                        <a:t>ŞEHİT UZMAN ONBAŞI ATAKAN BİRGÜL ÇOK PROĞRAMLI ANADOLU</a:t>
                      </a:r>
                      <a:r>
                        <a:rPr lang="tr-TR" sz="1200" b="1" baseline="0" dirty="0" smtClean="0">
                          <a:latin typeface="Times New Roman"/>
                          <a:ea typeface="Times New Roman"/>
                          <a:cs typeface="Times New Roman"/>
                        </a:rPr>
                        <a:t> LİSİESİ</a:t>
                      </a:r>
                      <a:endParaRPr lang="tr-TR" sz="1400" dirty="0" smtClean="0">
                        <a:latin typeface="Times New Roman"/>
                        <a:ea typeface="Times New Roman"/>
                        <a:cs typeface="Times New Roman"/>
                      </a:endParaRPr>
                    </a:p>
                    <a:p>
                      <a:pPr algn="ctr">
                        <a:spcAft>
                          <a:spcPts val="0"/>
                        </a:spcAft>
                      </a:pP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r h="984075">
                <a:tc>
                  <a:txBody>
                    <a:bodyPr/>
                    <a:lstStyle/>
                    <a:p>
                      <a:pPr algn="ctr">
                        <a:spcAft>
                          <a:spcPts val="0"/>
                        </a:spcAft>
                      </a:pPr>
                      <a:endParaRPr lang="tr-TR" sz="1800" b="1" dirty="0" smtClean="0">
                        <a:latin typeface="Times New Roman"/>
                        <a:ea typeface="Times New Roman"/>
                        <a:cs typeface="Times New Roman"/>
                      </a:endParaRPr>
                    </a:p>
                    <a:p>
                      <a:pPr algn="ctr">
                        <a:spcAft>
                          <a:spcPts val="0"/>
                        </a:spcAft>
                      </a:pPr>
                      <a:r>
                        <a:rPr lang="tr-TR" sz="1800" b="1" dirty="0" smtClean="0">
                          <a:latin typeface="Times New Roman"/>
                          <a:ea typeface="Times New Roman"/>
                          <a:cs typeface="Times New Roman"/>
                        </a:rPr>
                        <a:t>ALTINOVA</a:t>
                      </a:r>
                      <a:r>
                        <a:rPr lang="tr-TR" sz="1800" b="1" baseline="0" dirty="0" smtClean="0">
                          <a:latin typeface="Times New Roman"/>
                          <a:ea typeface="Times New Roman"/>
                          <a:cs typeface="Times New Roman"/>
                        </a:rPr>
                        <a:t>- EVCİLER</a:t>
                      </a:r>
                      <a:endParaRPr lang="tr-TR" sz="1800" dirty="0">
                        <a:latin typeface="Times New Roman"/>
                        <a:ea typeface="Times New Roman"/>
                        <a:cs typeface="Times New Roman"/>
                      </a:endParaRPr>
                    </a:p>
                  </a:txBody>
                  <a:tcPr marL="68580" marR="68580" marT="0" marB="0" anchor="ctr"/>
                </a:tc>
                <a:tc>
                  <a:txBody>
                    <a:bodyPr/>
                    <a:lstStyle/>
                    <a:p>
                      <a:pPr algn="ctr">
                        <a:spcAft>
                          <a:spcPts val="0"/>
                        </a:spcAft>
                      </a:pPr>
                      <a:r>
                        <a:rPr lang="tr-TR" sz="2800" b="0" dirty="0" smtClean="0">
                          <a:latin typeface="Times New Roman"/>
                          <a:ea typeface="Times New Roman"/>
                          <a:cs typeface="Times New Roman"/>
                        </a:rPr>
                        <a:t>18</a:t>
                      </a:r>
                      <a:r>
                        <a:rPr lang="tr-TR" sz="2800" b="0" baseline="0" dirty="0" smtClean="0">
                          <a:latin typeface="Times New Roman"/>
                          <a:ea typeface="Times New Roman"/>
                          <a:cs typeface="Times New Roman"/>
                        </a:rPr>
                        <a:t> (2 HAT)</a:t>
                      </a:r>
                      <a:endParaRPr lang="tr-TR" sz="2800" b="0" dirty="0">
                        <a:latin typeface="Times New Roman"/>
                        <a:ea typeface="Times New Roman"/>
                        <a:cs typeface="Times New Roman"/>
                      </a:endParaRPr>
                    </a:p>
                  </a:txBody>
                  <a:tcPr marL="68580" marR="68580" marT="0" marB="0" anchor="ctr"/>
                </a:tc>
                <a:tc>
                  <a:txBody>
                    <a:bodyPr/>
                    <a:lstStyle/>
                    <a:p>
                      <a:pPr algn="ctr">
                        <a:spcAft>
                          <a:spcPts val="0"/>
                        </a:spcAft>
                      </a:pPr>
                      <a:r>
                        <a:rPr lang="tr-TR" sz="1000" b="1" dirty="0" smtClean="0">
                          <a:latin typeface="Times New Roman"/>
                          <a:ea typeface="Times New Roman"/>
                          <a:cs typeface="Times New Roman"/>
                        </a:rPr>
                        <a:t>ŞEHİT UZMAN ONBAŞI ATAKAN BİRGÜL ÇOK PROĞRAMLI ANADOLU</a:t>
                      </a:r>
                      <a:r>
                        <a:rPr lang="tr-TR" sz="1000" b="1" baseline="0" dirty="0" smtClean="0">
                          <a:latin typeface="Times New Roman"/>
                          <a:ea typeface="Times New Roman"/>
                          <a:cs typeface="Times New Roman"/>
                        </a:rPr>
                        <a:t> LİSİESİ</a:t>
                      </a:r>
                      <a:endParaRPr lang="tr-TR" sz="12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4"/>
                  </a:ext>
                </a:extLst>
              </a:tr>
              <a:tr h="773782">
                <a:tc>
                  <a:txBody>
                    <a:bodyPr/>
                    <a:lstStyle/>
                    <a:p>
                      <a:pPr algn="ctr">
                        <a:spcAft>
                          <a:spcPts val="0"/>
                        </a:spcAft>
                      </a:pPr>
                      <a:r>
                        <a:rPr lang="tr-TR" sz="3600" b="1" dirty="0">
                          <a:latin typeface="Times New Roman"/>
                          <a:ea typeface="Times New Roman"/>
                          <a:cs typeface="Times New Roman"/>
                        </a:rPr>
                        <a:t>T O P L A M</a:t>
                      </a:r>
                      <a:endParaRPr lang="tr-TR" sz="3600" dirty="0">
                        <a:latin typeface="Times New Roman"/>
                        <a:ea typeface="Times New Roman"/>
                        <a:cs typeface="Times New Roman"/>
                      </a:endParaRPr>
                    </a:p>
                  </a:txBody>
                  <a:tcPr marL="68580" marR="68580" marT="0" marB="0" anchor="ctr"/>
                </a:tc>
                <a:tc>
                  <a:txBody>
                    <a:bodyPr/>
                    <a:lstStyle/>
                    <a:p>
                      <a:pPr algn="ctr">
                        <a:spcAft>
                          <a:spcPts val="0"/>
                        </a:spcAft>
                      </a:pPr>
                      <a:r>
                        <a:rPr lang="tr-TR" sz="2800" dirty="0" smtClean="0">
                          <a:latin typeface="Times New Roman"/>
                          <a:ea typeface="Times New Roman"/>
                          <a:cs typeface="Times New Roman"/>
                        </a:rPr>
                        <a:t>61 </a:t>
                      </a:r>
                      <a:endParaRPr lang="tr-TR" sz="2800" dirty="0">
                        <a:latin typeface="Times New Roman"/>
                        <a:ea typeface="Times New Roman"/>
                        <a:cs typeface="Times New Roman"/>
                      </a:endParaRPr>
                    </a:p>
                  </a:txBody>
                  <a:tcPr marL="68580" marR="68580" marT="0" marB="0" anchor="ctr"/>
                </a:tc>
                <a:tc>
                  <a:txBody>
                    <a:bodyPr/>
                    <a:lstStyle/>
                    <a:p>
                      <a:pPr algn="ctr">
                        <a:spcAft>
                          <a:spcPts val="0"/>
                        </a:spcAft>
                      </a:pPr>
                      <a:r>
                        <a:rPr lang="tr-TR" sz="2000" b="1" dirty="0">
                          <a:latin typeface="Times New Roman"/>
                          <a:ea typeface="Times New Roman"/>
                          <a:cs typeface="Times New Roman"/>
                        </a:rPr>
                        <a:t>T O P L A </a:t>
                      </a:r>
                      <a:r>
                        <a:rPr lang="tr-TR" sz="2000" b="1" dirty="0" smtClean="0">
                          <a:latin typeface="Times New Roman"/>
                          <a:ea typeface="Times New Roman"/>
                          <a:cs typeface="Times New Roman"/>
                        </a:rPr>
                        <a:t>M</a:t>
                      </a:r>
                      <a:r>
                        <a:rPr lang="tr-TR" sz="2000" b="1" baseline="0" dirty="0" smtClean="0">
                          <a:latin typeface="Times New Roman"/>
                          <a:ea typeface="Times New Roman"/>
                          <a:cs typeface="Times New Roman"/>
                        </a:rPr>
                        <a:t> </a:t>
                      </a:r>
                    </a:p>
                    <a:p>
                      <a:pPr algn="ctr">
                        <a:spcAft>
                          <a:spcPts val="0"/>
                        </a:spcAft>
                      </a:pPr>
                      <a:r>
                        <a:rPr lang="tr-TR" sz="2000" b="1" baseline="0" dirty="0" smtClean="0">
                          <a:latin typeface="Times New Roman"/>
                          <a:ea typeface="Times New Roman"/>
                          <a:cs typeface="Times New Roman"/>
                        </a:rPr>
                        <a:t>6 HAT</a:t>
                      </a:r>
                      <a:endParaRPr lang="tr-TR" sz="2000" dirty="0">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46390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41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algn="ctr" defTabSz="580553">
              <a:spcBef>
                <a:spcPct val="0"/>
              </a:spcBef>
              <a:defRPr/>
            </a:pPr>
            <a:r>
              <a:rPr lang="tr-TR" sz="2540" cap="all" dirty="0" smtClean="0">
                <a:effectLst>
                  <a:reflection blurRad="12700" stA="48000" endA="300" endPos="55000" dir="5400000" sy="-90000" algn="bl" rotWithShape="0"/>
                </a:effectLst>
                <a:latin typeface="Times New Roman" pitchFamily="18" charset="0"/>
                <a:ea typeface="+mj-ea"/>
                <a:cs typeface="Times New Roman" pitchFamily="18" charset="0"/>
              </a:rPr>
              <a:t>GENÇLİK HİZMETLERİ</a:t>
            </a:r>
            <a:r>
              <a:rPr lang="tr-TR" sz="2540" cap="all" dirty="0">
                <a:effectLst>
                  <a:reflection blurRad="12700" stA="48000" endA="300" endPos="55000" dir="5400000" sy="-90000" algn="bl" rotWithShape="0"/>
                </a:effectLst>
                <a:latin typeface="Times New Roman" pitchFamily="18" charset="0"/>
                <a:ea typeface="+mj-ea"/>
                <a:cs typeface="Times New Roman" pitchFamily="18" charset="0"/>
              </a:rPr>
              <a:t> </a:t>
            </a:r>
            <a:r>
              <a:rPr lang="tr-TR" sz="2540" cap="all" dirty="0" smtClean="0">
                <a:effectLst>
                  <a:reflection blurRad="12700" stA="48000" endA="300" endPos="55000" dir="5400000" sy="-90000" algn="bl" rotWithShape="0"/>
                </a:effectLst>
                <a:latin typeface="Times New Roman" pitchFamily="18" charset="0"/>
                <a:ea typeface="+mj-ea"/>
                <a:cs typeface="Times New Roman" pitchFamily="18" charset="0"/>
              </a:rPr>
              <a:t>VE SPOR</a:t>
            </a:r>
            <a:endParaRPr lang="tr-TR" sz="2540" cap="all" dirty="0">
              <a:effectLst>
                <a:reflection blurRad="12700" stA="48000" endA="300" endPos="55000" dir="5400000" sy="-90000" algn="bl" rotWithShape="0"/>
              </a:effectLst>
              <a:latin typeface="Times New Roman" pitchFamily="18" charset="0"/>
              <a:ea typeface="+mj-ea"/>
              <a:cs typeface="Times New Roman"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4171"/>
            <a:ext cx="4686214" cy="2873829"/>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1248"/>
            <a:ext cx="4686214" cy="2956311"/>
          </a:xfrm>
          <a:prstGeom prst="rect">
            <a:avLst/>
          </a:prstGeom>
        </p:spPr>
      </p:pic>
      <p:sp>
        <p:nvSpPr>
          <p:cNvPr id="6" name="2 İçerik Yer Tutucusu"/>
          <p:cNvSpPr>
            <a:spLocks noGrp="1"/>
          </p:cNvSpPr>
          <p:nvPr>
            <p:ph idx="1"/>
          </p:nvPr>
        </p:nvSpPr>
        <p:spPr>
          <a:xfrm>
            <a:off x="4686214" y="841247"/>
            <a:ext cx="7504634" cy="5664327"/>
          </a:xfrm>
        </p:spPr>
        <p:txBody>
          <a:bodyPr>
            <a:noAutofit/>
          </a:bodyPr>
          <a:lstStyle/>
          <a:p>
            <a:pPr algn="just">
              <a:buNone/>
            </a:pPr>
            <a:r>
              <a:rPr lang="tr-TR" sz="1600" dirty="0" smtClean="0">
                <a:latin typeface="Times New Roman" panose="02020603050405020304" pitchFamily="18" charset="0"/>
                <a:cs typeface="Times New Roman" panose="02020603050405020304" pitchFamily="18" charset="0"/>
              </a:rPr>
              <a:t>	</a:t>
            </a:r>
            <a:r>
              <a:rPr lang="tr-TR" sz="1800" b="1" dirty="0" smtClean="0">
                <a:latin typeface="Times New Roman" pitchFamily="18" charset="0"/>
                <a:cs typeface="Times New Roman" pitchFamily="18" charset="0"/>
              </a:rPr>
              <a:t>Evciler Gençlik ve Spor İlçe Müdürlüğü,</a:t>
            </a:r>
          </a:p>
          <a:p>
            <a:pPr algn="just">
              <a:buNone/>
            </a:pPr>
            <a:r>
              <a:rPr lang="tr-TR" sz="1800" b="1" dirty="0" smtClean="0">
                <a:latin typeface="Times New Roman" pitchFamily="18" charset="0"/>
                <a:cs typeface="Times New Roman" pitchFamily="18" charset="0"/>
              </a:rPr>
              <a:t>		</a:t>
            </a:r>
            <a:r>
              <a:rPr lang="tr-TR" sz="1800" dirty="0" smtClean="0">
                <a:latin typeface="Times New Roman" pitchFamily="18" charset="0"/>
                <a:cs typeface="Times New Roman" pitchFamily="18" charset="0"/>
              </a:rPr>
              <a:t>1 Müdür. 1 Güvenlik Görevlisi. 1 Hizmetli toplamda 3 personelle hizmet vermektedir.</a:t>
            </a:r>
          </a:p>
          <a:p>
            <a:pPr algn="just">
              <a:buNone/>
            </a:pPr>
            <a:r>
              <a:rPr lang="tr-TR" sz="1800" dirty="0" smtClean="0">
                <a:latin typeface="Times New Roman" pitchFamily="18" charset="0"/>
                <a:cs typeface="Times New Roman" pitchFamily="18" charset="0"/>
              </a:rPr>
              <a:t>		İlçe Merkezinde kurulu </a:t>
            </a:r>
            <a:r>
              <a:rPr lang="tr-TR" sz="1800" b="1" dirty="0" smtClean="0">
                <a:latin typeface="Times New Roman" pitchFamily="18" charset="0"/>
                <a:cs typeface="Times New Roman" pitchFamily="18" charset="0"/>
              </a:rPr>
              <a:t>Evciler Spor Kulübü Derneği </a:t>
            </a:r>
            <a:r>
              <a:rPr lang="tr-TR" sz="1800" dirty="0" smtClean="0">
                <a:latin typeface="Times New Roman" pitchFamily="18" charset="0"/>
                <a:cs typeface="Times New Roman" pitchFamily="18" charset="0"/>
              </a:rPr>
              <a:t>aktif durumdadır.</a:t>
            </a:r>
          </a:p>
          <a:p>
            <a:pPr algn="just">
              <a:buNone/>
            </a:pPr>
            <a:r>
              <a:rPr lang="tr-TR" sz="1800" dirty="0" smtClean="0">
                <a:latin typeface="Times New Roman" pitchFamily="18" charset="0"/>
                <a:cs typeface="Times New Roman" pitchFamily="18" charset="0"/>
              </a:rPr>
              <a:t>	Dernek </a:t>
            </a:r>
            <a:r>
              <a:rPr lang="tr-TR" sz="1800" b="1" dirty="0" smtClean="0">
                <a:latin typeface="Times New Roman" pitchFamily="18" charset="0"/>
                <a:cs typeface="Times New Roman" pitchFamily="18" charset="0"/>
              </a:rPr>
              <a:t>2014-2015 </a:t>
            </a:r>
            <a:r>
              <a:rPr lang="tr-TR" sz="1800" dirty="0" smtClean="0">
                <a:latin typeface="Times New Roman" pitchFamily="18" charset="0"/>
                <a:cs typeface="Times New Roman" pitchFamily="18" charset="0"/>
              </a:rPr>
              <a:t>futbol sezonuna katılarak faaliyetine başlamıştır. </a:t>
            </a:r>
          </a:p>
          <a:p>
            <a:pPr algn="just">
              <a:buNone/>
            </a:pPr>
            <a:r>
              <a:rPr lang="tr-TR" sz="1800" dirty="0" smtClean="0">
                <a:latin typeface="Times New Roman" pitchFamily="18" charset="0"/>
                <a:cs typeface="Times New Roman" pitchFamily="18" charset="0"/>
              </a:rPr>
              <a:t>	Spor kulübünün </a:t>
            </a:r>
            <a:r>
              <a:rPr lang="tr-TR" sz="1800" b="1" dirty="0" smtClean="0">
                <a:latin typeface="Times New Roman" pitchFamily="18" charset="0"/>
                <a:cs typeface="Times New Roman" pitchFamily="18" charset="0"/>
              </a:rPr>
              <a:t>43 lisanslı sporcusu </a:t>
            </a:r>
            <a:r>
              <a:rPr lang="tr-TR" sz="1800" dirty="0" smtClean="0">
                <a:latin typeface="Times New Roman" pitchFamily="18" charset="0"/>
                <a:cs typeface="Times New Roman" pitchFamily="18" charset="0"/>
              </a:rPr>
              <a:t>bulunmaktadır.</a:t>
            </a:r>
          </a:p>
          <a:p>
            <a:pPr algn="just">
              <a:buNone/>
            </a:pPr>
            <a:r>
              <a:rPr lang="tr-TR" sz="1800" dirty="0" smtClean="0">
                <a:latin typeface="Times New Roman" pitchFamily="18" charset="0"/>
                <a:cs typeface="Times New Roman" pitchFamily="18" charset="0"/>
              </a:rPr>
              <a:t>		Evciler spor futbol takımı 2021-2022 futbol sezonunda 1. amatör kümede futbol oynanmaktadır. 	Ayrıca ilçede sportif kaynaşmayı sağlamak amacı ile İlçe Gençlik ve Spor İlçe Müdürlüğü ile mahalli alanda ortak çeşitli organizasyonlar düzenlenmektedir.</a:t>
            </a:r>
          </a:p>
          <a:p>
            <a:r>
              <a:rPr lang="tr-TR" sz="1800" dirty="0" smtClean="0">
                <a:latin typeface="Times New Roman" pitchFamily="18" charset="0"/>
                <a:cs typeface="Times New Roman" pitchFamily="18" charset="0"/>
              </a:rPr>
              <a:t>	</a:t>
            </a:r>
            <a:r>
              <a:rPr lang="tr-TR" sz="1800" dirty="0" smtClean="0"/>
              <a:t>Kurumumuza </a:t>
            </a:r>
            <a:r>
              <a:rPr lang="tr-TR" sz="1800" dirty="0"/>
              <a:t>ait  </a:t>
            </a:r>
            <a:r>
              <a:rPr lang="tr-TR" sz="1800" dirty="0" smtClean="0"/>
              <a:t>72x109 metre </a:t>
            </a:r>
            <a:r>
              <a:rPr lang="tr-TR" sz="1800" dirty="0"/>
              <a:t>Sentetik Futbol Sahası,2’li soyunma odası ,250 kişilik portatif tribün ile eski açık </a:t>
            </a:r>
            <a:r>
              <a:rPr lang="tr-TR" sz="1800" dirty="0" err="1" smtClean="0"/>
              <a:t>türübünün</a:t>
            </a:r>
            <a:r>
              <a:rPr lang="tr-TR" sz="1800" dirty="0" smtClean="0"/>
              <a:t> </a:t>
            </a:r>
            <a:r>
              <a:rPr lang="tr-TR" sz="1800" dirty="0"/>
              <a:t>yenilenmesi   ve 4’adet aydınlatma direği yapımı tamamlanmış </a:t>
            </a:r>
            <a:r>
              <a:rPr lang="tr-TR" sz="1800" dirty="0" smtClean="0"/>
              <a:t>sportif faaliyete başlanmıştır.</a:t>
            </a:r>
            <a:endParaRPr lang="tr-TR" sz="1800" dirty="0"/>
          </a:p>
          <a:p>
            <a:r>
              <a:rPr lang="tr-TR" sz="1800" dirty="0"/>
              <a:t>İlçemizde İlçe Milli Eğitim Müdürlüğüne ait (Şehit </a:t>
            </a:r>
            <a:r>
              <a:rPr lang="tr-TR" sz="1800" dirty="0" err="1"/>
              <a:t>Hüdayi</a:t>
            </a:r>
            <a:r>
              <a:rPr lang="tr-TR" sz="1800" dirty="0"/>
              <a:t> Orta Okulunun Bahçesinde) Kapalı Sporu Salonu 600 M2 kapalı alanda toplam 72 kişilik kapasiteli olup</a:t>
            </a:r>
            <a:r>
              <a:rPr lang="tr-TR" sz="1800" dirty="0" smtClean="0"/>
              <a:t>, 2015 </a:t>
            </a:r>
            <a:r>
              <a:rPr lang="tr-TR" sz="1800" dirty="0"/>
              <a:t>yılında yapımı tamamlanarak öğrencilerimize hizmet vermektedir</a:t>
            </a:r>
            <a:r>
              <a:rPr lang="tr-TR" sz="1800" dirty="0" smtClean="0"/>
              <a:t>.</a:t>
            </a:r>
            <a:endParaRPr lang="tr-TR" dirty="0"/>
          </a:p>
          <a:p>
            <a:pPr algn="just">
              <a:buNone/>
            </a:pPr>
            <a:endParaRPr lang="tr-TR" sz="1600" dirty="0" smtClean="0">
              <a:latin typeface="Times New Roman" pitchFamily="18" charset="0"/>
              <a:cs typeface="Times New Roman" pitchFamily="18" charset="0"/>
            </a:endParaRPr>
          </a:p>
          <a:p>
            <a:pPr>
              <a:buNone/>
            </a:pPr>
            <a:endParaRPr lang="tr-TR" sz="1600"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0"/>
            <a:ext cx="12192000" cy="906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Metin kutusu 6">
            <a:extLst>
              <a:ext uri="{FF2B5EF4-FFF2-40B4-BE49-F238E27FC236}">
                <a16:creationId xmlns:a16="http://schemas.microsoft.com/office/drawing/2014/main" id="{6E347543-E3C9-4EE4-971B-B00F0FD3CFA1}"/>
              </a:ext>
            </a:extLst>
          </p:cNvPr>
          <p:cNvSpPr txBox="1"/>
          <p:nvPr/>
        </p:nvSpPr>
        <p:spPr>
          <a:xfrm>
            <a:off x="191069" y="1460310"/>
            <a:ext cx="11873552" cy="1477328"/>
          </a:xfrm>
          <a:prstGeom prst="rect">
            <a:avLst/>
          </a:prstGeom>
          <a:noFill/>
        </p:spPr>
        <p:txBody>
          <a:bodyPr wrap="square" rtlCol="0">
            <a:spAutoFit/>
          </a:bodyPr>
          <a:lstStyle/>
          <a:p>
            <a:pPr algn="just"/>
            <a:r>
              <a:rPr lang="tr-TR" dirty="0"/>
              <a:t>	</a:t>
            </a:r>
            <a:r>
              <a:rPr lang="tr-TR" dirty="0">
                <a:latin typeface="Times New Roman" panose="02020603050405020304" pitchFamily="18" charset="0"/>
                <a:cs typeface="Times New Roman" panose="02020603050405020304" pitchFamily="18" charset="0"/>
              </a:rPr>
              <a:t>İlçemizde Halk Kütüphanesi açılması çalışmalarına 2018 yılının Kasım ayında başlanılmış olup 2019 yılında İlçe Halk Kütüphanesi açılması için Bakanlık onayı </a:t>
            </a:r>
            <a:r>
              <a:rPr lang="tr-TR" dirty="0" smtClean="0">
                <a:latin typeface="Times New Roman" panose="02020603050405020304" pitchFamily="18" charset="0"/>
                <a:cs typeface="Times New Roman" panose="02020603050405020304" pitchFamily="18" charset="0"/>
              </a:rPr>
              <a:t>alarak 1 Kadrolu Kütüphaneci görev yapmaktadır.</a:t>
            </a:r>
          </a:p>
          <a:p>
            <a:pPr algn="just"/>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Özel </a:t>
            </a:r>
            <a:r>
              <a:rPr lang="tr-TR" dirty="0">
                <a:latin typeface="Times New Roman" panose="02020603050405020304" pitchFamily="18" charset="0"/>
                <a:cs typeface="Times New Roman" panose="02020603050405020304" pitchFamily="18" charset="0"/>
              </a:rPr>
              <a:t>İdare İş Merkezinin </a:t>
            </a:r>
            <a:r>
              <a:rPr lang="tr-TR" sz="1800" dirty="0">
                <a:solidFill>
                  <a:srgbClr val="FF0000"/>
                </a:solidFill>
                <a:latin typeface="Times New Roman" panose="02020603050405020304" pitchFamily="18" charset="0"/>
                <a:cs typeface="Times New Roman" pitchFamily="18" charset="0"/>
              </a:rPr>
              <a:t>241 m2</a:t>
            </a:r>
            <a:r>
              <a:rPr lang="tr-TR" sz="1800" dirty="0">
                <a:latin typeface="Times New Roman" panose="02020603050405020304" pitchFamily="18" charset="0"/>
                <a:cs typeface="Times New Roman" pitchFamily="18" charset="0"/>
              </a:rPr>
              <a:t> </a:t>
            </a:r>
            <a:r>
              <a:rPr lang="tr-TR" sz="1800" dirty="0" err="1">
                <a:latin typeface="Times New Roman" panose="02020603050405020304" pitchFamily="18" charset="0"/>
                <a:cs typeface="Times New Roman" pitchFamily="18" charset="0"/>
              </a:rPr>
              <a:t>lik</a:t>
            </a:r>
            <a:r>
              <a:rPr lang="tr-TR" sz="1800" dirty="0">
                <a:latin typeface="Times New Roman" panose="02020603050405020304" pitchFamily="18" charset="0"/>
                <a:cs typeface="Times New Roman" pitchFamily="18" charset="0"/>
              </a:rPr>
              <a:t> alanı İl Genel Meclisince İl Kültür ve Turizm Müdürlüğü adına tahsis edilmiştir. Bu alanın </a:t>
            </a:r>
            <a:r>
              <a:rPr lang="tr-TR" sz="1800" dirty="0">
                <a:solidFill>
                  <a:srgbClr val="FF0000"/>
                </a:solidFill>
                <a:latin typeface="Times New Roman" panose="02020603050405020304" pitchFamily="18" charset="0"/>
                <a:cs typeface="Times New Roman" pitchFamily="18" charset="0"/>
              </a:rPr>
              <a:t>157 m2 </a:t>
            </a:r>
            <a:r>
              <a:rPr lang="tr-TR" sz="1800" dirty="0" err="1">
                <a:latin typeface="Times New Roman" panose="02020603050405020304" pitchFamily="18" charset="0"/>
                <a:cs typeface="Times New Roman" pitchFamily="18" charset="0"/>
              </a:rPr>
              <a:t>lik</a:t>
            </a:r>
            <a:r>
              <a:rPr lang="tr-TR" sz="1800" dirty="0">
                <a:latin typeface="Times New Roman" panose="02020603050405020304" pitchFamily="18" charset="0"/>
                <a:cs typeface="Times New Roman" pitchFamily="18" charset="0"/>
              </a:rPr>
              <a:t> kısmında </a:t>
            </a:r>
            <a:r>
              <a:rPr lang="tr-TR" sz="1800" dirty="0">
                <a:solidFill>
                  <a:srgbClr val="FF0000"/>
                </a:solidFill>
                <a:latin typeface="Times New Roman" panose="02020603050405020304" pitchFamily="18" charset="0"/>
                <a:cs typeface="Times New Roman" pitchFamily="18" charset="0"/>
              </a:rPr>
              <a:t>12.500</a:t>
            </a:r>
            <a:r>
              <a:rPr lang="tr-TR" sz="1800" dirty="0">
                <a:latin typeface="Times New Roman" panose="02020603050405020304" pitchFamily="18" charset="0"/>
                <a:cs typeface="Times New Roman" pitchFamily="18" charset="0"/>
              </a:rPr>
              <a:t> kitap kapasiteli okuma salonu olan kütüphane için Kültür ve Turizm Bakanlığı tarafından </a:t>
            </a:r>
            <a:r>
              <a:rPr lang="tr-TR" sz="1800" dirty="0">
                <a:solidFill>
                  <a:srgbClr val="FF0000"/>
                </a:solidFill>
                <a:latin typeface="Times New Roman" panose="02020603050405020304" pitchFamily="18" charset="0"/>
                <a:cs typeface="Times New Roman" pitchFamily="18" charset="0"/>
              </a:rPr>
              <a:t>40.000 TL</a:t>
            </a:r>
            <a:r>
              <a:rPr lang="tr-TR" sz="1800" dirty="0">
                <a:latin typeface="Times New Roman" panose="02020603050405020304" pitchFamily="18" charset="0"/>
                <a:cs typeface="Times New Roman" pitchFamily="18" charset="0"/>
              </a:rPr>
              <a:t>, İl Özel İdaresi Tarafından </a:t>
            </a:r>
            <a:r>
              <a:rPr lang="tr-TR" sz="1800" dirty="0">
                <a:solidFill>
                  <a:srgbClr val="FF0000"/>
                </a:solidFill>
                <a:latin typeface="Times New Roman" panose="02020603050405020304" pitchFamily="18" charset="0"/>
                <a:cs typeface="Times New Roman" pitchFamily="18" charset="0"/>
              </a:rPr>
              <a:t>30.000 TL </a:t>
            </a:r>
            <a:r>
              <a:rPr lang="tr-TR" sz="1800" dirty="0">
                <a:latin typeface="Times New Roman" panose="02020603050405020304" pitchFamily="18" charset="0"/>
                <a:cs typeface="Times New Roman" pitchFamily="18" charset="0"/>
              </a:rPr>
              <a:t>olmak üzere toplam </a:t>
            </a:r>
            <a:r>
              <a:rPr lang="tr-TR" sz="1800" dirty="0">
                <a:solidFill>
                  <a:srgbClr val="FF0000"/>
                </a:solidFill>
                <a:latin typeface="Times New Roman" panose="02020603050405020304" pitchFamily="18" charset="0"/>
                <a:cs typeface="Times New Roman" pitchFamily="18" charset="0"/>
              </a:rPr>
              <a:t>70.000</a:t>
            </a:r>
            <a:r>
              <a:rPr lang="tr-TR" sz="1800" dirty="0">
                <a:latin typeface="Times New Roman" panose="02020603050405020304" pitchFamily="18" charset="0"/>
                <a:cs typeface="Times New Roman" pitchFamily="18" charset="0"/>
              </a:rPr>
              <a:t> TL harcama </a:t>
            </a:r>
            <a:r>
              <a:rPr lang="tr-TR" sz="1800" dirty="0" smtClean="0">
                <a:latin typeface="Times New Roman" panose="02020603050405020304" pitchFamily="18" charset="0"/>
                <a:cs typeface="Times New Roman" pitchFamily="18" charset="0"/>
              </a:rPr>
              <a:t>yapılmıştır.</a:t>
            </a:r>
            <a:endParaRPr lang="tr-TR" dirty="0">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89FECC82-7372-41A3-AE93-BACB47E6A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69" y="2937638"/>
            <a:ext cx="5713863" cy="3920362"/>
          </a:xfrm>
          <a:prstGeom prst="rect">
            <a:avLst/>
          </a:prstGeom>
        </p:spPr>
      </p:pic>
      <p:pic>
        <p:nvPicPr>
          <p:cNvPr id="6" name="Resim 5">
            <a:extLst>
              <a:ext uri="{FF2B5EF4-FFF2-40B4-BE49-F238E27FC236}">
                <a16:creationId xmlns:a16="http://schemas.microsoft.com/office/drawing/2014/main" id="{3EEE9FBC-77AE-410C-A5B9-EA12853F8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069" y="2937636"/>
            <a:ext cx="5904931" cy="3920363"/>
          </a:xfrm>
          <a:prstGeom prst="rect">
            <a:avLst/>
          </a:prstGeom>
        </p:spPr>
      </p:pic>
      <p:sp>
        <p:nvSpPr>
          <p:cNvPr id="9" name="11 Başlık"/>
          <p:cNvSpPr txBox="1">
            <a:spLocks/>
          </p:cNvSpPr>
          <p:nvPr/>
        </p:nvSpPr>
        <p:spPr>
          <a:xfrm>
            <a:off x="2265676" y="1171"/>
            <a:ext cx="6515100" cy="841248"/>
          </a:xfrm>
          <a:prstGeom prst="rect">
            <a:avLst/>
          </a:prstGeom>
        </p:spPr>
        <p:txBody>
          <a:bodyPr vert="horz" lIns="78377" tIns="39189" rIns="78377" bIns="39189" anchor="ctr">
            <a:normAutofit/>
          </a:bodyPr>
          <a:lstStyle/>
          <a:p>
            <a:pPr algn="ctr" defTabSz="580553">
              <a:spcBef>
                <a:spcPct val="0"/>
              </a:spcBef>
              <a:defRPr/>
            </a:pPr>
            <a:endParaRPr lang="tr-TR" sz="2540" cap="all" dirty="0">
              <a:effectLst>
                <a:reflection blurRad="12700" stA="48000" endA="300" endPos="55000" dir="5400000" sy="-90000" algn="bl" rotWithShape="0"/>
              </a:effectLst>
              <a:latin typeface="Times New Roman" pitchFamily="18" charset="0"/>
              <a:ea typeface="+mj-ea"/>
              <a:cs typeface="Times New Roman" pitchFamily="18" charset="0"/>
            </a:endParaRPr>
          </a:p>
        </p:txBody>
      </p:sp>
      <p:sp>
        <p:nvSpPr>
          <p:cNvPr id="10" name="11 Başlık"/>
          <p:cNvSpPr txBox="1">
            <a:spLocks/>
          </p:cNvSpPr>
          <p:nvPr/>
        </p:nvSpPr>
        <p:spPr>
          <a:xfrm>
            <a:off x="0" y="0"/>
            <a:ext cx="12192000" cy="906088"/>
          </a:xfrm>
          <a:prstGeom prst="rect">
            <a:avLst/>
          </a:prstGeom>
        </p:spPr>
        <p:txBody>
          <a:bodyPr vert="horz" lIns="78377" tIns="39189" rIns="78377" bIns="39189" anchor="ctr">
            <a:normAutofit/>
          </a:bodyPr>
          <a:lstStyle/>
          <a:p>
            <a:pPr algn="ctr" defTabSz="580553">
              <a:spcBef>
                <a:spcPct val="0"/>
              </a:spcBef>
              <a:defRPr/>
            </a:pPr>
            <a:r>
              <a:rPr lang="tr-TR" sz="2540" cap="all" dirty="0" smtClean="0">
                <a:effectLst>
                  <a:reflection blurRad="12700" stA="48000" endA="300" endPos="55000" dir="5400000" sy="-90000" algn="bl" rotWithShape="0"/>
                </a:effectLst>
                <a:latin typeface="Times New Roman" pitchFamily="18" charset="0"/>
                <a:ea typeface="+mj-ea"/>
                <a:cs typeface="Times New Roman" pitchFamily="18" charset="0"/>
              </a:rPr>
              <a:t>İlçe halk kütüphanesi</a:t>
            </a:r>
            <a:endParaRPr lang="tr-TR" sz="2540" cap="all" dirty="0">
              <a:effectLst>
                <a:reflection blurRad="12700" stA="48000" endA="300" endPos="55000" dir="5400000" sy="-90000" algn="bl" rotWithShape="0"/>
              </a:effectLst>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481491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05842" y="867098"/>
            <a:ext cx="10084050" cy="2311938"/>
          </a:xfrm>
        </p:spPr>
        <p:txBody>
          <a:bodyPr>
            <a:noAutofit/>
          </a:bodyPr>
          <a:lstStyle/>
          <a:p>
            <a:pPr algn="just">
              <a:buNone/>
            </a:pPr>
            <a:r>
              <a:rPr lang="tr-TR" sz="1200" dirty="0" smtClean="0">
                <a:latin typeface="Times New Roman" pitchFamily="18" charset="0"/>
                <a:cs typeface="Times New Roman" pitchFamily="18" charset="0"/>
              </a:rPr>
              <a:t>	</a:t>
            </a:r>
          </a:p>
          <a:p>
            <a:pPr algn="just">
              <a:buNone/>
            </a:pPr>
            <a:r>
              <a:rPr lang="tr-TR" sz="1400" dirty="0" smtClean="0">
                <a:latin typeface="Times New Roman" pitchFamily="18" charset="0"/>
                <a:cs typeface="Times New Roman" pitchFamily="18" charset="0"/>
              </a:rPr>
              <a:t>İlçemizde,</a:t>
            </a:r>
          </a:p>
          <a:p>
            <a:pPr algn="just">
              <a:buNone/>
            </a:pPr>
            <a:r>
              <a:rPr lang="tr-TR" sz="1400" dirty="0" smtClean="0">
                <a:latin typeface="Times New Roman" pitchFamily="18" charset="0"/>
                <a:cs typeface="Times New Roman" pitchFamily="18" charset="0"/>
              </a:rPr>
              <a:t>	Yöreye has gelenek ve göreneklerden </a:t>
            </a:r>
            <a:r>
              <a:rPr lang="tr-TR" sz="1400" b="1" dirty="0" smtClean="0">
                <a:solidFill>
                  <a:srgbClr val="FF0000"/>
                </a:solidFill>
                <a:latin typeface="Times New Roman" pitchFamily="18" charset="0"/>
                <a:cs typeface="Times New Roman" pitchFamily="18" charset="0"/>
              </a:rPr>
              <a:t>kına gecesi, halı görümü  </a:t>
            </a:r>
            <a:r>
              <a:rPr lang="tr-TR" sz="1400" dirty="0" smtClean="0">
                <a:latin typeface="Times New Roman" pitchFamily="18" charset="0"/>
                <a:cs typeface="Times New Roman" pitchFamily="18" charset="0"/>
              </a:rPr>
              <a:t>düğünlerde ve bazı toplu kutlamalarda yaşatılmaya çalışılmakta, Askerlik çağına gelen gençlerimizin askere uğurlanmasında </a:t>
            </a:r>
            <a:r>
              <a:rPr lang="tr-TR" sz="1400" dirty="0" smtClean="0">
                <a:solidFill>
                  <a:srgbClr val="FF0000"/>
                </a:solidFill>
                <a:latin typeface="Times New Roman" pitchFamily="18" charset="0"/>
                <a:cs typeface="Times New Roman" pitchFamily="18" charset="0"/>
              </a:rPr>
              <a:t>Asker Duası </a:t>
            </a:r>
            <a:r>
              <a:rPr lang="tr-TR" sz="1400" dirty="0" smtClean="0">
                <a:latin typeface="Times New Roman" pitchFamily="18" charset="0"/>
                <a:cs typeface="Times New Roman" pitchFamily="18" charset="0"/>
              </a:rPr>
              <a:t>yapılmaktadır.</a:t>
            </a:r>
          </a:p>
          <a:p>
            <a:pPr algn="just">
              <a:buNone/>
            </a:pPr>
            <a:r>
              <a:rPr lang="tr-TR" sz="1400" dirty="0" smtClean="0">
                <a:latin typeface="Times New Roman" pitchFamily="18" charset="0"/>
                <a:cs typeface="Times New Roman" pitchFamily="18" charset="0"/>
              </a:rPr>
              <a:t>	İlçe merkezinde </a:t>
            </a:r>
            <a:r>
              <a:rPr lang="tr-TR" sz="1400" b="1" dirty="0" smtClean="0">
                <a:latin typeface="Times New Roman" pitchFamily="18" charset="0"/>
                <a:cs typeface="Times New Roman" pitchFamily="18" charset="0"/>
              </a:rPr>
              <a:t>500 kişi,  </a:t>
            </a:r>
            <a:r>
              <a:rPr lang="tr-TR" sz="1400" dirty="0" smtClean="0">
                <a:latin typeface="Times New Roman" pitchFamily="18" charset="0"/>
                <a:cs typeface="Times New Roman" pitchFamily="18" charset="0"/>
              </a:rPr>
              <a:t>Gökçek Köyünde </a:t>
            </a:r>
            <a:r>
              <a:rPr lang="tr-TR" sz="1400" b="1" dirty="0" smtClean="0">
                <a:latin typeface="Times New Roman" pitchFamily="18" charset="0"/>
                <a:cs typeface="Times New Roman" pitchFamily="18" charset="0"/>
              </a:rPr>
              <a:t>300 kişilik </a:t>
            </a:r>
            <a:r>
              <a:rPr lang="tr-TR" sz="1400" dirty="0" smtClean="0">
                <a:latin typeface="Times New Roman" pitchFamily="18" charset="0"/>
                <a:cs typeface="Times New Roman" pitchFamily="18" charset="0"/>
              </a:rPr>
              <a:t>olmak üzere  iki adet </a:t>
            </a:r>
            <a:r>
              <a:rPr lang="tr-TR" sz="1400" b="1" dirty="0" smtClean="0">
                <a:solidFill>
                  <a:srgbClr val="FF0000"/>
                </a:solidFill>
                <a:latin typeface="Times New Roman" pitchFamily="18" charset="0"/>
                <a:cs typeface="Times New Roman" pitchFamily="18" charset="0"/>
              </a:rPr>
              <a:t>düğün salonu </a:t>
            </a:r>
            <a:r>
              <a:rPr lang="tr-TR" sz="1400" dirty="0" smtClean="0">
                <a:latin typeface="Times New Roman" pitchFamily="18" charset="0"/>
                <a:cs typeface="Times New Roman" pitchFamily="18" charset="0"/>
              </a:rPr>
              <a:t>ihtiyacı bulunmaktadır. </a:t>
            </a:r>
          </a:p>
          <a:p>
            <a:pPr algn="just">
              <a:buNone/>
            </a:pPr>
            <a:r>
              <a:rPr lang="tr-TR" sz="1400" dirty="0" smtClean="0">
                <a:latin typeface="Times New Roman" pitchFamily="18" charset="0"/>
                <a:cs typeface="Times New Roman" pitchFamily="18" charset="0"/>
              </a:rPr>
              <a:t>	Her yıl öğrencilere ve halka yönelik değişik Tiyatro Gruplarınca sahnelenen oyunların ilçede de gösterime sunulması organize edilmektedir. </a:t>
            </a:r>
          </a:p>
          <a:p>
            <a:pPr algn="just">
              <a:buNone/>
            </a:pPr>
            <a:r>
              <a:rPr lang="tr-TR" sz="1400" dirty="0" smtClean="0">
                <a:latin typeface="Times New Roman" pitchFamily="18" charset="0"/>
                <a:cs typeface="Times New Roman" pitchFamily="18" charset="0"/>
              </a:rPr>
              <a:t>	Halk Eğitimi Müdürlüğünce düzenlenen kurslar sonucunda sergiler düzenlenmektedir.</a:t>
            </a:r>
          </a:p>
          <a:p>
            <a:pPr algn="just"/>
            <a:endParaRPr lang="tr-TR" sz="1200" dirty="0" smtClean="0">
              <a:latin typeface="Times New Roman" pitchFamily="18" charset="0"/>
              <a:cs typeface="Times New Roman" pitchFamily="18" charset="0"/>
            </a:endParaRPr>
          </a:p>
          <a:p>
            <a:endParaRPr lang="tr-TR" sz="1200" dirty="0"/>
          </a:p>
        </p:txBody>
      </p:sp>
      <p:pic>
        <p:nvPicPr>
          <p:cNvPr id="9" name="Picture 3"/>
          <p:cNvPicPr>
            <a:picLocks noChangeAspect="1" noChangeArrowheads="1"/>
          </p:cNvPicPr>
          <p:nvPr/>
        </p:nvPicPr>
        <p:blipFill>
          <a:blip r:embed="rId2" cstate="print"/>
          <a:srcRect/>
          <a:stretch>
            <a:fillRect/>
          </a:stretch>
        </p:blipFill>
        <p:spPr bwMode="auto">
          <a:xfrm>
            <a:off x="0" y="1"/>
            <a:ext cx="12192000" cy="867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algn="ctr" defTabSz="580553">
              <a:spcBef>
                <a:spcPct val="0"/>
              </a:spcBef>
              <a:defRPr/>
            </a:pPr>
            <a:r>
              <a:rPr lang="tr-TR" sz="2540" cap="all" dirty="0" smtClean="0">
                <a:effectLst>
                  <a:reflection blurRad="12700" stA="48000" endA="300" endPos="55000" dir="5400000" sy="-90000" algn="bl" rotWithShape="0"/>
                </a:effectLst>
                <a:latin typeface="Times New Roman" pitchFamily="18" charset="0"/>
                <a:ea typeface="+mj-ea"/>
                <a:cs typeface="Times New Roman" pitchFamily="18" charset="0"/>
              </a:rPr>
              <a:t>KÜLTÜR VE TURİZM</a:t>
            </a:r>
            <a:endParaRPr lang="tr-TR" sz="2540" cap="all" dirty="0">
              <a:effectLst>
                <a:reflection blurRad="12700" stA="48000" endA="300" endPos="55000" dir="5400000" sy="-90000" algn="bl" rotWithShape="0"/>
              </a:effectLst>
              <a:latin typeface="Times New Roman" pitchFamily="18" charset="0"/>
              <a:ea typeface="+mj-ea"/>
              <a:cs typeface="Times New Roman" pitchFamily="18" charset="0"/>
            </a:endParaRPr>
          </a:p>
        </p:txBody>
      </p:sp>
      <p:pic>
        <p:nvPicPr>
          <p:cNvPr id="7" name="Picture 3" descr="C:\Users\HAYRIA~1\AppData\Local\Temp\Rar$DIa0.981\12.JPG"/>
          <p:cNvPicPr>
            <a:picLocks noChangeAspect="1" noChangeArrowheads="1"/>
          </p:cNvPicPr>
          <p:nvPr/>
        </p:nvPicPr>
        <p:blipFill>
          <a:blip r:embed="rId3" cstate="print"/>
          <a:srcRect/>
          <a:stretch>
            <a:fillRect/>
          </a:stretch>
        </p:blipFill>
        <p:spPr bwMode="auto">
          <a:xfrm>
            <a:off x="905842" y="3535287"/>
            <a:ext cx="4828386" cy="3063221"/>
          </a:xfrm>
          <a:prstGeom prst="rect">
            <a:avLst/>
          </a:prstGeom>
          <a:noFill/>
        </p:spPr>
      </p:pic>
      <p:pic>
        <p:nvPicPr>
          <p:cNvPr id="8" name="Picture 2" descr="C:\Users\HAYRIA~1\AppData\Local\Temp\Rar$DIa0.860\IMG_0977.jpg"/>
          <p:cNvPicPr>
            <a:picLocks noChangeAspect="1" noChangeArrowheads="1"/>
          </p:cNvPicPr>
          <p:nvPr/>
        </p:nvPicPr>
        <p:blipFill>
          <a:blip r:embed="rId4" cstate="print"/>
          <a:srcRect/>
          <a:stretch>
            <a:fillRect/>
          </a:stretch>
        </p:blipFill>
        <p:spPr bwMode="auto">
          <a:xfrm>
            <a:off x="6375163" y="3535287"/>
            <a:ext cx="5332575" cy="3059064"/>
          </a:xfrm>
          <a:prstGeom prst="rect">
            <a:avLst/>
          </a:prstGeom>
          <a:noFill/>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3"/>
          <p:cNvPicPr/>
          <p:nvPr/>
        </p:nvPicPr>
        <p:blipFill>
          <a:blip r:embed="rId2"/>
          <a:stretch/>
        </p:blipFill>
        <p:spPr>
          <a:xfrm>
            <a:off x="0" y="0"/>
            <a:ext cx="12191400" cy="803520"/>
          </a:xfrm>
          <a:prstGeom prst="rect">
            <a:avLst/>
          </a:prstGeom>
          <a:ln>
            <a:noFill/>
          </a:ln>
          <a:effectLst>
            <a:reflection blurRad="12700" stA="38000" endPos="28000" dist="5000" dir="5400000" sy="-100000" algn="bl" rotWithShape="0"/>
          </a:effectLst>
        </p:spPr>
      </p:pic>
      <p:sp>
        <p:nvSpPr>
          <p:cNvPr id="225" name="CustomShape 1"/>
          <p:cNvSpPr/>
          <p:nvPr/>
        </p:nvSpPr>
        <p:spPr>
          <a:xfrm>
            <a:off x="0" y="0"/>
            <a:ext cx="12191400" cy="840600"/>
          </a:xfrm>
          <a:prstGeom prst="rect">
            <a:avLst/>
          </a:prstGeom>
          <a:noFill/>
          <a:ln>
            <a:noFill/>
          </a:ln>
        </p:spPr>
        <p:style>
          <a:lnRef idx="0">
            <a:scrgbClr r="0" g="0" b="0"/>
          </a:lnRef>
          <a:fillRef idx="0">
            <a:scrgbClr r="0" g="0" b="0"/>
          </a:fillRef>
          <a:effectRef idx="0">
            <a:scrgbClr r="0" g="0" b="0"/>
          </a:effectRef>
          <a:fontRef idx="minor"/>
        </p:style>
        <p:txBody>
          <a:bodyPr lIns="78480" tIns="39240" rIns="78480" bIns="39240" anchor="ctr">
            <a:normAutofit/>
          </a:bodyPr>
          <a:lstStyle/>
          <a:p>
            <a:pPr algn="ctr">
              <a:lnSpc>
                <a:spcPct val="100000"/>
              </a:lnSpc>
            </a:pPr>
            <a:r>
              <a:rPr lang="tr-TR" sz="2800" b="0" strike="noStrike" cap="all" spc="-1" dirty="0">
                <a:solidFill>
                  <a:srgbClr val="000000"/>
                </a:solidFill>
                <a:latin typeface="Times New Roman"/>
                <a:ea typeface="DejaVu Sans"/>
              </a:rPr>
              <a:t>DİN HİZMETLERİ</a:t>
            </a:r>
            <a:endParaRPr lang="tr-TR" sz="2800" b="0" strike="noStrike" spc="-1" dirty="0">
              <a:latin typeface="Arial"/>
            </a:endParaRPr>
          </a:p>
        </p:txBody>
      </p:sp>
      <p:graphicFrame>
        <p:nvGraphicFramePr>
          <p:cNvPr id="226" name="Table 2"/>
          <p:cNvGraphicFramePr/>
          <p:nvPr>
            <p:extLst>
              <p:ext uri="{D42A27DB-BD31-4B8C-83A1-F6EECF244321}">
                <p14:modId xmlns:p14="http://schemas.microsoft.com/office/powerpoint/2010/main" val="3885161174"/>
              </p:ext>
            </p:extLst>
          </p:nvPr>
        </p:nvGraphicFramePr>
        <p:xfrm>
          <a:off x="0" y="840600"/>
          <a:ext cx="11964111" cy="3017520"/>
        </p:xfrm>
        <a:graphic>
          <a:graphicData uri="http://schemas.openxmlformats.org/drawingml/2006/table">
            <a:tbl>
              <a:tblPr/>
              <a:tblGrid>
                <a:gridCol w="3988037">
                  <a:extLst>
                    <a:ext uri="{9D8B030D-6E8A-4147-A177-3AD203B41FA5}">
                      <a16:colId xmlns:a16="http://schemas.microsoft.com/office/drawing/2014/main" val="20000"/>
                    </a:ext>
                  </a:extLst>
                </a:gridCol>
                <a:gridCol w="3988037">
                  <a:extLst>
                    <a:ext uri="{9D8B030D-6E8A-4147-A177-3AD203B41FA5}">
                      <a16:colId xmlns:a16="http://schemas.microsoft.com/office/drawing/2014/main" val="20001"/>
                    </a:ext>
                  </a:extLst>
                </a:gridCol>
                <a:gridCol w="3988037">
                  <a:extLst>
                    <a:ext uri="{9D8B030D-6E8A-4147-A177-3AD203B41FA5}">
                      <a16:colId xmlns:a16="http://schemas.microsoft.com/office/drawing/2014/main" val="20002"/>
                    </a:ext>
                  </a:extLst>
                </a:gridCol>
              </a:tblGrid>
              <a:tr h="248966">
                <a:tc>
                  <a:txBody>
                    <a:bodyPr/>
                    <a:lstStyle/>
                    <a:p>
                      <a:pPr>
                        <a:lnSpc>
                          <a:spcPct val="100000"/>
                        </a:lnSpc>
                      </a:pPr>
                      <a:r>
                        <a:rPr lang="tr-TR" sz="1200" b="1" strike="noStrike" spc="-1" dirty="0">
                          <a:solidFill>
                            <a:srgbClr val="FFFFFF"/>
                          </a:solidFill>
                          <a:latin typeface="Times New Roman"/>
                        </a:rPr>
                        <a:t>Personel Durumu</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tr-TR" sz="1200" b="1" strike="noStrike" spc="-1" dirty="0">
                          <a:solidFill>
                            <a:srgbClr val="FFFFFF"/>
                          </a:solidFill>
                          <a:latin typeface="Times New Roman"/>
                        </a:rPr>
                        <a:t>Mevcut Personel</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tr-TR" sz="1200" b="1" strike="noStrike" spc="-1">
                          <a:solidFill>
                            <a:srgbClr val="FFFFFF"/>
                          </a:solidFill>
                          <a:latin typeface="Times New Roman"/>
                        </a:rPr>
                        <a:t>Personel İhtiyacı</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extLst>
                  <a:ext uri="{0D108BD9-81ED-4DB2-BD59-A6C34878D82A}">
                    <a16:rowId xmlns:a16="http://schemas.microsoft.com/office/drawing/2014/main" val="10000"/>
                  </a:ext>
                </a:extLst>
              </a:tr>
              <a:tr h="248966">
                <a:tc>
                  <a:txBody>
                    <a:bodyPr/>
                    <a:lstStyle/>
                    <a:p>
                      <a:pPr>
                        <a:lnSpc>
                          <a:spcPct val="100000"/>
                        </a:lnSpc>
                      </a:pPr>
                      <a:r>
                        <a:rPr lang="tr-TR" sz="1200" b="0" strike="noStrike" spc="-1">
                          <a:solidFill>
                            <a:srgbClr val="000000"/>
                          </a:solidFill>
                          <a:latin typeface="Times New Roman"/>
                        </a:rPr>
                        <a:t>Müftü</a:t>
                      </a:r>
                      <a:endParaRPr lang="tr-T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tr-TR" sz="1200" b="0" strike="noStrike" spc="-1" dirty="0">
                          <a:solidFill>
                            <a:srgbClr val="000000"/>
                          </a:solidFill>
                          <a:latin typeface="Times New Roman"/>
                        </a:rPr>
                        <a:t>1</a:t>
                      </a:r>
                      <a:endParaRPr lang="tr-TR" sz="1200" b="0" strike="noStrike" spc="-1" dirty="0">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r>
                        <a:rPr lang="tr-TR" sz="1100" dirty="0" smtClean="0"/>
                        <a:t>0</a:t>
                      </a:r>
                      <a:endParaRPr lang="tr-TR" sz="1100" dirty="0"/>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extLst>
                  <a:ext uri="{0D108BD9-81ED-4DB2-BD59-A6C34878D82A}">
                    <a16:rowId xmlns:a16="http://schemas.microsoft.com/office/drawing/2014/main" val="10001"/>
                  </a:ext>
                </a:extLst>
              </a:tr>
              <a:tr h="248966">
                <a:tc>
                  <a:txBody>
                    <a:bodyPr/>
                    <a:lstStyle/>
                    <a:p>
                      <a:pPr>
                        <a:lnSpc>
                          <a:spcPct val="100000"/>
                        </a:lnSpc>
                      </a:pPr>
                      <a:r>
                        <a:rPr lang="tr-TR" sz="1200" b="0" strike="noStrike" spc="-1">
                          <a:solidFill>
                            <a:srgbClr val="000000"/>
                          </a:solidFill>
                          <a:latin typeface="Times New Roman"/>
                        </a:rPr>
                        <a:t>Vaiz</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r>
                        <a:rPr lang="tr-TR" sz="1100" dirty="0" smtClean="0"/>
                        <a:t>0</a:t>
                      </a:r>
                      <a:endParaRPr lang="tr-TR" sz="1100"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0" strike="noStrike" spc="-1">
                          <a:solidFill>
                            <a:srgbClr val="000000"/>
                          </a:solidFill>
                          <a:latin typeface="Times New Roman"/>
                        </a:rPr>
                        <a:t>1</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331954">
                <a:tc>
                  <a:txBody>
                    <a:bodyPr/>
                    <a:lstStyle/>
                    <a:p>
                      <a:pPr>
                        <a:lnSpc>
                          <a:spcPct val="100000"/>
                        </a:lnSpc>
                      </a:pPr>
                      <a:r>
                        <a:rPr lang="tr-TR" sz="1200" b="0" strike="noStrike" spc="-1" dirty="0">
                          <a:solidFill>
                            <a:srgbClr val="000000"/>
                          </a:solidFill>
                          <a:latin typeface="Times New Roman"/>
                        </a:rPr>
                        <a:t>V.H.K.İ</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0" strike="noStrike" spc="-1" dirty="0">
                          <a:solidFill>
                            <a:srgbClr val="000000"/>
                          </a:solidFill>
                          <a:latin typeface="Times New Roman"/>
                        </a:rPr>
                        <a:t>2</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r>
                        <a:rPr lang="tr-TR" dirty="0" smtClean="0"/>
                        <a:t>0</a:t>
                      </a:r>
                      <a:endParaRPr lang="tr-TR"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3"/>
                  </a:ext>
                </a:extLst>
              </a:tr>
              <a:tr h="331954">
                <a:tc>
                  <a:txBody>
                    <a:bodyPr/>
                    <a:lstStyle/>
                    <a:p>
                      <a:pPr>
                        <a:lnSpc>
                          <a:spcPct val="100000"/>
                        </a:lnSpc>
                      </a:pPr>
                      <a:r>
                        <a:rPr lang="tr-TR" sz="1200" b="0" strike="noStrike" spc="-1">
                          <a:solidFill>
                            <a:srgbClr val="000000"/>
                          </a:solidFill>
                          <a:latin typeface="Times New Roman"/>
                        </a:rPr>
                        <a:t>Şoför</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0" strike="noStrike" spc="-1">
                          <a:solidFill>
                            <a:srgbClr val="000000"/>
                          </a:solidFill>
                          <a:latin typeface="Times New Roman"/>
                        </a:rPr>
                        <a:t>1</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r>
                        <a:rPr lang="tr-TR" dirty="0" smtClean="0"/>
                        <a:t>0</a:t>
                      </a:r>
                      <a:endParaRPr lang="tr-TR"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r h="331954">
                <a:tc>
                  <a:txBody>
                    <a:bodyPr/>
                    <a:lstStyle/>
                    <a:p>
                      <a:pPr>
                        <a:lnSpc>
                          <a:spcPct val="100000"/>
                        </a:lnSpc>
                      </a:pPr>
                      <a:r>
                        <a:rPr lang="tr-TR" sz="1200" b="0" strike="noStrike" spc="-1">
                          <a:solidFill>
                            <a:srgbClr val="000000"/>
                          </a:solidFill>
                          <a:latin typeface="Times New Roman"/>
                        </a:rPr>
                        <a:t>Hizmetli</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r>
                        <a:rPr lang="tr-TR" dirty="0" smtClean="0"/>
                        <a:t>0</a:t>
                      </a:r>
                      <a:endParaRPr lang="tr-TR"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0" strike="noStrike" spc="-1">
                          <a:solidFill>
                            <a:srgbClr val="000000"/>
                          </a:solidFill>
                          <a:latin typeface="Times New Roman"/>
                        </a:rPr>
                        <a:t>1</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5"/>
                  </a:ext>
                </a:extLst>
              </a:tr>
              <a:tr h="248966">
                <a:tc>
                  <a:txBody>
                    <a:bodyPr/>
                    <a:lstStyle/>
                    <a:p>
                      <a:pPr>
                        <a:lnSpc>
                          <a:spcPct val="100000"/>
                        </a:lnSpc>
                      </a:pPr>
                      <a:r>
                        <a:rPr lang="tr-TR" sz="1200" b="0" strike="noStrike" spc="-1">
                          <a:solidFill>
                            <a:srgbClr val="000000"/>
                          </a:solidFill>
                          <a:latin typeface="Times New Roman"/>
                        </a:rPr>
                        <a:t>İmam Hatip </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0" strike="noStrike" spc="-1" dirty="0" smtClean="0">
                          <a:solidFill>
                            <a:srgbClr val="000000"/>
                          </a:solidFill>
                          <a:latin typeface="Times New Roman"/>
                        </a:rPr>
                        <a:t>12</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0" strike="noStrike" spc="-1" dirty="0">
                          <a:solidFill>
                            <a:srgbClr val="000000"/>
                          </a:solidFill>
                          <a:latin typeface="Times New Roman"/>
                        </a:rPr>
                        <a:t>2</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6"/>
                  </a:ext>
                </a:extLst>
              </a:tr>
              <a:tr h="248966">
                <a:tc>
                  <a:txBody>
                    <a:bodyPr/>
                    <a:lstStyle/>
                    <a:p>
                      <a:pPr>
                        <a:lnSpc>
                          <a:spcPct val="100000"/>
                        </a:lnSpc>
                      </a:pPr>
                      <a:r>
                        <a:rPr lang="tr-TR" sz="1200" b="0" strike="noStrike" spc="-1">
                          <a:solidFill>
                            <a:srgbClr val="000000"/>
                          </a:solidFill>
                          <a:latin typeface="Times New Roman"/>
                        </a:rPr>
                        <a:t>Müezzin</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0" strike="noStrike" spc="-1" dirty="0">
                          <a:solidFill>
                            <a:srgbClr val="000000"/>
                          </a:solidFill>
                          <a:latin typeface="Times New Roman"/>
                        </a:rPr>
                        <a:t>0</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0" strike="noStrike" spc="-1">
                          <a:solidFill>
                            <a:srgbClr val="000000"/>
                          </a:solidFill>
                          <a:latin typeface="Times New Roman"/>
                        </a:rPr>
                        <a:t>2</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7"/>
                  </a:ext>
                </a:extLst>
              </a:tr>
              <a:tr h="248966">
                <a:tc>
                  <a:txBody>
                    <a:bodyPr/>
                    <a:lstStyle/>
                    <a:p>
                      <a:pPr>
                        <a:lnSpc>
                          <a:spcPct val="100000"/>
                        </a:lnSpc>
                      </a:pPr>
                      <a:r>
                        <a:rPr lang="tr-TR" sz="1200" b="0" strike="noStrike" spc="-1">
                          <a:solidFill>
                            <a:srgbClr val="000000"/>
                          </a:solidFill>
                          <a:latin typeface="Times New Roman"/>
                        </a:rPr>
                        <a:t>Kuran Kursu Öğretmeni</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0" strike="noStrike" spc="-1" dirty="0" smtClean="0">
                          <a:solidFill>
                            <a:srgbClr val="000000"/>
                          </a:solidFill>
                          <a:latin typeface="Times New Roman"/>
                        </a:rPr>
                        <a:t>6</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200" b="1" strike="noStrike" spc="-1" dirty="0">
                          <a:solidFill>
                            <a:srgbClr val="000000"/>
                          </a:solidFill>
                          <a:latin typeface="Times New Roman"/>
                        </a:rPr>
                        <a:t>1</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8"/>
                  </a:ext>
                </a:extLst>
              </a:tr>
              <a:tr h="248966">
                <a:tc>
                  <a:txBody>
                    <a:bodyPr/>
                    <a:lstStyle/>
                    <a:p>
                      <a:pPr>
                        <a:lnSpc>
                          <a:spcPct val="100000"/>
                        </a:lnSpc>
                      </a:pPr>
                      <a:r>
                        <a:rPr lang="tr-TR" sz="1200" b="1" strike="noStrike" spc="-1">
                          <a:solidFill>
                            <a:srgbClr val="000000"/>
                          </a:solidFill>
                          <a:latin typeface="Times New Roman"/>
                        </a:rPr>
                        <a:t>Toplam</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1" strike="noStrike" spc="-1">
                          <a:solidFill>
                            <a:srgbClr val="000000"/>
                          </a:solidFill>
                          <a:latin typeface="Times New Roman"/>
                        </a:rPr>
                        <a:t>17</a:t>
                      </a:r>
                      <a:endParaRPr lang="tr-T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200" b="1" strike="noStrike" spc="-1" dirty="0">
                          <a:solidFill>
                            <a:srgbClr val="000000"/>
                          </a:solidFill>
                          <a:latin typeface="Times New Roman"/>
                        </a:rPr>
                        <a:t>9</a:t>
                      </a:r>
                      <a:endParaRPr lang="tr-TR"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9"/>
                  </a:ext>
                </a:extLst>
              </a:tr>
            </a:tbl>
          </a:graphicData>
        </a:graphic>
      </p:graphicFrame>
      <p:graphicFrame>
        <p:nvGraphicFramePr>
          <p:cNvPr id="5" name="Table 2"/>
          <p:cNvGraphicFramePr/>
          <p:nvPr>
            <p:extLst>
              <p:ext uri="{D42A27DB-BD31-4B8C-83A1-F6EECF244321}">
                <p14:modId xmlns:p14="http://schemas.microsoft.com/office/powerpoint/2010/main" val="1316907798"/>
              </p:ext>
            </p:extLst>
          </p:nvPr>
        </p:nvGraphicFramePr>
        <p:xfrm>
          <a:off x="0" y="4063997"/>
          <a:ext cx="7359504" cy="2133600"/>
        </p:xfrm>
        <a:graphic>
          <a:graphicData uri="http://schemas.openxmlformats.org/drawingml/2006/table">
            <a:tbl>
              <a:tblPr/>
              <a:tblGrid>
                <a:gridCol w="4010025">
                  <a:extLst>
                    <a:ext uri="{9D8B030D-6E8A-4147-A177-3AD203B41FA5}">
                      <a16:colId xmlns:a16="http://schemas.microsoft.com/office/drawing/2014/main" val="20000"/>
                    </a:ext>
                  </a:extLst>
                </a:gridCol>
                <a:gridCol w="3349479">
                  <a:extLst>
                    <a:ext uri="{9D8B030D-6E8A-4147-A177-3AD203B41FA5}">
                      <a16:colId xmlns:a16="http://schemas.microsoft.com/office/drawing/2014/main" val="20001"/>
                    </a:ext>
                  </a:extLst>
                </a:gridCol>
              </a:tblGrid>
              <a:tr h="288360">
                <a:tc>
                  <a:txBody>
                    <a:bodyPr/>
                    <a:lstStyle/>
                    <a:p>
                      <a:pPr>
                        <a:lnSpc>
                          <a:spcPct val="100000"/>
                        </a:lnSpc>
                      </a:pPr>
                      <a:r>
                        <a:rPr lang="tr-TR" sz="1400" b="1" strike="noStrike" spc="-1">
                          <a:solidFill>
                            <a:srgbClr val="FFFFFF"/>
                          </a:solidFill>
                          <a:latin typeface="Times New Roman"/>
                        </a:rPr>
                        <a:t>Kur’an Kursları</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tr-TR" sz="1400" b="1" strike="noStrike" spc="-1" dirty="0">
                          <a:solidFill>
                            <a:srgbClr val="FFFFFF"/>
                          </a:solidFill>
                          <a:latin typeface="Times New Roman"/>
                        </a:rPr>
                        <a:t>Sayısı</a:t>
                      </a:r>
                      <a:endParaRPr lang="tr-TR" sz="14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extLst>
                  <a:ext uri="{0D108BD9-81ED-4DB2-BD59-A6C34878D82A}">
                    <a16:rowId xmlns:a16="http://schemas.microsoft.com/office/drawing/2014/main" val="10000"/>
                  </a:ext>
                </a:extLst>
              </a:tr>
              <a:tr h="288360">
                <a:tc>
                  <a:txBody>
                    <a:bodyPr/>
                    <a:lstStyle/>
                    <a:p>
                      <a:pPr>
                        <a:lnSpc>
                          <a:spcPct val="100000"/>
                        </a:lnSpc>
                      </a:pPr>
                      <a:r>
                        <a:rPr lang="tr-TR" sz="1400" b="0" strike="noStrike" spc="-1">
                          <a:solidFill>
                            <a:srgbClr val="000000"/>
                          </a:solidFill>
                          <a:latin typeface="Times New Roman"/>
                        </a:rPr>
                        <a:t>Merkez Kur’an Kursu </a:t>
                      </a:r>
                      <a:endParaRPr lang="tr-TR" sz="14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tr-TR" sz="1400" b="0" strike="noStrike" spc="-1">
                          <a:solidFill>
                            <a:srgbClr val="000000"/>
                          </a:solidFill>
                          <a:latin typeface="Times New Roman"/>
                        </a:rPr>
                        <a:t>1</a:t>
                      </a:r>
                      <a:endParaRPr lang="tr-TR" sz="14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extLst>
                  <a:ext uri="{0D108BD9-81ED-4DB2-BD59-A6C34878D82A}">
                    <a16:rowId xmlns:a16="http://schemas.microsoft.com/office/drawing/2014/main" val="10001"/>
                  </a:ext>
                </a:extLst>
              </a:tr>
              <a:tr h="288360">
                <a:tc>
                  <a:txBody>
                    <a:bodyPr/>
                    <a:lstStyle/>
                    <a:p>
                      <a:pPr>
                        <a:lnSpc>
                          <a:spcPct val="100000"/>
                        </a:lnSpc>
                      </a:pPr>
                      <a:r>
                        <a:rPr lang="tr-TR" sz="1400" b="0" strike="noStrike" spc="-1">
                          <a:solidFill>
                            <a:srgbClr val="000000"/>
                          </a:solidFill>
                          <a:latin typeface="Times New Roman"/>
                        </a:rPr>
                        <a:t>Gökçek Köyü</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400" b="0" strike="noStrike" spc="-1">
                          <a:solidFill>
                            <a:srgbClr val="000000"/>
                          </a:solidFill>
                          <a:latin typeface="Times New Roman"/>
                        </a:rPr>
                        <a:t>1</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288360">
                <a:tc>
                  <a:txBody>
                    <a:bodyPr/>
                    <a:lstStyle/>
                    <a:p>
                      <a:pPr>
                        <a:lnSpc>
                          <a:spcPct val="100000"/>
                        </a:lnSpc>
                      </a:pPr>
                      <a:r>
                        <a:rPr lang="tr-TR" sz="1400" b="0" strike="noStrike" spc="-1" dirty="0" err="1">
                          <a:solidFill>
                            <a:srgbClr val="000000"/>
                          </a:solidFill>
                          <a:latin typeface="Times New Roman"/>
                        </a:rPr>
                        <a:t>Akyarma</a:t>
                      </a:r>
                      <a:r>
                        <a:rPr lang="tr-TR" sz="1400" b="0" strike="noStrike" spc="-1" dirty="0">
                          <a:solidFill>
                            <a:srgbClr val="000000"/>
                          </a:solidFill>
                          <a:latin typeface="Times New Roman"/>
                        </a:rPr>
                        <a:t> Köyü</a:t>
                      </a:r>
                      <a:endParaRPr lang="tr-TR"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400" b="0" strike="noStrike" spc="-1" dirty="0">
                          <a:solidFill>
                            <a:srgbClr val="000000"/>
                          </a:solidFill>
                          <a:latin typeface="Times New Roman"/>
                        </a:rPr>
                        <a:t>1</a:t>
                      </a:r>
                      <a:endParaRPr lang="tr-TR"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3"/>
                  </a:ext>
                </a:extLst>
              </a:tr>
              <a:tr h="288360">
                <a:tc>
                  <a:txBody>
                    <a:bodyPr/>
                    <a:lstStyle/>
                    <a:p>
                      <a:pPr>
                        <a:lnSpc>
                          <a:spcPct val="100000"/>
                        </a:lnSpc>
                      </a:pPr>
                      <a:r>
                        <a:rPr lang="tr-TR" sz="1400" b="0" strike="noStrike" spc="-1">
                          <a:solidFill>
                            <a:srgbClr val="000000"/>
                          </a:solidFill>
                          <a:latin typeface="Times New Roman"/>
                        </a:rPr>
                        <a:t>Akçin Kur’an Kursu(merkez)</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400" b="0" strike="noStrike" spc="-1">
                          <a:solidFill>
                            <a:srgbClr val="000000"/>
                          </a:solidFill>
                          <a:latin typeface="Times New Roman"/>
                        </a:rPr>
                        <a:t>2</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r h="288360">
                <a:tc>
                  <a:txBody>
                    <a:bodyPr/>
                    <a:lstStyle/>
                    <a:p>
                      <a:pPr>
                        <a:lnSpc>
                          <a:spcPct val="100000"/>
                        </a:lnSpc>
                      </a:pPr>
                      <a:r>
                        <a:rPr lang="tr-TR" sz="1400" b="0" strike="noStrike" spc="-1">
                          <a:solidFill>
                            <a:srgbClr val="000000"/>
                          </a:solidFill>
                          <a:latin typeface="Times New Roman"/>
                        </a:rPr>
                        <a:t>Madenler Köyü</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ct val="100000"/>
                        </a:lnSpc>
                      </a:pPr>
                      <a:r>
                        <a:rPr lang="tr-TR" sz="1400" b="0" strike="noStrike" spc="-1">
                          <a:solidFill>
                            <a:srgbClr val="000000"/>
                          </a:solidFill>
                          <a:latin typeface="Times New Roman"/>
                        </a:rPr>
                        <a:t>1</a:t>
                      </a:r>
                      <a:endParaRPr lang="tr-T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5"/>
                  </a:ext>
                </a:extLst>
              </a:tr>
              <a:tr h="288360">
                <a:tc>
                  <a:txBody>
                    <a:bodyPr/>
                    <a:lstStyle/>
                    <a:p>
                      <a:pPr>
                        <a:lnSpc>
                          <a:spcPct val="100000"/>
                        </a:lnSpc>
                      </a:pPr>
                      <a:r>
                        <a:rPr lang="tr-TR" sz="1400" b="1" strike="noStrike" spc="-1" dirty="0">
                          <a:solidFill>
                            <a:srgbClr val="000000"/>
                          </a:solidFill>
                          <a:latin typeface="Times New Roman"/>
                        </a:rPr>
                        <a:t>Toplam </a:t>
                      </a:r>
                      <a:endParaRPr lang="tr-TR"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tr-TR" sz="1400" b="1" strike="noStrike" spc="-1" dirty="0">
                          <a:solidFill>
                            <a:srgbClr val="000000"/>
                          </a:solidFill>
                          <a:latin typeface="Times New Roman"/>
                        </a:rPr>
                        <a:t>5</a:t>
                      </a:r>
                      <a:endParaRPr lang="tr-TR"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6"/>
                  </a:ext>
                </a:extLst>
              </a:tr>
            </a:tbl>
          </a:graphicData>
        </a:graphic>
      </p:graphicFrame>
      <p:graphicFrame>
        <p:nvGraphicFramePr>
          <p:cNvPr id="6" name="Table 3"/>
          <p:cNvGraphicFramePr/>
          <p:nvPr>
            <p:extLst>
              <p:ext uri="{D42A27DB-BD31-4B8C-83A1-F6EECF244321}">
                <p14:modId xmlns:p14="http://schemas.microsoft.com/office/powerpoint/2010/main" val="3422194820"/>
              </p:ext>
            </p:extLst>
          </p:nvPr>
        </p:nvGraphicFramePr>
        <p:xfrm>
          <a:off x="7785220" y="4045223"/>
          <a:ext cx="4178891" cy="2080206"/>
        </p:xfrm>
        <a:graphic>
          <a:graphicData uri="http://schemas.openxmlformats.org/drawingml/2006/table">
            <a:tbl>
              <a:tblPr/>
              <a:tblGrid>
                <a:gridCol w="1921588">
                  <a:extLst>
                    <a:ext uri="{9D8B030D-6E8A-4147-A177-3AD203B41FA5}">
                      <a16:colId xmlns:a16="http://schemas.microsoft.com/office/drawing/2014/main" val="20000"/>
                    </a:ext>
                  </a:extLst>
                </a:gridCol>
                <a:gridCol w="2257303">
                  <a:extLst>
                    <a:ext uri="{9D8B030D-6E8A-4147-A177-3AD203B41FA5}">
                      <a16:colId xmlns:a16="http://schemas.microsoft.com/office/drawing/2014/main" val="20001"/>
                    </a:ext>
                  </a:extLst>
                </a:gridCol>
              </a:tblGrid>
              <a:tr h="1003803">
                <a:tc>
                  <a:txBody>
                    <a:bodyPr/>
                    <a:lstStyle/>
                    <a:p>
                      <a:pPr>
                        <a:lnSpc>
                          <a:spcPct val="100000"/>
                        </a:lnSpc>
                      </a:pPr>
                      <a:r>
                        <a:rPr lang="tr-TR" sz="1600" b="1" strike="noStrike" spc="-1" dirty="0">
                          <a:solidFill>
                            <a:srgbClr val="FFFFFF"/>
                          </a:solidFill>
                          <a:latin typeface="Calibri"/>
                        </a:rPr>
                        <a:t>Araç Durumu</a:t>
                      </a:r>
                      <a:endParaRPr lang="tr-TR" sz="16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lstStyle/>
                    <a:p>
                      <a:pPr>
                        <a:lnSpc>
                          <a:spcPct val="100000"/>
                        </a:lnSpc>
                      </a:pPr>
                      <a:r>
                        <a:rPr lang="tr-TR" sz="1600" b="1" strike="noStrike" spc="-1" dirty="0">
                          <a:solidFill>
                            <a:srgbClr val="FFFFFF"/>
                          </a:solidFill>
                          <a:latin typeface="Calibri"/>
                        </a:rPr>
                        <a:t>Sayısı</a:t>
                      </a:r>
                      <a:endParaRPr lang="tr-TR" sz="16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extLst>
                  <a:ext uri="{0D108BD9-81ED-4DB2-BD59-A6C34878D82A}">
                    <a16:rowId xmlns:a16="http://schemas.microsoft.com/office/drawing/2014/main" val="10000"/>
                  </a:ext>
                </a:extLst>
              </a:tr>
              <a:tr h="1076403">
                <a:tc>
                  <a:txBody>
                    <a:bodyPr/>
                    <a:lstStyle/>
                    <a:p>
                      <a:pPr>
                        <a:lnSpc>
                          <a:spcPct val="100000"/>
                        </a:lnSpc>
                      </a:pPr>
                      <a:r>
                        <a:rPr lang="tr-TR" sz="1600" b="0" strike="noStrike" spc="-1" dirty="0">
                          <a:solidFill>
                            <a:srgbClr val="000000"/>
                          </a:solidFill>
                          <a:latin typeface="Calibri"/>
                        </a:rPr>
                        <a:t>2017 Fiat </a:t>
                      </a:r>
                      <a:r>
                        <a:rPr lang="tr-TR" sz="1600" b="0" strike="noStrike" spc="-1" dirty="0" err="1">
                          <a:solidFill>
                            <a:srgbClr val="000000"/>
                          </a:solidFill>
                          <a:latin typeface="Calibri"/>
                        </a:rPr>
                        <a:t>Linea</a:t>
                      </a:r>
                      <a:r>
                        <a:rPr lang="tr-TR" sz="1600" b="0" strike="noStrike" spc="-1" dirty="0">
                          <a:solidFill>
                            <a:srgbClr val="000000"/>
                          </a:solidFill>
                          <a:latin typeface="Calibri"/>
                        </a:rPr>
                        <a:t>    (Hizmet  Aracı-TDV)</a:t>
                      </a:r>
                      <a:endParaRPr lang="tr-TR" sz="1600" b="0" strike="noStrike" spc="-1" dirty="0">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ct val="100000"/>
                        </a:lnSpc>
                      </a:pPr>
                      <a:r>
                        <a:rPr lang="tr-TR" sz="1600" b="0" strike="noStrike" spc="-1" dirty="0">
                          <a:solidFill>
                            <a:srgbClr val="000000"/>
                          </a:solidFill>
                          <a:latin typeface="Calibri"/>
                        </a:rPr>
                        <a:t>1 Adet</a:t>
                      </a:r>
                      <a:endParaRPr lang="tr-TR" sz="1600" b="0" strike="noStrike" spc="-1" dirty="0">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50365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algn="ctr" defTabSz="580553">
              <a:spcBef>
                <a:spcPct val="0"/>
              </a:spcBef>
              <a:defRPr/>
            </a:pPr>
            <a:r>
              <a:rPr lang="tr-TR" sz="2540" cap="all" dirty="0">
                <a:solidFill>
                  <a:schemeClr val="bg1"/>
                </a:solidFill>
                <a:effectLst>
                  <a:reflection blurRad="12700" stA="48000" endA="300" endPos="55000" dir="5400000" sy="-90000" algn="bl" rotWithShape="0"/>
                </a:effectLst>
                <a:latin typeface="Times New Roman" pitchFamily="18" charset="0"/>
                <a:ea typeface="+mj-ea"/>
                <a:cs typeface="Times New Roman" pitchFamily="18" charset="0"/>
              </a:rPr>
              <a:t>SAĞLIK HİZMETLERİ</a:t>
            </a:r>
          </a:p>
        </p:txBody>
      </p:sp>
      <p:graphicFrame>
        <p:nvGraphicFramePr>
          <p:cNvPr id="8" name="Tablo 1"/>
          <p:cNvGraphicFramePr>
            <a:graphicFrameLocks noGrp="1"/>
          </p:cNvGraphicFramePr>
          <p:nvPr>
            <p:extLst/>
          </p:nvPr>
        </p:nvGraphicFramePr>
        <p:xfrm>
          <a:off x="914400" y="881448"/>
          <a:ext cx="5280454" cy="5741994"/>
        </p:xfrm>
        <a:graphic>
          <a:graphicData uri="http://schemas.openxmlformats.org/drawingml/2006/table">
            <a:tbl>
              <a:tblPr firstRow="1" bandRow="1">
                <a:tableStyleId>{5C22544A-7EE6-4342-B048-85BDC9FD1C3A}</a:tableStyleId>
              </a:tblPr>
              <a:tblGrid>
                <a:gridCol w="2807233">
                  <a:extLst>
                    <a:ext uri="{9D8B030D-6E8A-4147-A177-3AD203B41FA5}">
                      <a16:colId xmlns:a16="http://schemas.microsoft.com/office/drawing/2014/main" val="508898894"/>
                    </a:ext>
                  </a:extLst>
                </a:gridCol>
                <a:gridCol w="1004745">
                  <a:extLst>
                    <a:ext uri="{9D8B030D-6E8A-4147-A177-3AD203B41FA5}">
                      <a16:colId xmlns:a16="http://schemas.microsoft.com/office/drawing/2014/main" val="1025691178"/>
                    </a:ext>
                  </a:extLst>
                </a:gridCol>
                <a:gridCol w="1468476">
                  <a:extLst>
                    <a:ext uri="{9D8B030D-6E8A-4147-A177-3AD203B41FA5}">
                      <a16:colId xmlns:a16="http://schemas.microsoft.com/office/drawing/2014/main" val="177238369"/>
                    </a:ext>
                  </a:extLst>
                </a:gridCol>
              </a:tblGrid>
              <a:tr h="295684">
                <a:tc gridSpan="3">
                  <a:txBody>
                    <a:bodyPr/>
                    <a:lstStyle/>
                    <a:p>
                      <a:pPr algn="ctr"/>
                      <a:r>
                        <a:rPr lang="tr-TR" sz="1400" dirty="0">
                          <a:latin typeface="Times New Roman" panose="02020603050405020304" pitchFamily="18" charset="0"/>
                          <a:cs typeface="Times New Roman" panose="02020603050405020304" pitchFamily="18" charset="0"/>
                        </a:rPr>
                        <a:t>İlçe Sağlık Müdürlüğü</a:t>
                      </a:r>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2889680026"/>
                  </a:ext>
                </a:extLst>
              </a:tr>
              <a:tr h="502662">
                <a:tc>
                  <a:txBody>
                    <a:bodyPr/>
                    <a:lstStyle/>
                    <a:p>
                      <a:r>
                        <a:rPr lang="tr-TR" sz="1400" dirty="0">
                          <a:latin typeface="Times New Roman" panose="02020603050405020304" pitchFamily="18" charset="0"/>
                          <a:cs typeface="Times New Roman" panose="02020603050405020304" pitchFamily="18" charset="0"/>
                        </a:rPr>
                        <a:t>Personel</a:t>
                      </a:r>
                      <a:r>
                        <a:rPr lang="tr-TR" sz="1400" baseline="0" dirty="0">
                          <a:latin typeface="Times New Roman" panose="02020603050405020304" pitchFamily="18" charset="0"/>
                          <a:cs typeface="Times New Roman" panose="02020603050405020304" pitchFamily="18" charset="0"/>
                        </a:rPr>
                        <a:t> Durumu</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Sayısı</a:t>
                      </a:r>
                    </a:p>
                  </a:txBody>
                  <a:tcPr/>
                </a:tc>
                <a:tc>
                  <a:txBody>
                    <a:bodyPr/>
                    <a:lstStyle/>
                    <a:p>
                      <a:r>
                        <a:rPr lang="tr-TR" sz="1400" dirty="0">
                          <a:latin typeface="Times New Roman" panose="02020603050405020304" pitchFamily="18" charset="0"/>
                          <a:cs typeface="Times New Roman" panose="02020603050405020304" pitchFamily="18" charset="0"/>
                        </a:rPr>
                        <a:t>Personel</a:t>
                      </a:r>
                      <a:r>
                        <a:rPr lang="tr-TR" sz="1400" baseline="0" dirty="0">
                          <a:latin typeface="Times New Roman" panose="02020603050405020304" pitchFamily="18" charset="0"/>
                          <a:cs typeface="Times New Roman" panose="02020603050405020304" pitchFamily="18" charset="0"/>
                        </a:rPr>
                        <a:t> </a:t>
                      </a:r>
                    </a:p>
                    <a:p>
                      <a:r>
                        <a:rPr lang="tr-TR" sz="1400" baseline="0" dirty="0">
                          <a:latin typeface="Times New Roman" panose="02020603050405020304" pitchFamily="18" charset="0"/>
                          <a:cs typeface="Times New Roman" panose="02020603050405020304" pitchFamily="18" charset="0"/>
                        </a:rPr>
                        <a:t>İhtiyacı</a:t>
                      </a:r>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05442134"/>
                  </a:ext>
                </a:extLst>
              </a:tr>
              <a:tr h="295684">
                <a:tc>
                  <a:txBody>
                    <a:bodyPr/>
                    <a:lstStyle/>
                    <a:p>
                      <a:r>
                        <a:rPr lang="tr-TR" sz="1400" dirty="0">
                          <a:latin typeface="Times New Roman" panose="02020603050405020304" pitchFamily="18" charset="0"/>
                          <a:cs typeface="Times New Roman" panose="02020603050405020304" pitchFamily="18" charset="0"/>
                        </a:rPr>
                        <a:t>Başhekim</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7910041"/>
                  </a:ext>
                </a:extLst>
              </a:tr>
              <a:tr h="295684">
                <a:tc>
                  <a:txBody>
                    <a:bodyPr/>
                    <a:lstStyle/>
                    <a:p>
                      <a:r>
                        <a:rPr lang="tr-TR" sz="1400" dirty="0">
                          <a:latin typeface="Times New Roman" panose="02020603050405020304" pitchFamily="18" charset="0"/>
                          <a:cs typeface="Times New Roman" panose="02020603050405020304" pitchFamily="18" charset="0"/>
                        </a:rPr>
                        <a:t>Hastane</a:t>
                      </a:r>
                      <a:r>
                        <a:rPr lang="tr-TR" sz="1400" baseline="0" dirty="0">
                          <a:latin typeface="Times New Roman" panose="02020603050405020304" pitchFamily="18" charset="0"/>
                          <a:cs typeface="Times New Roman" panose="02020603050405020304" pitchFamily="18" charset="0"/>
                        </a:rPr>
                        <a:t> Müdürü</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9128738"/>
                  </a:ext>
                </a:extLst>
              </a:tr>
              <a:tr h="295684">
                <a:tc>
                  <a:txBody>
                    <a:bodyPr/>
                    <a:lstStyle/>
                    <a:p>
                      <a:r>
                        <a:rPr lang="tr-TR" sz="1400" dirty="0">
                          <a:latin typeface="Times New Roman" panose="02020603050405020304" pitchFamily="18" charset="0"/>
                          <a:cs typeface="Times New Roman" panose="02020603050405020304" pitchFamily="18" charset="0"/>
                        </a:rPr>
                        <a:t>Diş Hekimi</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01038814"/>
                  </a:ext>
                </a:extLst>
              </a:tr>
              <a:tr h="295684">
                <a:tc>
                  <a:txBody>
                    <a:bodyPr/>
                    <a:lstStyle/>
                    <a:p>
                      <a:r>
                        <a:rPr lang="tr-TR" sz="1400" dirty="0">
                          <a:latin typeface="Times New Roman" panose="02020603050405020304" pitchFamily="18" charset="0"/>
                          <a:cs typeface="Times New Roman" panose="02020603050405020304" pitchFamily="18" charset="0"/>
                        </a:rPr>
                        <a:t>Doktor</a:t>
                      </a:r>
                    </a:p>
                  </a:txBody>
                  <a:tcPr/>
                </a:tc>
                <a:tc>
                  <a:txBody>
                    <a:bodyPr/>
                    <a:lstStyle/>
                    <a:p>
                      <a:r>
                        <a:rPr lang="tr-TR" sz="1400" dirty="0">
                          <a:latin typeface="Times New Roman" panose="02020603050405020304" pitchFamily="18" charset="0"/>
                          <a:cs typeface="Times New Roman" panose="02020603050405020304" pitchFamily="18" charset="0"/>
                        </a:rPr>
                        <a:t>4</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2885206"/>
                  </a:ext>
                </a:extLst>
              </a:tr>
              <a:tr h="295684">
                <a:tc>
                  <a:txBody>
                    <a:bodyPr/>
                    <a:lstStyle/>
                    <a:p>
                      <a:r>
                        <a:rPr lang="tr-TR" sz="1400" dirty="0">
                          <a:latin typeface="Times New Roman" panose="02020603050405020304" pitchFamily="18" charset="0"/>
                          <a:cs typeface="Times New Roman" panose="02020603050405020304" pitchFamily="18" charset="0"/>
                        </a:rPr>
                        <a:t>Hemşire</a:t>
                      </a:r>
                    </a:p>
                  </a:txBody>
                  <a:tcPr/>
                </a:tc>
                <a:tc>
                  <a:txBody>
                    <a:bodyPr/>
                    <a:lstStyle/>
                    <a:p>
                      <a:r>
                        <a:rPr lang="tr-TR" sz="1400" dirty="0">
                          <a:latin typeface="Times New Roman" panose="02020603050405020304" pitchFamily="18" charset="0"/>
                          <a:cs typeface="Times New Roman" panose="02020603050405020304" pitchFamily="18" charset="0"/>
                        </a:rPr>
                        <a:t>5</a:t>
                      </a:r>
                    </a:p>
                  </a:txBody>
                  <a:tcPr/>
                </a:tc>
                <a:tc>
                  <a:txBody>
                    <a:bodyPr/>
                    <a:lstStyle/>
                    <a:p>
                      <a:endParaRPr lang="tr-TR"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897199"/>
                  </a:ext>
                </a:extLst>
              </a:tr>
              <a:tr h="478317">
                <a:tc>
                  <a:txBody>
                    <a:bodyPr/>
                    <a:lstStyle/>
                    <a:p>
                      <a:r>
                        <a:rPr lang="tr-TR" sz="1400" dirty="0">
                          <a:latin typeface="Times New Roman" panose="02020603050405020304" pitchFamily="18" charset="0"/>
                          <a:cs typeface="Times New Roman" panose="02020603050405020304" pitchFamily="18" charset="0"/>
                        </a:rPr>
                        <a:t>Çevre Sağlık Teknisyeni</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4905637"/>
                  </a:ext>
                </a:extLst>
              </a:tr>
              <a:tr h="295684">
                <a:tc>
                  <a:txBody>
                    <a:bodyPr/>
                    <a:lstStyle/>
                    <a:p>
                      <a:r>
                        <a:rPr lang="tr-TR" sz="1400" dirty="0">
                          <a:latin typeface="Times New Roman" panose="02020603050405020304" pitchFamily="18" charset="0"/>
                          <a:cs typeface="Times New Roman" panose="02020603050405020304" pitchFamily="18" charset="0"/>
                        </a:rPr>
                        <a:t>Ebe</a:t>
                      </a:r>
                    </a:p>
                  </a:txBody>
                  <a:tcPr/>
                </a:tc>
                <a:tc>
                  <a:txBody>
                    <a:bodyPr/>
                    <a:lstStyle/>
                    <a:p>
                      <a:r>
                        <a:rPr lang="tr-TR" sz="1400" dirty="0">
                          <a:latin typeface="Times New Roman" panose="02020603050405020304" pitchFamily="18" charset="0"/>
                          <a:cs typeface="Times New Roman" panose="02020603050405020304" pitchFamily="18" charset="0"/>
                        </a:rPr>
                        <a:t>4</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2367096"/>
                  </a:ext>
                </a:extLst>
              </a:tr>
              <a:tr h="295684">
                <a:tc>
                  <a:txBody>
                    <a:bodyPr/>
                    <a:lstStyle/>
                    <a:p>
                      <a:r>
                        <a:rPr lang="tr-TR" sz="1400" dirty="0">
                          <a:latin typeface="Times New Roman" panose="02020603050405020304" pitchFamily="18" charset="0"/>
                          <a:cs typeface="Times New Roman" panose="02020603050405020304" pitchFamily="18" charset="0"/>
                        </a:rPr>
                        <a:t>Sağlık Memuru</a:t>
                      </a:r>
                    </a:p>
                  </a:txBody>
                  <a:tcPr/>
                </a:tc>
                <a:tc>
                  <a:txBody>
                    <a:bodyPr/>
                    <a:lstStyle/>
                    <a:p>
                      <a:r>
                        <a:rPr lang="tr-TR" sz="1400" dirty="0">
                          <a:latin typeface="Times New Roman" panose="02020603050405020304" pitchFamily="18" charset="0"/>
                          <a:cs typeface="Times New Roman" panose="02020603050405020304" pitchFamily="18" charset="0"/>
                        </a:rPr>
                        <a:t>0</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61798069"/>
                  </a:ext>
                </a:extLst>
              </a:tr>
              <a:tr h="295684">
                <a:tc>
                  <a:txBody>
                    <a:bodyPr/>
                    <a:lstStyle/>
                    <a:p>
                      <a:r>
                        <a:rPr lang="tr-TR" sz="1400" dirty="0">
                          <a:latin typeface="Times New Roman" panose="02020603050405020304" pitchFamily="18" charset="0"/>
                          <a:cs typeface="Times New Roman" panose="02020603050405020304" pitchFamily="18" charset="0"/>
                        </a:rPr>
                        <a:t>Röntgen Teknikeri</a:t>
                      </a:r>
                    </a:p>
                  </a:txBody>
                  <a:tcPr/>
                </a:tc>
                <a:tc>
                  <a:txBody>
                    <a:bodyPr/>
                    <a:lstStyle/>
                    <a:p>
                      <a:r>
                        <a:rPr lang="tr-TR" sz="1400" dirty="0">
                          <a:latin typeface="Times New Roman" panose="02020603050405020304" pitchFamily="18" charset="0"/>
                          <a:cs typeface="Times New Roman" panose="02020603050405020304" pitchFamily="18" charset="0"/>
                        </a:rPr>
                        <a:t>2</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7849211"/>
                  </a:ext>
                </a:extLst>
              </a:tr>
              <a:tr h="478317">
                <a:tc>
                  <a:txBody>
                    <a:bodyPr/>
                    <a:lstStyle/>
                    <a:p>
                      <a:r>
                        <a:rPr lang="tr-TR" sz="1400" dirty="0">
                          <a:latin typeface="Times New Roman" panose="02020603050405020304" pitchFamily="18" charset="0"/>
                          <a:cs typeface="Times New Roman" panose="02020603050405020304" pitchFamily="18" charset="0"/>
                        </a:rPr>
                        <a:t>Laboratuvar</a:t>
                      </a:r>
                      <a:r>
                        <a:rPr lang="tr-TR" sz="1400" baseline="0" dirty="0">
                          <a:latin typeface="Times New Roman" panose="02020603050405020304" pitchFamily="18" charset="0"/>
                          <a:cs typeface="Times New Roman" panose="02020603050405020304" pitchFamily="18" charset="0"/>
                        </a:rPr>
                        <a:t> Teknikeri</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6247993"/>
                  </a:ext>
                </a:extLst>
              </a:tr>
              <a:tr h="295684">
                <a:tc>
                  <a:txBody>
                    <a:bodyPr/>
                    <a:lstStyle/>
                    <a:p>
                      <a:r>
                        <a:rPr lang="tr-TR" sz="1400" dirty="0">
                          <a:latin typeface="Times New Roman" panose="02020603050405020304" pitchFamily="18" charset="0"/>
                          <a:cs typeface="Times New Roman" panose="02020603050405020304" pitchFamily="18" charset="0"/>
                        </a:rPr>
                        <a:t>Tıbbi Sekreter</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7140635"/>
                  </a:ext>
                </a:extLst>
              </a:tr>
              <a:tr h="295684">
                <a:tc>
                  <a:txBody>
                    <a:bodyPr/>
                    <a:lstStyle/>
                    <a:p>
                      <a:r>
                        <a:rPr lang="tr-TR" sz="1400" dirty="0">
                          <a:latin typeface="Times New Roman" panose="02020603050405020304" pitchFamily="18" charset="0"/>
                          <a:cs typeface="Times New Roman" panose="02020603050405020304" pitchFamily="18" charset="0"/>
                        </a:rPr>
                        <a:t>ATT</a:t>
                      </a:r>
                    </a:p>
                  </a:txBody>
                  <a:tcPr/>
                </a:tc>
                <a:tc>
                  <a:txBody>
                    <a:bodyPr/>
                    <a:lstStyle/>
                    <a:p>
                      <a:r>
                        <a:rPr lang="tr-TR" sz="1400" dirty="0">
                          <a:latin typeface="Times New Roman" panose="02020603050405020304" pitchFamily="18" charset="0"/>
                          <a:cs typeface="Times New Roman" panose="02020603050405020304" pitchFamily="18" charset="0"/>
                        </a:rPr>
                        <a:t>3</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2884077"/>
                  </a:ext>
                </a:extLst>
              </a:tr>
              <a:tr h="295684">
                <a:tc>
                  <a:txBody>
                    <a:bodyPr/>
                    <a:lstStyle/>
                    <a:p>
                      <a:r>
                        <a:rPr lang="tr-TR" sz="1400" dirty="0">
                          <a:latin typeface="Times New Roman" panose="02020603050405020304" pitchFamily="18" charset="0"/>
                          <a:cs typeface="Times New Roman" panose="02020603050405020304" pitchFamily="18" charset="0"/>
                        </a:rPr>
                        <a:t>Güvenlik Görevlisi </a:t>
                      </a:r>
                    </a:p>
                  </a:txBody>
                  <a:tcPr/>
                </a:tc>
                <a:tc>
                  <a:txBody>
                    <a:bodyPr/>
                    <a:lstStyle/>
                    <a:p>
                      <a:r>
                        <a:rPr lang="tr-TR" sz="1400" dirty="0">
                          <a:latin typeface="Times New Roman" panose="02020603050405020304" pitchFamily="18" charset="0"/>
                          <a:cs typeface="Times New Roman" panose="02020603050405020304" pitchFamily="18" charset="0"/>
                        </a:rPr>
                        <a:t>4</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0878236"/>
                  </a:ext>
                </a:extLst>
              </a:tr>
              <a:tr h="295684">
                <a:tc>
                  <a:txBody>
                    <a:bodyPr/>
                    <a:lstStyle/>
                    <a:p>
                      <a:r>
                        <a:rPr lang="tr-TR" sz="1400" dirty="0">
                          <a:latin typeface="Times New Roman" panose="02020603050405020304" pitchFamily="18" charset="0"/>
                          <a:cs typeface="Times New Roman" panose="02020603050405020304" pitchFamily="18" charset="0"/>
                        </a:rPr>
                        <a:t>Temizlik Görevlisi</a:t>
                      </a:r>
                    </a:p>
                  </a:txBody>
                  <a:tcPr/>
                </a:tc>
                <a:tc>
                  <a:txBody>
                    <a:bodyPr/>
                    <a:lstStyle/>
                    <a:p>
                      <a:r>
                        <a:rPr lang="tr-TR" sz="1400" dirty="0">
                          <a:latin typeface="Times New Roman" panose="02020603050405020304" pitchFamily="18" charset="0"/>
                          <a:cs typeface="Times New Roman" panose="02020603050405020304" pitchFamily="18" charset="0"/>
                        </a:rPr>
                        <a:t>3</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0942902"/>
                  </a:ext>
                </a:extLst>
              </a:tr>
              <a:tr h="295684">
                <a:tc>
                  <a:txBody>
                    <a:bodyPr/>
                    <a:lstStyle/>
                    <a:p>
                      <a:r>
                        <a:rPr lang="tr-TR" sz="1400" b="1" dirty="0">
                          <a:latin typeface="Times New Roman" panose="02020603050405020304" pitchFamily="18" charset="0"/>
                          <a:cs typeface="Times New Roman" panose="02020603050405020304" pitchFamily="18" charset="0"/>
                        </a:rPr>
                        <a:t>Toplam</a:t>
                      </a:r>
                    </a:p>
                  </a:txBody>
                  <a:tcPr/>
                </a:tc>
                <a:tc>
                  <a:txBody>
                    <a:bodyPr/>
                    <a:lstStyle/>
                    <a:p>
                      <a:r>
                        <a:rPr lang="tr-TR" sz="1400" b="1" dirty="0">
                          <a:latin typeface="Times New Roman" panose="02020603050405020304" pitchFamily="18" charset="0"/>
                          <a:cs typeface="Times New Roman" panose="02020603050405020304" pitchFamily="18" charset="0"/>
                        </a:rPr>
                        <a:t>31</a:t>
                      </a:r>
                    </a:p>
                  </a:txBody>
                  <a:tcPr/>
                </a:tc>
                <a:tc>
                  <a:txBody>
                    <a:bodyPr/>
                    <a:lstStyle/>
                    <a:p>
                      <a:r>
                        <a:rPr lang="tr-TR" sz="1400" b="1"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987029354"/>
                  </a:ext>
                </a:extLst>
              </a:tr>
            </a:tbl>
          </a:graphicData>
        </a:graphic>
      </p:graphicFrame>
      <p:sp>
        <p:nvSpPr>
          <p:cNvPr id="11" name="10 Dikdörtgen"/>
          <p:cNvSpPr/>
          <p:nvPr/>
        </p:nvSpPr>
        <p:spPr>
          <a:xfrm>
            <a:off x="6260756" y="906161"/>
            <a:ext cx="3451654" cy="1200329"/>
          </a:xfrm>
          <a:prstGeom prst="rect">
            <a:avLst/>
          </a:prstGeom>
        </p:spPr>
        <p:txBody>
          <a:bodyPr wrap="square">
            <a:spAutoFit/>
          </a:bodyPr>
          <a:lstStyle/>
          <a:p>
            <a:pPr algn="just">
              <a:spcBef>
                <a:spcPts val="0"/>
              </a:spcBef>
              <a:buNone/>
            </a:pPr>
            <a:r>
              <a:rPr lang="tr-TR" sz="1600" dirty="0">
                <a:latin typeface="Times New Roman" pitchFamily="18" charset="0"/>
                <a:cs typeface="Times New Roman" pitchFamily="18" charset="0"/>
              </a:rPr>
              <a:t>	</a:t>
            </a:r>
          </a:p>
          <a:p>
            <a:pPr algn="just">
              <a:spcBef>
                <a:spcPts val="0"/>
              </a:spcBef>
              <a:buNone/>
            </a:pPr>
            <a:r>
              <a:rPr lang="tr-TR" sz="1400" dirty="0">
                <a:latin typeface="Times New Roman" pitchFamily="18" charset="0"/>
                <a:cs typeface="Times New Roman" pitchFamily="18" charset="0"/>
              </a:rPr>
              <a:t>Toplum Sağlığı Merkezi E3 tipi olup, mülkiyeti Sağlık Müdürlüğüne ait, Aile Sağlığı Merkezi ve İlçe Entegre Hastane ile aynı arazi içinde faaliyet göstermektedir.</a:t>
            </a:r>
            <a:endParaRPr lang="tr-TR" sz="1100" dirty="0">
              <a:solidFill>
                <a:schemeClr val="tx1">
                  <a:lumMod val="75000"/>
                  <a:lumOff val="25000"/>
                </a:schemeClr>
              </a:solidFill>
              <a:latin typeface="Times New Roman" pitchFamily="18" charset="0"/>
              <a:cs typeface="Times New Roman" pitchFamily="18" charset="0"/>
            </a:endParaRPr>
          </a:p>
        </p:txBody>
      </p:sp>
      <p:pic>
        <p:nvPicPr>
          <p:cNvPr id="14" name="Picture 2" descr="G:\ \arşifdeki bilgisar13032018\masa üstü\foto\IMG_8874.JPG"/>
          <p:cNvPicPr>
            <a:picLocks noChangeAspect="1" noChangeArrowheads="1"/>
          </p:cNvPicPr>
          <p:nvPr/>
        </p:nvPicPr>
        <p:blipFill>
          <a:blip r:embed="rId3" cstate="print"/>
          <a:stretch>
            <a:fillRect/>
          </a:stretch>
        </p:blipFill>
        <p:spPr bwMode="auto">
          <a:xfrm>
            <a:off x="6589432" y="2277781"/>
            <a:ext cx="4947389" cy="2221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5" name="Tablo 3"/>
          <p:cNvGraphicFramePr>
            <a:graphicFrameLocks noGrp="1"/>
          </p:cNvGraphicFramePr>
          <p:nvPr/>
        </p:nvGraphicFramePr>
        <p:xfrm>
          <a:off x="6259912" y="4679091"/>
          <a:ext cx="5208544" cy="1920240"/>
        </p:xfrm>
        <a:graphic>
          <a:graphicData uri="http://schemas.openxmlformats.org/drawingml/2006/table">
            <a:tbl>
              <a:tblPr firstRow="1" bandRow="1">
                <a:tableStyleId>{5C22544A-7EE6-4342-B048-85BDC9FD1C3A}</a:tableStyleId>
              </a:tblPr>
              <a:tblGrid>
                <a:gridCol w="2604272">
                  <a:extLst>
                    <a:ext uri="{9D8B030D-6E8A-4147-A177-3AD203B41FA5}">
                      <a16:colId xmlns:a16="http://schemas.microsoft.com/office/drawing/2014/main" val="1584132446"/>
                    </a:ext>
                  </a:extLst>
                </a:gridCol>
                <a:gridCol w="2604272">
                  <a:extLst>
                    <a:ext uri="{9D8B030D-6E8A-4147-A177-3AD203B41FA5}">
                      <a16:colId xmlns:a16="http://schemas.microsoft.com/office/drawing/2014/main" val="1237075825"/>
                    </a:ext>
                  </a:extLst>
                </a:gridCol>
              </a:tblGrid>
              <a:tr h="181232">
                <a:tc gridSpan="2">
                  <a:txBody>
                    <a:bodyPr/>
                    <a:lstStyle/>
                    <a:p>
                      <a:pPr algn="ctr"/>
                      <a:r>
                        <a:rPr lang="tr-TR" sz="1200" dirty="0">
                          <a:latin typeface="Times New Roman" panose="02020603050405020304" pitchFamily="18" charset="0"/>
                          <a:cs typeface="Times New Roman" panose="02020603050405020304" pitchFamily="18" charset="0"/>
                        </a:rPr>
                        <a:t>Aile Sağlık Merkezi</a:t>
                      </a:r>
                    </a:p>
                  </a:txBody>
                  <a:tcPr/>
                </a:tc>
                <a:tc hMerge="1">
                  <a:txBody>
                    <a:bodyPr/>
                    <a:lstStyle/>
                    <a:p>
                      <a:endParaRPr lang="tr-TR" dirty="0"/>
                    </a:p>
                  </a:txBody>
                  <a:tcPr/>
                </a:tc>
                <a:extLst>
                  <a:ext uri="{0D108BD9-81ED-4DB2-BD59-A6C34878D82A}">
                    <a16:rowId xmlns:a16="http://schemas.microsoft.com/office/drawing/2014/main" val="113927262"/>
                  </a:ext>
                </a:extLst>
              </a:tr>
              <a:tr h="181232">
                <a:tc>
                  <a:txBody>
                    <a:bodyPr/>
                    <a:lstStyle/>
                    <a:p>
                      <a:r>
                        <a:rPr lang="tr-TR" sz="1200" dirty="0">
                          <a:latin typeface="Times New Roman" panose="02020603050405020304" pitchFamily="18" charset="0"/>
                          <a:cs typeface="Times New Roman" panose="02020603050405020304" pitchFamily="18" charset="0"/>
                        </a:rPr>
                        <a:t>Personel Durumu</a:t>
                      </a:r>
                    </a:p>
                  </a:txBody>
                  <a:tcPr/>
                </a:tc>
                <a:tc>
                  <a:txBody>
                    <a:bodyPr/>
                    <a:lstStyle/>
                    <a:p>
                      <a:endParaRPr lang="tr-T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8545051"/>
                  </a:ext>
                </a:extLst>
              </a:tr>
              <a:tr h="181232">
                <a:tc>
                  <a:txBody>
                    <a:bodyPr/>
                    <a:lstStyle/>
                    <a:p>
                      <a:r>
                        <a:rPr lang="tr-TR" sz="1200" dirty="0">
                          <a:latin typeface="Times New Roman" panose="02020603050405020304" pitchFamily="18" charset="0"/>
                          <a:cs typeface="Times New Roman" panose="02020603050405020304" pitchFamily="18" charset="0"/>
                        </a:rPr>
                        <a:t>Aile Hekimi</a:t>
                      </a:r>
                    </a:p>
                  </a:txBody>
                  <a:tcPr/>
                </a:tc>
                <a:tc>
                  <a:txBody>
                    <a:bodyPr/>
                    <a:lstStyle/>
                    <a:p>
                      <a:r>
                        <a:rPr lang="tr-TR" sz="1200"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844780961"/>
                  </a:ext>
                </a:extLst>
              </a:tr>
              <a:tr h="181232">
                <a:tc>
                  <a:txBody>
                    <a:bodyPr/>
                    <a:lstStyle/>
                    <a:p>
                      <a:r>
                        <a:rPr lang="tr-TR" sz="1200" dirty="0">
                          <a:latin typeface="Times New Roman" panose="02020603050405020304" pitchFamily="18" charset="0"/>
                          <a:cs typeface="Times New Roman" panose="02020603050405020304" pitchFamily="18" charset="0"/>
                        </a:rPr>
                        <a:t>Aile Hekimi Elemanı</a:t>
                      </a:r>
                    </a:p>
                  </a:txBody>
                  <a:tcPr/>
                </a:tc>
                <a:tc>
                  <a:txBody>
                    <a:bodyPr/>
                    <a:lstStyle/>
                    <a:p>
                      <a:r>
                        <a:rPr lang="tr-TR" sz="1200"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2186810628"/>
                  </a:ext>
                </a:extLst>
              </a:tr>
              <a:tr h="181232">
                <a:tc>
                  <a:txBody>
                    <a:bodyPr/>
                    <a:lstStyle/>
                    <a:p>
                      <a:r>
                        <a:rPr lang="tr-TR" sz="1200" dirty="0">
                          <a:latin typeface="Times New Roman" panose="02020603050405020304" pitchFamily="18" charset="0"/>
                          <a:cs typeface="Times New Roman" panose="02020603050405020304" pitchFamily="18" charset="0"/>
                        </a:rPr>
                        <a:t>Hizmetli</a:t>
                      </a:r>
                    </a:p>
                  </a:txBody>
                  <a:tcPr/>
                </a:tc>
                <a:tc>
                  <a:txBody>
                    <a:bodyPr/>
                    <a:lstStyle/>
                    <a:p>
                      <a:r>
                        <a:rPr lang="tr-TR" sz="12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1670879696"/>
                  </a:ext>
                </a:extLst>
              </a:tr>
              <a:tr h="181232">
                <a:tc>
                  <a:txBody>
                    <a:bodyPr/>
                    <a:lstStyle/>
                    <a:p>
                      <a:r>
                        <a:rPr lang="tr-TR" sz="1200" dirty="0">
                          <a:latin typeface="Times New Roman" panose="02020603050405020304" pitchFamily="18" charset="0"/>
                          <a:cs typeface="Times New Roman" panose="02020603050405020304" pitchFamily="18" charset="0"/>
                        </a:rPr>
                        <a:t>Sözleşmeli Personel </a:t>
                      </a:r>
                    </a:p>
                  </a:txBody>
                  <a:tcPr/>
                </a:tc>
                <a:tc>
                  <a:txBody>
                    <a:bodyPr/>
                    <a:lstStyle/>
                    <a:p>
                      <a:r>
                        <a:rPr lang="tr-TR" sz="120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450627587"/>
                  </a:ext>
                </a:extLst>
              </a:tr>
              <a:tr h="181232">
                <a:tc>
                  <a:txBody>
                    <a:bodyPr/>
                    <a:lstStyle/>
                    <a:p>
                      <a:r>
                        <a:rPr lang="tr-TR" sz="1200" b="1" dirty="0">
                          <a:latin typeface="Times New Roman" panose="02020603050405020304" pitchFamily="18" charset="0"/>
                          <a:cs typeface="Times New Roman" panose="02020603050405020304" pitchFamily="18" charset="0"/>
                        </a:rPr>
                        <a:t>Toplam</a:t>
                      </a:r>
                    </a:p>
                  </a:txBody>
                  <a:tcPr/>
                </a:tc>
                <a:tc>
                  <a:txBody>
                    <a:bodyPr/>
                    <a:lstStyle/>
                    <a:p>
                      <a:r>
                        <a:rPr lang="tr-TR" sz="1200" b="1"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826191406"/>
                  </a:ext>
                </a:extLst>
              </a:tr>
            </a:tbl>
          </a:graphicData>
        </a:graphic>
      </p:graphicFrame>
    </p:spTree>
    <p:extLst>
      <p:ext uri="{BB962C8B-B14F-4D97-AF65-F5344CB8AC3E}">
        <p14:creationId xmlns:p14="http://schemas.microsoft.com/office/powerpoint/2010/main" val="3877662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algn="ctr" defTabSz="580553">
              <a:spcBef>
                <a:spcPct val="0"/>
              </a:spcBef>
              <a:defRPr/>
            </a:pPr>
            <a:r>
              <a:rPr lang="tr-TR" sz="2540" cap="all" dirty="0">
                <a:solidFill>
                  <a:schemeClr val="bg1"/>
                </a:solidFill>
                <a:effectLst>
                  <a:reflection blurRad="12700" stA="48000" endA="300" endPos="55000" dir="5400000" sy="-90000" algn="bl" rotWithShape="0"/>
                </a:effectLst>
                <a:latin typeface="Times New Roman" pitchFamily="18" charset="0"/>
                <a:ea typeface="+mj-ea"/>
                <a:cs typeface="Times New Roman" pitchFamily="18" charset="0"/>
              </a:rPr>
              <a:t>SAĞLIK HİZMETLERİ</a:t>
            </a:r>
          </a:p>
        </p:txBody>
      </p:sp>
      <p:sp>
        <p:nvSpPr>
          <p:cNvPr id="12" name="11 Dikdörtgen"/>
          <p:cNvSpPr/>
          <p:nvPr/>
        </p:nvSpPr>
        <p:spPr>
          <a:xfrm>
            <a:off x="2356022" y="899120"/>
            <a:ext cx="6096000" cy="1384995"/>
          </a:xfrm>
          <a:prstGeom prst="rect">
            <a:avLst/>
          </a:prstGeom>
        </p:spPr>
        <p:txBody>
          <a:bodyPr wrap="square">
            <a:spAutoFit/>
          </a:bodyPr>
          <a:lstStyle/>
          <a:p>
            <a:pPr algn="just">
              <a:buNone/>
            </a:pPr>
            <a:r>
              <a:rPr lang="tr-TR" sz="1400" dirty="0">
                <a:latin typeface="Times New Roman" pitchFamily="18" charset="0"/>
                <a:cs typeface="Times New Roman" pitchFamily="18" charset="0"/>
              </a:rPr>
              <a:t>*İlçemizde içme suları düzenli olarak kontrol edilmekte ve klor izlemesi yapılmaktadır. 	</a:t>
            </a:r>
          </a:p>
          <a:p>
            <a:pPr algn="just">
              <a:spcBef>
                <a:spcPts val="0"/>
              </a:spcBef>
              <a:buNone/>
            </a:pPr>
            <a:r>
              <a:rPr lang="tr-TR" sz="1400" b="1" dirty="0">
                <a:latin typeface="Times New Roman" pitchFamily="18" charset="0"/>
                <a:cs typeface="Times New Roman" pitchFamily="18" charset="0"/>
              </a:rPr>
              <a:t>Evciler Toplum Sağlığı Merkezine  bağlı olarak;</a:t>
            </a:r>
            <a:endParaRPr lang="tr-TR" sz="1400" dirty="0">
              <a:latin typeface="Times New Roman" pitchFamily="18" charset="0"/>
              <a:cs typeface="Times New Roman" pitchFamily="18" charset="0"/>
            </a:endParaRPr>
          </a:p>
          <a:p>
            <a:pPr algn="just">
              <a:spcBef>
                <a:spcPts val="0"/>
              </a:spcBef>
              <a:buNone/>
            </a:pPr>
            <a:r>
              <a:rPr lang="tr-TR" sz="1400" dirty="0">
                <a:latin typeface="Times New Roman" pitchFamily="18" charset="0"/>
                <a:cs typeface="Times New Roman" pitchFamily="18" charset="0"/>
              </a:rPr>
              <a:t>*Gökçek Köyünde 1 adet Sağlık Evi mevcuttur. Personeli bulunmadığından aktif olarak hizmet vermemektedir.</a:t>
            </a:r>
          </a:p>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graphicFrame>
        <p:nvGraphicFramePr>
          <p:cNvPr id="13" name="Tablo 1"/>
          <p:cNvGraphicFramePr>
            <a:graphicFrameLocks noGrp="1"/>
          </p:cNvGraphicFramePr>
          <p:nvPr/>
        </p:nvGraphicFramePr>
        <p:xfrm>
          <a:off x="1162877" y="2043526"/>
          <a:ext cx="10322670" cy="1828800"/>
        </p:xfrm>
        <a:graphic>
          <a:graphicData uri="http://schemas.openxmlformats.org/drawingml/2006/table">
            <a:tbl>
              <a:tblPr firstRow="1" bandRow="1">
                <a:tableStyleId>{5C22544A-7EE6-4342-B048-85BDC9FD1C3A}</a:tableStyleId>
              </a:tblPr>
              <a:tblGrid>
                <a:gridCol w="5161335">
                  <a:extLst>
                    <a:ext uri="{9D8B030D-6E8A-4147-A177-3AD203B41FA5}">
                      <a16:colId xmlns:a16="http://schemas.microsoft.com/office/drawing/2014/main" val="2216964955"/>
                    </a:ext>
                  </a:extLst>
                </a:gridCol>
                <a:gridCol w="5161335">
                  <a:extLst>
                    <a:ext uri="{9D8B030D-6E8A-4147-A177-3AD203B41FA5}">
                      <a16:colId xmlns:a16="http://schemas.microsoft.com/office/drawing/2014/main" val="4014927022"/>
                    </a:ext>
                  </a:extLst>
                </a:gridCol>
              </a:tblGrid>
              <a:tr h="295517">
                <a:tc gridSpan="2">
                  <a:txBody>
                    <a:bodyPr/>
                    <a:lstStyle/>
                    <a:p>
                      <a:r>
                        <a:rPr lang="tr-TR" sz="1400" dirty="0">
                          <a:latin typeface="Times New Roman" panose="02020603050405020304" pitchFamily="18" charset="0"/>
                          <a:cs typeface="Times New Roman" panose="02020603050405020304" pitchFamily="18" charset="0"/>
                        </a:rPr>
                        <a:t>Evciler 1 </a:t>
                      </a:r>
                      <a:r>
                        <a:rPr lang="tr-TR" sz="1400" dirty="0" err="1">
                          <a:latin typeface="Times New Roman" panose="02020603050405020304" pitchFamily="18" charset="0"/>
                          <a:cs typeface="Times New Roman" panose="02020603050405020304" pitchFamily="18" charset="0"/>
                        </a:rPr>
                        <a:t>Nolu</a:t>
                      </a:r>
                      <a:r>
                        <a:rPr lang="tr-TR" sz="1400" dirty="0">
                          <a:latin typeface="Times New Roman" panose="02020603050405020304" pitchFamily="18" charset="0"/>
                          <a:cs typeface="Times New Roman" panose="02020603050405020304" pitchFamily="18" charset="0"/>
                        </a:rPr>
                        <a:t> Acil Sağlık Hizmetleri  112 Acil Sağlık İstasyonu</a:t>
                      </a:r>
                    </a:p>
                  </a:txBody>
                  <a:tcPr/>
                </a:tc>
                <a:tc hMerge="1">
                  <a:txBody>
                    <a:bodyPr/>
                    <a:lstStyle/>
                    <a:p>
                      <a:endParaRPr lang="tr-TR" dirty="0"/>
                    </a:p>
                  </a:txBody>
                  <a:tcPr/>
                </a:tc>
                <a:extLst>
                  <a:ext uri="{0D108BD9-81ED-4DB2-BD59-A6C34878D82A}">
                    <a16:rowId xmlns:a16="http://schemas.microsoft.com/office/drawing/2014/main" val="1102666945"/>
                  </a:ext>
                </a:extLst>
              </a:tr>
              <a:tr h="295517">
                <a:tc>
                  <a:txBody>
                    <a:bodyPr/>
                    <a:lstStyle/>
                    <a:p>
                      <a:r>
                        <a:rPr lang="tr-TR" sz="1400" dirty="0">
                          <a:latin typeface="Times New Roman" panose="02020603050405020304" pitchFamily="18" charset="0"/>
                          <a:cs typeface="Times New Roman" panose="02020603050405020304" pitchFamily="18" charset="0"/>
                        </a:rPr>
                        <a:t>Personel Durumu</a:t>
                      </a:r>
                    </a:p>
                  </a:txBody>
                  <a:tcPr/>
                </a:tc>
                <a:tc>
                  <a:txBody>
                    <a:bodyPr/>
                    <a:lstStyle/>
                    <a:p>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22577718"/>
                  </a:ext>
                </a:extLst>
              </a:tr>
              <a:tr h="295517">
                <a:tc>
                  <a:txBody>
                    <a:bodyPr/>
                    <a:lstStyle/>
                    <a:p>
                      <a:r>
                        <a:rPr lang="tr-TR" sz="1400" dirty="0">
                          <a:latin typeface="Times New Roman" panose="02020603050405020304" pitchFamily="18" charset="0"/>
                          <a:cs typeface="Times New Roman" panose="02020603050405020304" pitchFamily="18" charset="0"/>
                        </a:rPr>
                        <a:t>A.T.T</a:t>
                      </a:r>
                      <a:r>
                        <a:rPr lang="tr-TR" sz="1400" baseline="0" dirty="0">
                          <a:latin typeface="Times New Roman" panose="02020603050405020304" pitchFamily="18" charset="0"/>
                          <a:cs typeface="Times New Roman" panose="02020603050405020304" pitchFamily="18" charset="0"/>
                        </a:rPr>
                        <a:t> </a:t>
                      </a:r>
                      <a:r>
                        <a:rPr lang="tr-TR" sz="1400" baseline="0" dirty="0" err="1">
                          <a:latin typeface="Times New Roman" panose="02020603050405020304" pitchFamily="18" charset="0"/>
                          <a:cs typeface="Times New Roman" panose="02020603050405020304" pitchFamily="18" charset="0"/>
                        </a:rPr>
                        <a:t>Paramedik</a:t>
                      </a:r>
                      <a:r>
                        <a:rPr lang="tr-TR" sz="1400" baseline="0" dirty="0">
                          <a:latin typeface="Times New Roman" panose="02020603050405020304" pitchFamily="18" charset="0"/>
                          <a:cs typeface="Times New Roman" panose="02020603050405020304" pitchFamily="18" charset="0"/>
                        </a:rPr>
                        <a:t> Personel</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051566778"/>
                  </a:ext>
                </a:extLst>
              </a:tr>
              <a:tr h="295517">
                <a:tc>
                  <a:txBody>
                    <a:bodyPr/>
                    <a:lstStyle/>
                    <a:p>
                      <a:r>
                        <a:rPr lang="tr-TR" sz="1400" dirty="0">
                          <a:latin typeface="Times New Roman" panose="02020603050405020304" pitchFamily="18" charset="0"/>
                          <a:cs typeface="Times New Roman" panose="02020603050405020304" pitchFamily="18" charset="0"/>
                        </a:rPr>
                        <a:t>Ambulans Şoförü</a:t>
                      </a:r>
                    </a:p>
                  </a:txBody>
                  <a:tcPr/>
                </a:tc>
                <a:tc>
                  <a:txBody>
                    <a:bodyPr/>
                    <a:lstStyle/>
                    <a:p>
                      <a:r>
                        <a:rPr lang="tr-TR" sz="14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2765665296"/>
                  </a:ext>
                </a:extLst>
              </a:tr>
              <a:tr h="295517">
                <a:tc>
                  <a:txBody>
                    <a:bodyPr/>
                    <a:lstStyle/>
                    <a:p>
                      <a:r>
                        <a:rPr lang="tr-TR" sz="1400" dirty="0">
                          <a:latin typeface="Times New Roman" panose="02020603050405020304" pitchFamily="18" charset="0"/>
                          <a:cs typeface="Times New Roman" panose="02020603050405020304" pitchFamily="18" charset="0"/>
                        </a:rPr>
                        <a:t>Ambulans </a:t>
                      </a:r>
                    </a:p>
                  </a:txBody>
                  <a:tcPr/>
                </a:tc>
                <a:tc>
                  <a:txBody>
                    <a:bodyPr/>
                    <a:lstStyle/>
                    <a:p>
                      <a:r>
                        <a:rPr lang="tr-TR" sz="14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843313125"/>
                  </a:ext>
                </a:extLst>
              </a:tr>
              <a:tr h="295517">
                <a:tc>
                  <a:txBody>
                    <a:bodyPr/>
                    <a:lstStyle/>
                    <a:p>
                      <a:r>
                        <a:rPr lang="tr-TR" sz="1400" b="1" dirty="0">
                          <a:latin typeface="Times New Roman" panose="02020603050405020304" pitchFamily="18" charset="0"/>
                          <a:cs typeface="Times New Roman" panose="02020603050405020304" pitchFamily="18" charset="0"/>
                        </a:rPr>
                        <a:t>Toplam</a:t>
                      </a:r>
                    </a:p>
                  </a:txBody>
                  <a:tcPr/>
                </a:tc>
                <a:tc>
                  <a:txBody>
                    <a:bodyPr/>
                    <a:lstStyle/>
                    <a:p>
                      <a:r>
                        <a:rPr lang="tr-TR" sz="1400" b="1" dirty="0">
                          <a:latin typeface="Times New Roman" panose="02020603050405020304" pitchFamily="18" charset="0"/>
                          <a:cs typeface="Times New Roman" panose="02020603050405020304" pitchFamily="18" charset="0"/>
                        </a:rPr>
                        <a:t>15</a:t>
                      </a:r>
                    </a:p>
                  </a:txBody>
                  <a:tcPr/>
                </a:tc>
                <a:extLst>
                  <a:ext uri="{0D108BD9-81ED-4DB2-BD59-A6C34878D82A}">
                    <a16:rowId xmlns:a16="http://schemas.microsoft.com/office/drawing/2014/main" val="2397489771"/>
                  </a:ext>
                </a:extLst>
              </a:tr>
            </a:tbl>
          </a:graphicData>
        </a:graphic>
      </p:graphicFrame>
      <p:pic>
        <p:nvPicPr>
          <p:cNvPr id="16" name="Picture 3" descr="G:\ \arşifdeki bilgisar13032018\masa üstü\foto\IMG_8847.JPG"/>
          <p:cNvPicPr>
            <a:picLocks noChangeAspect="1" noChangeArrowheads="1"/>
          </p:cNvPicPr>
          <p:nvPr/>
        </p:nvPicPr>
        <p:blipFill>
          <a:blip r:embed="rId3" cstate="print"/>
          <a:srcRect/>
          <a:stretch>
            <a:fillRect/>
          </a:stretch>
        </p:blipFill>
        <p:spPr bwMode="auto">
          <a:xfrm>
            <a:off x="1734796" y="4020201"/>
            <a:ext cx="5131733" cy="268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16 Dikdörtgen"/>
          <p:cNvSpPr/>
          <p:nvPr/>
        </p:nvSpPr>
        <p:spPr>
          <a:xfrm>
            <a:off x="6638144" y="6004010"/>
            <a:ext cx="2640595" cy="646331"/>
          </a:xfrm>
          <a:prstGeom prst="rect">
            <a:avLst/>
          </a:prstGeom>
        </p:spPr>
        <p:txBody>
          <a:bodyPr wrap="none">
            <a:spAutoFit/>
          </a:bodyPr>
          <a:lstStyle/>
          <a:p>
            <a:r>
              <a:rPr lang="tr-TR" b="1" dirty="0">
                <a:solidFill>
                  <a:schemeClr val="tx2"/>
                </a:solidFill>
                <a:latin typeface="Times New Roman" pitchFamily="18" charset="0"/>
                <a:cs typeface="Times New Roman" pitchFamily="18" charset="0"/>
              </a:rPr>
              <a:t>Gökçek Köyünde  </a:t>
            </a:r>
          </a:p>
          <a:p>
            <a:r>
              <a:rPr lang="tr-TR" b="1" dirty="0">
                <a:solidFill>
                  <a:schemeClr val="tx2"/>
                </a:solidFill>
                <a:latin typeface="Times New Roman" pitchFamily="18" charset="0"/>
                <a:cs typeface="Times New Roman" pitchFamily="18" charset="0"/>
              </a:rPr>
              <a:t>112 Acil Sağlık İstasyonu</a:t>
            </a:r>
            <a:endParaRPr lang="tr-TR" b="1" dirty="0">
              <a:solidFill>
                <a:schemeClr val="tx2"/>
              </a:solidFill>
            </a:endParaRPr>
          </a:p>
        </p:txBody>
      </p:sp>
    </p:spTree>
    <p:extLst>
      <p:ext uri="{BB962C8B-B14F-4D97-AF65-F5344CB8AC3E}">
        <p14:creationId xmlns:p14="http://schemas.microsoft.com/office/powerpoint/2010/main" val="67319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1999" cy="875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2331308" y="-19884"/>
            <a:ext cx="6657175" cy="779946"/>
          </a:xfrm>
          <a:prstGeom prst="rect">
            <a:avLst/>
          </a:prstGeom>
        </p:spPr>
        <p:txBody>
          <a:bodyPr vert="horz" lIns="78377" tIns="39189" rIns="78377" bIns="39189" anchor="ctr">
            <a:no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SOSYAL YARDIMLAŞMA VE</a:t>
            </a:r>
          </a:p>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3" name="2 İçerik Yer Tutucusu"/>
          <p:cNvSpPr>
            <a:spLocks noGrp="1"/>
          </p:cNvSpPr>
          <p:nvPr>
            <p:ph idx="1"/>
          </p:nvPr>
        </p:nvSpPr>
        <p:spPr>
          <a:xfrm>
            <a:off x="328577" y="1828775"/>
            <a:ext cx="9935530" cy="2660770"/>
          </a:xfrm>
        </p:spPr>
        <p:txBody>
          <a:bodyPr>
            <a:noAutofit/>
          </a:bodyPr>
          <a:lstStyle/>
          <a:p>
            <a:pPr>
              <a:buNone/>
            </a:pPr>
            <a:r>
              <a:rPr lang="tr-TR" sz="2400" b="1" dirty="0">
                <a:solidFill>
                  <a:srgbClr val="FF0000"/>
                </a:solidFill>
              </a:rPr>
              <a:t>	</a:t>
            </a:r>
          </a:p>
          <a:p>
            <a:pPr marL="0" lvl="0" indent="0">
              <a:spcBef>
                <a:spcPct val="0"/>
              </a:spcBef>
              <a:buClrTx/>
              <a:buSzTx/>
              <a:buNone/>
              <a:defRPr/>
            </a:pPr>
            <a:r>
              <a:rPr lang="tr-TR" sz="2400" b="1" dirty="0">
                <a:solidFill>
                  <a:srgbClr val="FF0000"/>
                </a:solidFill>
              </a:rPr>
              <a:t>	</a:t>
            </a:r>
            <a:endParaRPr lang="tr-TR" sz="2400" dirty="0">
              <a:latin typeface="Times New Roman" pitchFamily="18" charset="0"/>
              <a:cs typeface="Times New Roman" pitchFamily="18" charset="0"/>
            </a:endParaRPr>
          </a:p>
          <a:p>
            <a:pPr>
              <a:buNone/>
            </a:pPr>
            <a:r>
              <a:rPr lang="tr-TR" sz="2400" dirty="0">
                <a:latin typeface="Times New Roman" pitchFamily="18" charset="0"/>
                <a:cs typeface="Times New Roman" pitchFamily="18" charset="0"/>
              </a:rPr>
              <a:t>	</a:t>
            </a:r>
          </a:p>
          <a:p>
            <a:pPr>
              <a:buNone/>
            </a:pPr>
            <a:endParaRPr lang="tr-TR" sz="2400" dirty="0"/>
          </a:p>
          <a:p>
            <a:endParaRPr lang="tr-TR" sz="2400" dirty="0"/>
          </a:p>
        </p:txBody>
      </p:sp>
      <p:sp>
        <p:nvSpPr>
          <p:cNvPr id="21" name="Metin kutusu 6">
            <a:extLst>
              <a:ext uri="{FF2B5EF4-FFF2-40B4-BE49-F238E27FC236}">
                <a16:creationId xmlns:a16="http://schemas.microsoft.com/office/drawing/2014/main" id="{51C4E5C7-C372-43D2-AEB1-FD9FA52EDED6}"/>
              </a:ext>
            </a:extLst>
          </p:cNvPr>
          <p:cNvSpPr txBox="1"/>
          <p:nvPr/>
        </p:nvSpPr>
        <p:spPr>
          <a:xfrm>
            <a:off x="2331308" y="883897"/>
            <a:ext cx="6960973" cy="830997"/>
          </a:xfrm>
          <a:prstGeom prst="rect">
            <a:avLst/>
          </a:prstGeom>
          <a:noFill/>
        </p:spPr>
        <p:txBody>
          <a:bodyPr wrap="square" rtlCol="0">
            <a:spAutoFit/>
          </a:bodyPr>
          <a:lstStyle/>
          <a:p>
            <a:pPr algn="just"/>
            <a:r>
              <a:rPr lang="tr-TR" sz="1200" dirty="0">
                <a:latin typeface="Times New Roman" panose="02020603050405020304" pitchFamily="18" charset="0"/>
                <a:cs typeface="Times New Roman" panose="02020603050405020304" pitchFamily="18" charset="0"/>
              </a:rPr>
              <a:t>       3294 sayılı Sosyal Yardımlaşma ve Dayanışmayı Teşvik Kanunu çerçevesinde Evciler ilçe merkezi ve bağlı bulunan 7 köyde yaşayan fakir ve muhtaç durumdaki vatandaşlara nakdi, yiyecek, giyecek, yakacak, eğitim, barınma, sağlık yardımları yapmaktadır. Ayrıca vatandaşlarımızın kendi geçimlerini temin edebilmelerinde yardımcı olmak amacı ile çeşitli projeler uygulamaktadır. </a:t>
            </a:r>
          </a:p>
        </p:txBody>
      </p:sp>
      <p:graphicFrame>
        <p:nvGraphicFramePr>
          <p:cNvPr id="22" name="Tablo 12">
            <a:extLst>
              <a:ext uri="{FF2B5EF4-FFF2-40B4-BE49-F238E27FC236}">
                <a16:creationId xmlns:a16="http://schemas.microsoft.com/office/drawing/2014/main" id="{22C75117-FEA2-4AB2-B605-0F595860C05B}"/>
              </a:ext>
            </a:extLst>
          </p:cNvPr>
          <p:cNvGraphicFramePr>
            <a:graphicFrameLocks noGrp="1"/>
          </p:cNvGraphicFramePr>
          <p:nvPr>
            <p:extLst>
              <p:ext uri="{D42A27DB-BD31-4B8C-83A1-F6EECF244321}">
                <p14:modId xmlns:p14="http://schemas.microsoft.com/office/powerpoint/2010/main" val="2850861535"/>
              </p:ext>
            </p:extLst>
          </p:nvPr>
        </p:nvGraphicFramePr>
        <p:xfrm>
          <a:off x="692209" y="1818844"/>
          <a:ext cx="10827522" cy="1278584"/>
        </p:xfrm>
        <a:graphic>
          <a:graphicData uri="http://schemas.openxmlformats.org/drawingml/2006/table">
            <a:tbl>
              <a:tblPr firstRow="1" bandRow="1">
                <a:tableStyleId>{5C22544A-7EE6-4342-B048-85BDC9FD1C3A}</a:tableStyleId>
              </a:tblPr>
              <a:tblGrid>
                <a:gridCol w="6626047">
                  <a:extLst>
                    <a:ext uri="{9D8B030D-6E8A-4147-A177-3AD203B41FA5}">
                      <a16:colId xmlns:a16="http://schemas.microsoft.com/office/drawing/2014/main" val="3979853316"/>
                    </a:ext>
                  </a:extLst>
                </a:gridCol>
                <a:gridCol w="4201475">
                  <a:extLst>
                    <a:ext uri="{9D8B030D-6E8A-4147-A177-3AD203B41FA5}">
                      <a16:colId xmlns:a16="http://schemas.microsoft.com/office/drawing/2014/main" val="1643469472"/>
                    </a:ext>
                  </a:extLst>
                </a:gridCol>
              </a:tblGrid>
              <a:tr h="319646">
                <a:tc gridSpan="2">
                  <a:txBody>
                    <a:bodyPr/>
                    <a:lstStyle/>
                    <a:p>
                      <a:pPr algn="ctr"/>
                      <a:r>
                        <a:rPr lang="tr-TR" sz="1400" dirty="0">
                          <a:latin typeface="Times New Roman" panose="02020603050405020304" pitchFamily="18" charset="0"/>
                          <a:cs typeface="Times New Roman" panose="02020603050405020304" pitchFamily="18" charset="0"/>
                        </a:rPr>
                        <a:t>SYDV İSTATİSTİKİ VERİLER</a:t>
                      </a:r>
                    </a:p>
                  </a:txBody>
                  <a:tcPr marL="84406" marR="84406" marT="42203" marB="42203" anchor="ctr"/>
                </a:tc>
                <a:tc hMerge="1">
                  <a:txBody>
                    <a:bodyPr/>
                    <a:lstStyle/>
                    <a:p>
                      <a:endParaRPr lang="tr-TR"/>
                    </a:p>
                  </a:txBody>
                  <a:tcPr/>
                </a:tc>
                <a:extLst>
                  <a:ext uri="{0D108BD9-81ED-4DB2-BD59-A6C34878D82A}">
                    <a16:rowId xmlns:a16="http://schemas.microsoft.com/office/drawing/2014/main" val="1409790932"/>
                  </a:ext>
                </a:extLst>
              </a:tr>
              <a:tr h="319646">
                <a:tc>
                  <a:txBody>
                    <a:bodyPr/>
                    <a:lstStyle/>
                    <a:p>
                      <a:pPr algn="l"/>
                      <a:r>
                        <a:rPr lang="tr-TR" sz="1400" dirty="0">
                          <a:latin typeface="Times New Roman" panose="02020603050405020304" pitchFamily="18" charset="0"/>
                          <a:cs typeface="Times New Roman" panose="02020603050405020304" pitchFamily="18" charset="0"/>
                        </a:rPr>
                        <a:t>Aktif Dosya Sayısı ( Yardım+GSS )</a:t>
                      </a:r>
                    </a:p>
                  </a:txBody>
                  <a:tcPr marL="84406" marR="84406" marT="42203" marB="42203" anchor="ctr"/>
                </a:tc>
                <a:tc>
                  <a:txBody>
                    <a:bodyPr/>
                    <a:lstStyle/>
                    <a:p>
                      <a:pPr algn="r"/>
                      <a:r>
                        <a:rPr lang="tr-TR" sz="1400" b="1" dirty="0" smtClean="0">
                          <a:solidFill>
                            <a:schemeClr val="tx1"/>
                          </a:solidFill>
                          <a:latin typeface="Times New Roman" pitchFamily="18" charset="0"/>
                          <a:cs typeface="Times New Roman" pitchFamily="18" charset="0"/>
                        </a:rPr>
                        <a:t>1560</a:t>
                      </a:r>
                      <a:endParaRPr lang="tr-TR" sz="1400" dirty="0">
                        <a:solidFill>
                          <a:schemeClr val="tx1"/>
                        </a:solidFill>
                        <a:latin typeface="Times New Roman" panose="02020603050405020304" pitchFamily="18" charset="0"/>
                        <a:cs typeface="Times New Roman" panose="02020603050405020304" pitchFamily="18" charset="0"/>
                      </a:endParaRPr>
                    </a:p>
                  </a:txBody>
                  <a:tcPr marL="84406" marR="84406" marT="42203" marB="42203"/>
                </a:tc>
                <a:extLst>
                  <a:ext uri="{0D108BD9-81ED-4DB2-BD59-A6C34878D82A}">
                    <a16:rowId xmlns:a16="http://schemas.microsoft.com/office/drawing/2014/main" val="2915272687"/>
                  </a:ext>
                </a:extLst>
              </a:tr>
              <a:tr h="319646">
                <a:tc>
                  <a:txBody>
                    <a:bodyPr/>
                    <a:lstStyle/>
                    <a:p>
                      <a:pPr algn="l"/>
                      <a:r>
                        <a:rPr lang="tr-TR" sz="1400" dirty="0">
                          <a:latin typeface="Times New Roman" panose="02020603050405020304" pitchFamily="18" charset="0"/>
                          <a:cs typeface="Times New Roman" panose="02020603050405020304" pitchFamily="18" charset="0"/>
                        </a:rPr>
                        <a:t>Dönemsel Yardımlarımızdan Yararlanan Hane Sayısı</a:t>
                      </a:r>
                    </a:p>
                  </a:txBody>
                  <a:tcPr marL="84406" marR="84406" marT="42203" marB="42203" anchor="ctr"/>
                </a:tc>
                <a:tc>
                  <a:txBody>
                    <a:bodyPr/>
                    <a:lstStyle/>
                    <a:p>
                      <a:pPr algn="r"/>
                      <a:r>
                        <a:rPr lang="tr-TR" sz="1400" dirty="0" smtClean="0">
                          <a:latin typeface="Times New Roman" panose="02020603050405020304" pitchFamily="18" charset="0"/>
                          <a:cs typeface="Times New Roman" panose="02020603050405020304" pitchFamily="18" charset="0"/>
                        </a:rPr>
                        <a:t>175</a:t>
                      </a:r>
                      <a:endParaRPr lang="tr-TR" sz="1400" dirty="0">
                        <a:latin typeface="Times New Roman" panose="02020603050405020304" pitchFamily="18" charset="0"/>
                        <a:cs typeface="Times New Roman" panose="02020603050405020304" pitchFamily="18" charset="0"/>
                      </a:endParaRPr>
                    </a:p>
                  </a:txBody>
                  <a:tcPr marL="84406" marR="84406" marT="42203" marB="42203"/>
                </a:tc>
                <a:extLst>
                  <a:ext uri="{0D108BD9-81ED-4DB2-BD59-A6C34878D82A}">
                    <a16:rowId xmlns:a16="http://schemas.microsoft.com/office/drawing/2014/main" val="2932688433"/>
                  </a:ext>
                </a:extLst>
              </a:tr>
              <a:tr h="319646">
                <a:tc>
                  <a:txBody>
                    <a:bodyPr/>
                    <a:lstStyle/>
                    <a:p>
                      <a:pPr algn="l"/>
                      <a:r>
                        <a:rPr lang="tr-TR" sz="1400" b="1" dirty="0">
                          <a:latin typeface="Times New Roman" panose="02020603050405020304" pitchFamily="18" charset="0"/>
                          <a:cs typeface="Times New Roman" panose="02020603050405020304" pitchFamily="18" charset="0"/>
                        </a:rPr>
                        <a:t>Vakfımızın Aylık Periyodik Pay Ödeneği</a:t>
                      </a:r>
                    </a:p>
                  </a:txBody>
                  <a:tcPr marL="84406" marR="84406" marT="42203" marB="42203" anchor="ctr"/>
                </a:tc>
                <a:tc>
                  <a:txBody>
                    <a:bodyPr/>
                    <a:lstStyle/>
                    <a:p>
                      <a:pPr algn="r"/>
                      <a:r>
                        <a:rPr lang="tr-TR" sz="1400" b="1" dirty="0" smtClean="0">
                          <a:solidFill>
                            <a:schemeClr val="tx1"/>
                          </a:solidFill>
                          <a:latin typeface="Times New Roman" pitchFamily="18" charset="0"/>
                          <a:cs typeface="Times New Roman" pitchFamily="18" charset="0"/>
                        </a:rPr>
                        <a:t>94.046,00</a:t>
                      </a:r>
                      <a:r>
                        <a:rPr lang="tr-TR" sz="1400" b="1" dirty="0" smtClean="0">
                          <a:solidFill>
                            <a:srgbClr val="FF0000"/>
                          </a:solidFill>
                          <a:latin typeface="Times New Roman" pitchFamily="18" charset="0"/>
                          <a:cs typeface="Times New Roman" pitchFamily="18" charset="0"/>
                        </a:rPr>
                        <a:t> </a:t>
                      </a:r>
                      <a:r>
                        <a:rPr lang="tr-TR" sz="1400" b="1" baseline="0" dirty="0">
                          <a:latin typeface="Times New Roman" panose="02020603050405020304" pitchFamily="18" charset="0"/>
                          <a:cs typeface="Times New Roman" panose="02020603050405020304" pitchFamily="18" charset="0"/>
                        </a:rPr>
                        <a:t>TL</a:t>
                      </a:r>
                      <a:endParaRPr lang="tr-TR" sz="1400" b="1" dirty="0">
                        <a:latin typeface="Times New Roman" panose="02020603050405020304" pitchFamily="18" charset="0"/>
                        <a:cs typeface="Times New Roman" panose="02020603050405020304" pitchFamily="18" charset="0"/>
                      </a:endParaRPr>
                    </a:p>
                  </a:txBody>
                  <a:tcPr marL="84406" marR="84406" marT="42203" marB="42203"/>
                </a:tc>
                <a:extLst>
                  <a:ext uri="{0D108BD9-81ED-4DB2-BD59-A6C34878D82A}">
                    <a16:rowId xmlns:a16="http://schemas.microsoft.com/office/drawing/2014/main" val="792967783"/>
                  </a:ext>
                </a:extLst>
              </a:tr>
            </a:tbl>
          </a:graphicData>
        </a:graphic>
      </p:graphicFrame>
      <p:graphicFrame>
        <p:nvGraphicFramePr>
          <p:cNvPr id="23" name="Tablo 9">
            <a:extLst>
              <a:ext uri="{FF2B5EF4-FFF2-40B4-BE49-F238E27FC236}">
                <a16:creationId xmlns:a16="http://schemas.microsoft.com/office/drawing/2014/main" id="{1B4B7694-AF85-4760-90AF-7F439C23D479}"/>
              </a:ext>
            </a:extLst>
          </p:cNvPr>
          <p:cNvGraphicFramePr/>
          <p:nvPr>
            <p:extLst>
              <p:ext uri="{D42A27DB-BD31-4B8C-83A1-F6EECF244321}">
                <p14:modId xmlns:p14="http://schemas.microsoft.com/office/powerpoint/2010/main" val="2938768624"/>
              </p:ext>
            </p:extLst>
          </p:nvPr>
        </p:nvGraphicFramePr>
        <p:xfrm>
          <a:off x="692209" y="3550272"/>
          <a:ext cx="10827522" cy="2016532"/>
        </p:xfrm>
        <a:graphic>
          <a:graphicData uri="http://schemas.openxmlformats.org/drawingml/2006/table">
            <a:tbl>
              <a:tblPr firstRow="1" bandRow="1">
                <a:tableStyleId>{5C22544A-7EE6-4342-B048-85BDC9FD1C3A}</a:tableStyleId>
              </a:tblPr>
              <a:tblGrid>
                <a:gridCol w="1203374">
                  <a:extLst>
                    <a:ext uri="{9D8B030D-6E8A-4147-A177-3AD203B41FA5}">
                      <a16:colId xmlns:a16="http://schemas.microsoft.com/office/drawing/2014/main" val="2572781672"/>
                    </a:ext>
                  </a:extLst>
                </a:gridCol>
                <a:gridCol w="5959032">
                  <a:extLst>
                    <a:ext uri="{9D8B030D-6E8A-4147-A177-3AD203B41FA5}">
                      <a16:colId xmlns:a16="http://schemas.microsoft.com/office/drawing/2014/main" val="3285850214"/>
                    </a:ext>
                  </a:extLst>
                </a:gridCol>
                <a:gridCol w="1787863">
                  <a:extLst>
                    <a:ext uri="{9D8B030D-6E8A-4147-A177-3AD203B41FA5}">
                      <a16:colId xmlns:a16="http://schemas.microsoft.com/office/drawing/2014/main" val="1747661967"/>
                    </a:ext>
                  </a:extLst>
                </a:gridCol>
                <a:gridCol w="1877253">
                  <a:extLst>
                    <a:ext uri="{9D8B030D-6E8A-4147-A177-3AD203B41FA5}">
                      <a16:colId xmlns:a16="http://schemas.microsoft.com/office/drawing/2014/main" val="2507135417"/>
                    </a:ext>
                  </a:extLst>
                </a:gridCol>
              </a:tblGrid>
              <a:tr h="232178">
                <a:tc gridSpan="4">
                  <a:txBody>
                    <a:bodyPr/>
                    <a:lstStyle/>
                    <a:p>
                      <a:pPr algn="ctr" fontAlgn="t">
                        <a:spcBef>
                          <a:spcPts val="0"/>
                        </a:spcBef>
                        <a:spcAft>
                          <a:spcPts val="0"/>
                        </a:spcAft>
                      </a:pPr>
                      <a:r>
                        <a:rPr lang="tr-TR" sz="1400" u="none" strike="noStrike" dirty="0">
                          <a:effectLst/>
                          <a:latin typeface="Times New Roman" panose="02020603050405020304" pitchFamily="18" charset="0"/>
                          <a:cs typeface="Times New Roman" panose="02020603050405020304" pitchFamily="18" charset="0"/>
                        </a:rPr>
                        <a:t>EVCİLER SYDV NORM KADRO BİLGİSİ</a:t>
                      </a:r>
                      <a:endParaRPr lang="tr-TR" sz="1400" b="0" i="0" u="none" strike="noStrike" dirty="0">
                        <a:effectLst/>
                        <a:latin typeface="Times New Roman" panose="02020603050405020304" pitchFamily="18" charset="0"/>
                        <a:cs typeface="Times New Roman" panose="02020603050405020304" pitchFamily="18" charset="0"/>
                      </a:endParaRPr>
                    </a:p>
                  </a:txBody>
                  <a:tcPr marL="74716" marR="74716" marT="37358" marB="37358"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77003248"/>
                  </a:ext>
                </a:extLst>
              </a:tr>
              <a:tr h="246803">
                <a:tc>
                  <a:txBody>
                    <a:bodyPr/>
                    <a:lstStyle/>
                    <a:p>
                      <a:pPr algn="ctr" fontAlgn="t">
                        <a:spcBef>
                          <a:spcPts val="0"/>
                        </a:spcBef>
                        <a:spcAft>
                          <a:spcPts val="0"/>
                        </a:spcAft>
                      </a:pPr>
                      <a:r>
                        <a:rPr lang="tr-TR" sz="1400" u="none" strike="noStrike">
                          <a:effectLst/>
                          <a:latin typeface="Times New Roman" panose="02020603050405020304" pitchFamily="18" charset="0"/>
                          <a:cs typeface="Times New Roman" panose="02020603050405020304" pitchFamily="18" charset="0"/>
                        </a:rPr>
                        <a:t>Sıra No</a:t>
                      </a:r>
                      <a:endParaRPr lang="tr-TR" sz="1400" b="0" i="0" u="none" strike="noStrike">
                        <a:effectLst/>
                        <a:latin typeface="Times New Roman" panose="02020603050405020304" pitchFamily="18" charset="0"/>
                        <a:cs typeface="Times New Roman" panose="02020603050405020304" pitchFamily="18" charset="0"/>
                      </a:endParaRPr>
                    </a:p>
                  </a:txBody>
                  <a:tcPr marL="74716" marR="74716" marT="37358" marB="37358"/>
                </a:tc>
                <a:tc>
                  <a:txBody>
                    <a:bodyPr/>
                    <a:lstStyle/>
                    <a:p>
                      <a:pPr algn="l" fontAlgn="t">
                        <a:spcBef>
                          <a:spcPts val="0"/>
                        </a:spcBef>
                        <a:spcAft>
                          <a:spcPts val="0"/>
                        </a:spcAft>
                      </a:pPr>
                      <a:r>
                        <a:rPr lang="tr-TR" sz="1400" u="none" strike="noStrike" dirty="0">
                          <a:effectLst/>
                          <a:latin typeface="Times New Roman" panose="02020603050405020304" pitchFamily="18" charset="0"/>
                          <a:cs typeface="Times New Roman" panose="02020603050405020304" pitchFamily="18" charset="0"/>
                        </a:rPr>
                        <a:t>Unvanlar</a:t>
                      </a:r>
                      <a:endParaRPr lang="tr-TR" sz="1400" b="0" i="0" u="none" strike="noStrike" dirty="0">
                        <a:effectLst/>
                        <a:latin typeface="Times New Roman" panose="02020603050405020304" pitchFamily="18" charset="0"/>
                        <a:cs typeface="Times New Roman" panose="02020603050405020304" pitchFamily="18" charset="0"/>
                      </a:endParaRPr>
                    </a:p>
                  </a:txBody>
                  <a:tcPr marL="74716" marR="74716" marT="37358" marB="37358"/>
                </a:tc>
                <a:tc>
                  <a:txBody>
                    <a:bodyPr/>
                    <a:lstStyle/>
                    <a:p>
                      <a:pPr algn="ctr" fontAlgn="t">
                        <a:spcBef>
                          <a:spcPts val="0"/>
                        </a:spcBef>
                        <a:spcAft>
                          <a:spcPts val="0"/>
                        </a:spcAft>
                      </a:pPr>
                      <a:r>
                        <a:rPr lang="tr-TR" sz="1400" u="none" strike="noStrike">
                          <a:effectLst/>
                          <a:latin typeface="Times New Roman" panose="02020603050405020304" pitchFamily="18" charset="0"/>
                          <a:cs typeface="Times New Roman" panose="02020603050405020304" pitchFamily="18" charset="0"/>
                        </a:rPr>
                        <a:t>Kadro Sayısı</a:t>
                      </a:r>
                      <a:endParaRPr lang="tr-TR" sz="1400" b="0" i="0" u="none" strike="noStrike">
                        <a:effectLst/>
                        <a:latin typeface="Times New Roman" panose="02020603050405020304" pitchFamily="18" charset="0"/>
                        <a:cs typeface="Times New Roman" panose="02020603050405020304" pitchFamily="18" charset="0"/>
                      </a:endParaRPr>
                    </a:p>
                  </a:txBody>
                  <a:tcPr marL="74716" marR="74716" marT="37358" marB="37358"/>
                </a:tc>
                <a:tc>
                  <a:txBody>
                    <a:bodyPr/>
                    <a:lstStyle/>
                    <a:p>
                      <a:pPr algn="ctr" fontAlgn="t">
                        <a:spcBef>
                          <a:spcPts val="0"/>
                        </a:spcBef>
                        <a:spcAft>
                          <a:spcPts val="0"/>
                        </a:spcAft>
                      </a:pPr>
                      <a:r>
                        <a:rPr lang="tr-TR" sz="1400" u="none" strike="noStrike" dirty="0">
                          <a:effectLst/>
                          <a:latin typeface="Times New Roman" panose="02020603050405020304" pitchFamily="18" charset="0"/>
                          <a:cs typeface="Times New Roman" panose="02020603050405020304" pitchFamily="18" charset="0"/>
                        </a:rPr>
                        <a:t>Çalışan Sayısı</a:t>
                      </a:r>
                      <a:endParaRPr lang="tr-TR" sz="1400" b="0" i="0" u="none" strike="noStrike" dirty="0">
                        <a:effectLst/>
                        <a:latin typeface="Times New Roman" panose="02020603050405020304" pitchFamily="18" charset="0"/>
                        <a:cs typeface="Times New Roman" panose="02020603050405020304" pitchFamily="18" charset="0"/>
                      </a:endParaRPr>
                    </a:p>
                  </a:txBody>
                  <a:tcPr marL="74716" marR="74716" marT="37358" marB="37358"/>
                </a:tc>
                <a:extLst>
                  <a:ext uri="{0D108BD9-81ED-4DB2-BD59-A6C34878D82A}">
                    <a16:rowId xmlns:a16="http://schemas.microsoft.com/office/drawing/2014/main" val="1357235775"/>
                  </a:ext>
                </a:extLst>
              </a:tr>
              <a:tr h="232178">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tc>
                  <a:txBody>
                    <a:bodyPr/>
                    <a:lstStyle/>
                    <a:p>
                      <a:pPr algn="l"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Müdür</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extLst>
                  <a:ext uri="{0D108BD9-81ED-4DB2-BD59-A6C34878D82A}">
                    <a16:rowId xmlns:a16="http://schemas.microsoft.com/office/drawing/2014/main" val="2203299800"/>
                  </a:ext>
                </a:extLst>
              </a:tr>
              <a:tr h="232178">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2</a:t>
                      </a:r>
                    </a:p>
                  </a:txBody>
                  <a:tcPr marL="74716" marR="74716" marT="37358" marB="37358"/>
                </a:tc>
                <a:tc>
                  <a:txBody>
                    <a:bodyPr/>
                    <a:lstStyle/>
                    <a:p>
                      <a:pPr algn="l"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Sosyal Yardım ve İnceleme Görevlisi</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extLst>
                  <a:ext uri="{0D108BD9-81ED-4DB2-BD59-A6C34878D82A}">
                    <a16:rowId xmlns:a16="http://schemas.microsoft.com/office/drawing/2014/main" val="3093275997"/>
                  </a:ext>
                </a:extLst>
              </a:tr>
              <a:tr h="232178">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3</a:t>
                      </a:r>
                    </a:p>
                  </a:txBody>
                  <a:tcPr marL="74716" marR="74716" marT="37358" marB="37358"/>
                </a:tc>
                <a:tc>
                  <a:txBody>
                    <a:bodyPr/>
                    <a:lstStyle/>
                    <a:p>
                      <a:pPr algn="l"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Büro Görevlisi</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1</a:t>
                      </a:r>
                    </a:p>
                  </a:txBody>
                  <a:tcPr marL="74716" marR="74716" marT="37358" marB="37358"/>
                </a:tc>
                <a:extLst>
                  <a:ext uri="{0D108BD9-81ED-4DB2-BD59-A6C34878D82A}">
                    <a16:rowId xmlns:a16="http://schemas.microsoft.com/office/drawing/2014/main" val="2777229986"/>
                  </a:ext>
                </a:extLst>
              </a:tr>
              <a:tr h="232178">
                <a:tc>
                  <a:txBody>
                    <a:bodyPr/>
                    <a:lstStyle/>
                    <a:p>
                      <a:pPr algn="ctr" fontAlgn="t">
                        <a:spcBef>
                          <a:spcPts val="0"/>
                        </a:spcBef>
                        <a:spcAft>
                          <a:spcPts val="0"/>
                        </a:spcAft>
                      </a:pPr>
                      <a:r>
                        <a:rPr lang="tr-TR" sz="1400" b="0" i="0" u="none" strike="noStrike" dirty="0">
                          <a:effectLst/>
                          <a:latin typeface="Times New Roman" panose="02020603050405020304" pitchFamily="18" charset="0"/>
                          <a:cs typeface="Times New Roman" panose="02020603050405020304" pitchFamily="18" charset="0"/>
                        </a:rPr>
                        <a:t>4</a:t>
                      </a:r>
                    </a:p>
                  </a:txBody>
                  <a:tcPr marL="74716" marR="74716" marT="37358" marB="37358"/>
                </a:tc>
                <a:tc>
                  <a:txBody>
                    <a:bodyPr/>
                    <a:lstStyle/>
                    <a:p>
                      <a:r>
                        <a:rPr lang="tr-TR" sz="1400" dirty="0"/>
                        <a:t>Yardımcı Hizmetler</a:t>
                      </a:r>
                    </a:p>
                  </a:txBody>
                  <a:tcPr marL="74716" marR="74716" marT="37358" marB="37358"/>
                </a:tc>
                <a:tc>
                  <a:txBody>
                    <a:bodyPr/>
                    <a:lstStyle/>
                    <a:p>
                      <a:pPr algn="ctr"/>
                      <a:r>
                        <a:rPr lang="tr-TR" sz="1200" dirty="0"/>
                        <a:t>1</a:t>
                      </a:r>
                    </a:p>
                  </a:txBody>
                  <a:tcPr marL="74716" marR="74716" marT="37358" marB="37358"/>
                </a:tc>
                <a:tc>
                  <a:txBody>
                    <a:bodyPr/>
                    <a:lstStyle/>
                    <a:p>
                      <a:pPr algn="ctr"/>
                      <a:r>
                        <a:rPr lang="tr-TR" sz="1200" dirty="0"/>
                        <a:t>1</a:t>
                      </a:r>
                    </a:p>
                  </a:txBody>
                  <a:tcPr marL="74716" marR="74716" marT="37358" marB="37358"/>
                </a:tc>
                <a:extLst>
                  <a:ext uri="{0D108BD9-81ED-4DB2-BD59-A6C34878D82A}">
                    <a16:rowId xmlns:a16="http://schemas.microsoft.com/office/drawing/2014/main" val="3951972809"/>
                  </a:ext>
                </a:extLst>
              </a:tr>
              <a:tr h="232178">
                <a:tc>
                  <a:txBody>
                    <a:bodyPr/>
                    <a:lstStyle/>
                    <a:p>
                      <a:pPr algn="ctr" fontAlgn="t">
                        <a:spcBef>
                          <a:spcPts val="0"/>
                        </a:spcBef>
                        <a:spcAft>
                          <a:spcPts val="0"/>
                        </a:spcAft>
                      </a:pPr>
                      <a:endParaRPr lang="tr-TR" sz="1400" b="0" i="0" u="none" strike="noStrike" dirty="0">
                        <a:effectLst/>
                        <a:latin typeface="Times New Roman" panose="02020603050405020304" pitchFamily="18" charset="0"/>
                        <a:cs typeface="Times New Roman" panose="02020603050405020304" pitchFamily="18" charset="0"/>
                      </a:endParaRPr>
                    </a:p>
                  </a:txBody>
                  <a:tcPr marL="74716" marR="74716" marT="37358" marB="37358"/>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tr-TR" sz="1400" b="1" u="none" strike="noStrike" dirty="0">
                          <a:effectLst/>
                          <a:latin typeface="Times New Roman" panose="02020603050405020304" pitchFamily="18" charset="0"/>
                          <a:cs typeface="Times New Roman" panose="02020603050405020304" pitchFamily="18" charset="0"/>
                        </a:rPr>
                        <a:t>Norm Kadro Sayısı Toplam</a:t>
                      </a:r>
                      <a:endParaRPr lang="tr-TR" sz="1400" b="1" i="0" u="none" strike="noStrike" dirty="0">
                        <a:effectLst/>
                        <a:latin typeface="Times New Roman" panose="02020603050405020304" pitchFamily="18" charset="0"/>
                        <a:cs typeface="Times New Roman" panose="02020603050405020304" pitchFamily="18" charset="0"/>
                      </a:endParaRPr>
                    </a:p>
                  </a:txBody>
                  <a:tcPr marL="74716" marR="74716" marT="37358" marB="37358"/>
                </a:tc>
                <a:tc>
                  <a:txBody>
                    <a:bodyPr/>
                    <a:lstStyle/>
                    <a:p>
                      <a:pPr algn="ctr" fontAlgn="t">
                        <a:spcBef>
                          <a:spcPts val="0"/>
                        </a:spcBef>
                        <a:spcAft>
                          <a:spcPts val="0"/>
                        </a:spcAft>
                      </a:pPr>
                      <a:r>
                        <a:rPr lang="tr-TR" sz="1400" b="1" i="0" u="none" strike="noStrike" dirty="0">
                          <a:effectLst/>
                          <a:latin typeface="Times New Roman" panose="02020603050405020304" pitchFamily="18" charset="0"/>
                          <a:cs typeface="Times New Roman" panose="02020603050405020304" pitchFamily="18" charset="0"/>
                        </a:rPr>
                        <a:t>4</a:t>
                      </a:r>
                    </a:p>
                  </a:txBody>
                  <a:tcPr marL="74716" marR="74716" marT="37358" marB="37358"/>
                </a:tc>
                <a:tc>
                  <a:txBody>
                    <a:bodyPr/>
                    <a:lstStyle/>
                    <a:p>
                      <a:pPr algn="ctr" fontAlgn="t">
                        <a:spcBef>
                          <a:spcPts val="0"/>
                        </a:spcBef>
                        <a:spcAft>
                          <a:spcPts val="0"/>
                        </a:spcAft>
                      </a:pPr>
                      <a:r>
                        <a:rPr lang="tr-TR" sz="1400" b="1" i="0" u="none" strike="noStrike" dirty="0">
                          <a:effectLst/>
                          <a:latin typeface="Times New Roman" panose="02020603050405020304" pitchFamily="18" charset="0"/>
                          <a:cs typeface="Times New Roman" panose="02020603050405020304" pitchFamily="18" charset="0"/>
                        </a:rPr>
                        <a:t>4</a:t>
                      </a:r>
                    </a:p>
                  </a:txBody>
                  <a:tcPr marL="74716" marR="74716" marT="37358" marB="37358"/>
                </a:tc>
                <a:extLst>
                  <a:ext uri="{0D108BD9-81ED-4DB2-BD59-A6C34878D82A}">
                    <a16:rowId xmlns:a16="http://schemas.microsoft.com/office/drawing/2014/main" val="2189691322"/>
                  </a:ext>
                </a:extLst>
              </a:tr>
            </a:tbl>
          </a:graphicData>
        </a:graphic>
      </p:graphicFrame>
    </p:spTree>
    <p:extLst>
      <p:ext uri="{BB962C8B-B14F-4D97-AF65-F5344CB8AC3E}">
        <p14:creationId xmlns:p14="http://schemas.microsoft.com/office/powerpoint/2010/main" val="2545965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63791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SOSYAL YARDIMLAŞMA VE</a:t>
            </a:r>
          </a:p>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3" name="2 İçerik Yer Tutucusu"/>
          <p:cNvSpPr>
            <a:spLocks noGrp="1"/>
          </p:cNvSpPr>
          <p:nvPr>
            <p:ph idx="1"/>
          </p:nvPr>
        </p:nvSpPr>
        <p:spPr>
          <a:xfrm>
            <a:off x="328577" y="1828775"/>
            <a:ext cx="9935530" cy="2660770"/>
          </a:xfrm>
        </p:spPr>
        <p:txBody>
          <a:bodyPr>
            <a:noAutofit/>
          </a:bodyPr>
          <a:lstStyle/>
          <a:p>
            <a:pPr>
              <a:buNone/>
            </a:pPr>
            <a:r>
              <a:rPr lang="tr-TR" sz="2400" b="1" dirty="0">
                <a:solidFill>
                  <a:srgbClr val="FF0000"/>
                </a:solidFill>
              </a:rPr>
              <a:t>	</a:t>
            </a:r>
          </a:p>
          <a:p>
            <a:pPr marL="0" lvl="0" indent="0">
              <a:spcBef>
                <a:spcPct val="0"/>
              </a:spcBef>
              <a:buClrTx/>
              <a:buSzTx/>
              <a:buNone/>
              <a:defRPr/>
            </a:pPr>
            <a:r>
              <a:rPr lang="tr-TR" sz="2400" b="1" dirty="0">
                <a:solidFill>
                  <a:srgbClr val="FF0000"/>
                </a:solidFill>
              </a:rPr>
              <a:t>	</a:t>
            </a:r>
            <a:endParaRPr lang="tr-TR" sz="2400" dirty="0">
              <a:latin typeface="Times New Roman" pitchFamily="18" charset="0"/>
              <a:cs typeface="Times New Roman" pitchFamily="18" charset="0"/>
            </a:endParaRPr>
          </a:p>
          <a:p>
            <a:pPr>
              <a:buNone/>
            </a:pPr>
            <a:r>
              <a:rPr lang="tr-TR" sz="2400" dirty="0">
                <a:latin typeface="Times New Roman" pitchFamily="18" charset="0"/>
                <a:cs typeface="Times New Roman" pitchFamily="18" charset="0"/>
              </a:rPr>
              <a:t>	</a:t>
            </a:r>
          </a:p>
          <a:p>
            <a:pPr>
              <a:buNone/>
            </a:pPr>
            <a:endParaRPr lang="tr-TR" sz="2400" dirty="0"/>
          </a:p>
          <a:p>
            <a:endParaRPr lang="tr-TR" sz="2400" dirty="0"/>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6" name="Tablo 11">
            <a:extLst>
              <a:ext uri="{FF2B5EF4-FFF2-40B4-BE49-F238E27FC236}">
                <a16:creationId xmlns:a16="http://schemas.microsoft.com/office/drawing/2014/main" id="{DAB45332-C617-4D43-98DF-B2A53A0224D3}"/>
              </a:ext>
            </a:extLst>
          </p:cNvPr>
          <p:cNvGraphicFramePr>
            <a:graphicFrameLocks noGrp="1"/>
          </p:cNvGraphicFramePr>
          <p:nvPr>
            <p:extLst/>
          </p:nvPr>
        </p:nvGraphicFramePr>
        <p:xfrm>
          <a:off x="752030" y="940297"/>
          <a:ext cx="10733518" cy="2731725"/>
        </p:xfrm>
        <a:graphic>
          <a:graphicData uri="http://schemas.openxmlformats.org/drawingml/2006/table">
            <a:tbl>
              <a:tblPr firstRow="1" bandRow="1">
                <a:tableStyleId>{5C22544A-7EE6-4342-B048-85BDC9FD1C3A}</a:tableStyleId>
              </a:tblPr>
              <a:tblGrid>
                <a:gridCol w="6508222">
                  <a:extLst>
                    <a:ext uri="{9D8B030D-6E8A-4147-A177-3AD203B41FA5}">
                      <a16:colId xmlns:a16="http://schemas.microsoft.com/office/drawing/2014/main" val="3084800033"/>
                    </a:ext>
                  </a:extLst>
                </a:gridCol>
                <a:gridCol w="1696609">
                  <a:extLst>
                    <a:ext uri="{9D8B030D-6E8A-4147-A177-3AD203B41FA5}">
                      <a16:colId xmlns:a16="http://schemas.microsoft.com/office/drawing/2014/main" val="2909640947"/>
                    </a:ext>
                  </a:extLst>
                </a:gridCol>
                <a:gridCol w="2528687">
                  <a:extLst>
                    <a:ext uri="{9D8B030D-6E8A-4147-A177-3AD203B41FA5}">
                      <a16:colId xmlns:a16="http://schemas.microsoft.com/office/drawing/2014/main" val="1324105403"/>
                    </a:ext>
                  </a:extLst>
                </a:gridCol>
              </a:tblGrid>
              <a:tr h="997240">
                <a:tc gridSpan="3">
                  <a:txBody>
                    <a:bodyPr/>
                    <a:lstStyle/>
                    <a:p>
                      <a:pPr marL="0" lvl="0" indent="0" algn="ctr" defTabSz="457200" fontAlgn="base">
                        <a:spcBef>
                          <a:spcPct val="0"/>
                        </a:spcBef>
                        <a:spcAft>
                          <a:spcPct val="0"/>
                        </a:spcAft>
                        <a:buClrTx/>
                        <a:buSzTx/>
                        <a:buNone/>
                      </a:pPr>
                      <a:r>
                        <a:rPr lang="tr-TR" sz="16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Sosyal Yardımlaşma ve Dayanışma Vakfı</a:t>
                      </a:r>
                    </a:p>
                    <a:p>
                      <a:pPr marL="0" lvl="0" indent="0" algn="ctr" defTabSz="457200" fontAlgn="base">
                        <a:spcBef>
                          <a:spcPct val="0"/>
                        </a:spcBef>
                        <a:spcAft>
                          <a:spcPct val="0"/>
                        </a:spcAft>
                        <a:buClrTx/>
                        <a:buSzTx/>
                        <a:buNone/>
                      </a:pPr>
                      <a:r>
                        <a:rPr lang="tr-TR" sz="16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01.01.2022-30.06.2022 </a:t>
                      </a:r>
                      <a:r>
                        <a:rPr lang="tr-TR" sz="16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Tarihleri Arası </a:t>
                      </a:r>
                    </a:p>
                    <a:p>
                      <a:pPr marL="0" lvl="0" indent="0" algn="ctr" defTabSz="457200" fontAlgn="base">
                        <a:spcBef>
                          <a:spcPct val="0"/>
                        </a:spcBef>
                        <a:spcAft>
                          <a:spcPct val="0"/>
                        </a:spcAft>
                        <a:buClrTx/>
                        <a:buSzTx/>
                        <a:buNone/>
                      </a:pPr>
                      <a:r>
                        <a:rPr lang="tr-TR" sz="16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Yapılan Yardımlar ve Miktarları</a:t>
                      </a:r>
                    </a:p>
                    <a:p>
                      <a:pPr algn="ctr"/>
                      <a:endParaRPr lang="tr-TR" sz="1200" dirty="0"/>
                    </a:p>
                  </a:txBody>
                  <a:tcPr marL="84406" marR="84406" marT="42203" marB="42203" anchor="ctr"/>
                </a:tc>
                <a:tc hMerge="1">
                  <a:txBody>
                    <a:bodyPr/>
                    <a:lstStyle/>
                    <a:p>
                      <a:pPr algn="ctr"/>
                      <a:endParaRPr lang="tr-TR" sz="1700" dirty="0"/>
                    </a:p>
                  </a:txBody>
                  <a:tcPr marL="84406" marR="84406" marT="42203" marB="42203" anchor="ctr"/>
                </a:tc>
                <a:tc hMerge="1">
                  <a:txBody>
                    <a:bodyPr/>
                    <a:lstStyle/>
                    <a:p>
                      <a:pPr algn="ctr"/>
                      <a:endParaRPr lang="tr-TR" sz="1700" dirty="0"/>
                    </a:p>
                  </a:txBody>
                  <a:tcPr marL="84406" marR="84406" marT="42203" marB="42203" anchor="ctr"/>
                </a:tc>
                <a:extLst>
                  <a:ext uri="{0D108BD9-81ED-4DB2-BD59-A6C34878D82A}">
                    <a16:rowId xmlns:a16="http://schemas.microsoft.com/office/drawing/2014/main" val="3769917143"/>
                  </a:ext>
                </a:extLst>
              </a:tr>
              <a:tr h="301805">
                <a:tc>
                  <a:txBody>
                    <a:bodyPr/>
                    <a:lstStyle/>
                    <a:p>
                      <a:pPr algn="ctr"/>
                      <a:r>
                        <a:rPr lang="tr-TR" sz="1200" dirty="0">
                          <a:latin typeface="Times New Roman" panose="02020603050405020304" pitchFamily="18" charset="0"/>
                          <a:cs typeface="Times New Roman" panose="02020603050405020304" pitchFamily="18" charset="0"/>
                        </a:rPr>
                        <a:t>Yardım Kaynağı</a:t>
                      </a:r>
                    </a:p>
                  </a:txBody>
                  <a:tcPr marL="84406" marR="84406" marT="42203" marB="42203" anchor="ctr"/>
                </a:tc>
                <a:tc>
                  <a:txBody>
                    <a:bodyPr/>
                    <a:lstStyle/>
                    <a:p>
                      <a:pPr algn="ctr"/>
                      <a:r>
                        <a:rPr lang="tr-TR" sz="1200" dirty="0">
                          <a:latin typeface="Times New Roman" panose="02020603050405020304" pitchFamily="18" charset="0"/>
                          <a:cs typeface="Times New Roman" panose="02020603050405020304" pitchFamily="18" charset="0"/>
                        </a:rPr>
                        <a:t>Kişi Sayısı</a:t>
                      </a:r>
                    </a:p>
                  </a:txBody>
                  <a:tcPr marL="84406" marR="84406" marT="42203" marB="42203" anchor="ctr"/>
                </a:tc>
                <a:tc>
                  <a:txBody>
                    <a:bodyPr/>
                    <a:lstStyle/>
                    <a:p>
                      <a:pPr algn="ctr"/>
                      <a:r>
                        <a:rPr lang="tr-TR" sz="1200" dirty="0">
                          <a:latin typeface="Times New Roman" panose="02020603050405020304" pitchFamily="18" charset="0"/>
                          <a:cs typeface="Times New Roman" panose="02020603050405020304" pitchFamily="18" charset="0"/>
                        </a:rPr>
                        <a:t>Miktarı (TL.)</a:t>
                      </a:r>
                    </a:p>
                  </a:txBody>
                  <a:tcPr marL="84406" marR="84406" marT="42203" marB="42203" anchor="ctr"/>
                </a:tc>
                <a:extLst>
                  <a:ext uri="{0D108BD9-81ED-4DB2-BD59-A6C34878D82A}">
                    <a16:rowId xmlns:a16="http://schemas.microsoft.com/office/drawing/2014/main" val="589320676"/>
                  </a:ext>
                </a:extLst>
              </a:tr>
              <a:tr h="3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cap="none" normalizeH="0" baseline="0" dirty="0">
                          <a:ln>
                            <a:noFill/>
                          </a:ln>
                          <a:solidFill>
                            <a:srgbClr val="404040"/>
                          </a:solidFill>
                          <a:effectLst/>
                          <a:latin typeface="Times New Roman" panose="02020603050405020304" pitchFamily="18" charset="0"/>
                          <a:ea typeface="Verdana" panose="020B0604030504040204" pitchFamily="34" charset="0"/>
                          <a:cs typeface="Times New Roman" panose="02020603050405020304" pitchFamily="18" charset="0"/>
                        </a:rPr>
                        <a:t>Vakıf öz kaynaklarından yapılan yardımlar toplamı</a:t>
                      </a:r>
                    </a:p>
                  </a:txBody>
                  <a:tcPr marL="84406" marR="84406" marT="42203" marB="42203" anchor="ctr"/>
                </a:tc>
                <a:tc>
                  <a:txBody>
                    <a:bodyPr/>
                    <a:lstStyle/>
                    <a:p>
                      <a:pPr algn="ctr"/>
                      <a:r>
                        <a:rPr lang="tr-TR" sz="1400" dirty="0" smtClean="0">
                          <a:latin typeface="Times New Roman" pitchFamily="18" charset="0"/>
                          <a:cs typeface="Times New Roman" pitchFamily="18" charset="0"/>
                        </a:rPr>
                        <a:t>1796</a:t>
                      </a:r>
                      <a:endParaRPr lang="tr-TR" sz="1400" dirty="0">
                        <a:latin typeface="Times New Roman" pitchFamily="18" charset="0"/>
                        <a:cs typeface="Times New Roman" pitchFamily="18" charset="0"/>
                      </a:endParaRPr>
                    </a:p>
                  </a:txBody>
                  <a:tcPr marL="84406" marR="84406" marT="42203" marB="42203" anchor="ctr"/>
                </a:tc>
                <a:tc>
                  <a:txBody>
                    <a:bodyPr/>
                    <a:lstStyle/>
                    <a:p>
                      <a:pPr algn="ctr"/>
                      <a:r>
                        <a:rPr lang="tr-TR" sz="1400" dirty="0" smtClean="0">
                          <a:latin typeface="Times New Roman" pitchFamily="18" charset="0"/>
                          <a:cs typeface="Times New Roman" pitchFamily="18" charset="0"/>
                        </a:rPr>
                        <a:t>1.033.499,91</a:t>
                      </a:r>
                      <a:endParaRPr lang="tr-TR" sz="1400" dirty="0">
                        <a:latin typeface="Times New Roman" pitchFamily="18" charset="0"/>
                        <a:cs typeface="Times New Roman" pitchFamily="18" charset="0"/>
                      </a:endParaRPr>
                    </a:p>
                  </a:txBody>
                  <a:tcPr marL="84406" marR="84406" marT="42203" marB="42203" anchor="ctr"/>
                </a:tc>
                <a:extLst>
                  <a:ext uri="{0D108BD9-81ED-4DB2-BD59-A6C34878D82A}">
                    <a16:rowId xmlns:a16="http://schemas.microsoft.com/office/drawing/2014/main" val="2571372638"/>
                  </a:ext>
                </a:extLst>
              </a:tr>
              <a:tr h="827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cap="none" normalizeH="0" baseline="0" dirty="0">
                          <a:ln>
                            <a:noFill/>
                          </a:ln>
                          <a:solidFill>
                            <a:srgbClr val="404040"/>
                          </a:solidFill>
                          <a:effectLst/>
                          <a:latin typeface="Times New Roman" panose="02020603050405020304" pitchFamily="18" charset="0"/>
                          <a:ea typeface="Verdana" panose="020B0604030504040204" pitchFamily="34" charset="0"/>
                          <a:cs typeface="Times New Roman" panose="02020603050405020304" pitchFamily="18" charset="0"/>
                        </a:rPr>
                        <a:t>Merkezi olarak yapılan yardımlar toplamı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1" u="none" strike="noStrike" cap="none" normalizeH="0" baseline="0" dirty="0">
                          <a:ln>
                            <a:noFill/>
                          </a:ln>
                          <a:solidFill>
                            <a:srgbClr val="404040"/>
                          </a:solidFill>
                          <a:effectLst/>
                          <a:latin typeface="Times New Roman" panose="02020603050405020304" pitchFamily="18" charset="0"/>
                          <a:ea typeface="Verdana" panose="020B0604030504040204" pitchFamily="34" charset="0"/>
                          <a:cs typeface="Times New Roman" panose="02020603050405020304" pitchFamily="18" charset="0"/>
                        </a:rPr>
                        <a:t>(Yaşlı, Engelli, Engelli Yakını aylıkları, EVEK, Şartlı Eğitim Yardımları, Şartlı Sağlık Yardımları, Muhtaç Asker Ailesi </a:t>
                      </a:r>
                      <a:r>
                        <a:rPr kumimoji="0" lang="tr-TR" sz="1200" b="0" i="1" u="none" strike="noStrike" cap="none" normalizeH="0" baseline="0" dirty="0" smtClean="0">
                          <a:ln>
                            <a:noFill/>
                          </a:ln>
                          <a:solidFill>
                            <a:srgbClr val="404040"/>
                          </a:solidFill>
                          <a:effectLst/>
                          <a:latin typeface="Times New Roman" panose="02020603050405020304" pitchFamily="18" charset="0"/>
                          <a:ea typeface="Verdana" panose="020B0604030504040204" pitchFamily="34" charset="0"/>
                          <a:cs typeface="Times New Roman" panose="02020603050405020304" pitchFamily="18" charset="0"/>
                        </a:rPr>
                        <a:t>Yardımları vb.) </a:t>
                      </a:r>
                      <a:endParaRPr kumimoji="0" lang="tr-TR" sz="1200" b="0" i="1" u="none" strike="noStrike" cap="none" normalizeH="0" baseline="0" dirty="0">
                        <a:ln>
                          <a:noFill/>
                        </a:ln>
                        <a:solidFill>
                          <a:srgbClr val="40404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84406" marR="84406" marT="42203" marB="42203" anchor="ctr"/>
                </a:tc>
                <a:tc>
                  <a:txBody>
                    <a:bodyPr/>
                    <a:lstStyle/>
                    <a:p>
                      <a:pPr algn="ctr"/>
                      <a:r>
                        <a:rPr lang="tr-TR" sz="1400" dirty="0" smtClean="0">
                          <a:latin typeface="Times New Roman" panose="02020603050405020304" pitchFamily="18" charset="0"/>
                          <a:cs typeface="Times New Roman" panose="02020603050405020304" pitchFamily="18" charset="0"/>
                        </a:rPr>
                        <a:t>511</a:t>
                      </a:r>
                      <a:endParaRPr lang="tr-TR" sz="1400" dirty="0">
                        <a:latin typeface="Times New Roman" panose="02020603050405020304" pitchFamily="18" charset="0"/>
                        <a:cs typeface="Times New Roman" panose="02020603050405020304" pitchFamily="18" charset="0"/>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cap="none" normalizeH="0" baseline="0" dirty="0" smtClean="0">
                          <a:ln>
                            <a:noFill/>
                          </a:ln>
                          <a:solidFill>
                            <a:schemeClr val="tx1"/>
                          </a:solidFill>
                          <a:effectLst/>
                          <a:latin typeface="Times New Roman" panose="02020603050405020304" pitchFamily="18" charset="0"/>
                          <a:ea typeface="Verdana" panose="020B0604030504040204" pitchFamily="34" charset="0"/>
                          <a:cs typeface="Times New Roman" panose="02020603050405020304" pitchFamily="18" charset="0"/>
                        </a:rPr>
                        <a:t>2.500.414,98</a:t>
                      </a:r>
                    </a:p>
                  </a:txBody>
                  <a:tcPr marL="84406" marR="84406" marT="42203" marB="42203" anchor="ctr"/>
                </a:tc>
                <a:extLst>
                  <a:ext uri="{0D108BD9-81ED-4DB2-BD59-A6C34878D82A}">
                    <a16:rowId xmlns:a16="http://schemas.microsoft.com/office/drawing/2014/main" val="3584059334"/>
                  </a:ext>
                </a:extLst>
              </a:tr>
              <a:tr h="3018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200" b="1" i="0" u="none" strike="noStrike" cap="none" normalizeH="0" baseline="0" dirty="0">
                          <a:ln>
                            <a:noFill/>
                          </a:ln>
                          <a:solidFill>
                            <a:schemeClr val="tx1"/>
                          </a:solidFill>
                          <a:effectLst/>
                          <a:latin typeface="Times New Roman" panose="02020603050405020304" pitchFamily="18" charset="0"/>
                          <a:ea typeface="Verdana" panose="020B0604030504040204" pitchFamily="34" charset="0"/>
                          <a:cs typeface="Times New Roman" panose="02020603050405020304" pitchFamily="18" charset="0"/>
                        </a:rPr>
                        <a:t>TOPLAM</a:t>
                      </a:r>
                    </a:p>
                  </a:txBody>
                  <a:tcPr marL="84406" marR="84406" marT="42203" marB="42203" anchor="ctr"/>
                </a:tc>
                <a:tc>
                  <a:txBody>
                    <a:bodyPr/>
                    <a:lstStyle/>
                    <a:p>
                      <a:pPr algn="ctr"/>
                      <a:r>
                        <a:rPr lang="tr-TR" sz="1200" b="1" dirty="0" smtClean="0">
                          <a:solidFill>
                            <a:schemeClr val="tx1"/>
                          </a:solidFill>
                          <a:latin typeface="Times New Roman" panose="02020603050405020304" pitchFamily="18" charset="0"/>
                          <a:cs typeface="Times New Roman" panose="02020603050405020304" pitchFamily="18" charset="0"/>
                        </a:rPr>
                        <a:t>2307</a:t>
                      </a:r>
                      <a:endParaRPr lang="tr-TR" sz="1200" b="1" dirty="0">
                        <a:solidFill>
                          <a:schemeClr val="tx1"/>
                        </a:solidFill>
                        <a:latin typeface="Times New Roman" panose="02020603050405020304" pitchFamily="18" charset="0"/>
                        <a:cs typeface="Times New Roman" panose="02020603050405020304" pitchFamily="18" charset="0"/>
                      </a:endParaRPr>
                    </a:p>
                  </a:txBody>
                  <a:tcPr marL="84406" marR="84406" marT="42203" marB="42203"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1"/>
                          </a:solidFill>
                          <a:effectLst/>
                          <a:latin typeface="Times New Roman" panose="02020603050405020304" pitchFamily="18" charset="0"/>
                          <a:ea typeface="Verdana" panose="020B0604030504040204" pitchFamily="34" charset="0"/>
                          <a:cs typeface="Times New Roman" panose="02020603050405020304" pitchFamily="18" charset="0"/>
                        </a:rPr>
                        <a:t>3.533.914,89</a:t>
                      </a:r>
                      <a:endParaRPr kumimoji="0" lang="tr-TR" sz="1200" b="1" i="0" u="none" strike="noStrike" cap="none" normalizeH="0" baseline="0" dirty="0">
                        <a:ln>
                          <a:noFill/>
                        </a:ln>
                        <a:solidFill>
                          <a:schemeClr val="tx1"/>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84406" marR="84406" marT="42203" marB="42203" anchor="ctr"/>
                </a:tc>
                <a:extLst>
                  <a:ext uri="{0D108BD9-81ED-4DB2-BD59-A6C34878D82A}">
                    <a16:rowId xmlns:a16="http://schemas.microsoft.com/office/drawing/2014/main" val="3720561773"/>
                  </a:ext>
                </a:extLst>
              </a:tr>
            </a:tbl>
          </a:graphicData>
        </a:graphic>
      </p:graphicFrame>
      <p:pic>
        <p:nvPicPr>
          <p:cNvPr id="17" name="Picture 2" descr="C:\Users\AKA\Desktop\YAPILAN YARDIM FOTOLARI\2015 kömür fotoğrafları\IMG_4238.JPG"/>
          <p:cNvPicPr>
            <a:picLocks noChangeAspect="1" noChangeArrowheads="1"/>
          </p:cNvPicPr>
          <p:nvPr/>
        </p:nvPicPr>
        <p:blipFill>
          <a:blip r:embed="rId3" cstate="print"/>
          <a:srcRect/>
          <a:stretch>
            <a:fillRect/>
          </a:stretch>
        </p:blipFill>
        <p:spPr bwMode="auto">
          <a:xfrm>
            <a:off x="814854" y="3832094"/>
            <a:ext cx="4535276" cy="27146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4" descr="C:\Users\AKA\Desktop\YAPILAN YARDIM FOTOLARI\2016 ramazan gıda yardımı\IMG_5577.JPG"/>
          <p:cNvPicPr>
            <a:picLocks noChangeAspect="1" noChangeArrowheads="1"/>
          </p:cNvPicPr>
          <p:nvPr/>
        </p:nvPicPr>
        <p:blipFill>
          <a:blip r:embed="rId4" cstate="print"/>
          <a:srcRect/>
          <a:stretch>
            <a:fillRect/>
          </a:stretch>
        </p:blipFill>
        <p:spPr bwMode="auto">
          <a:xfrm>
            <a:off x="6792344" y="3795129"/>
            <a:ext cx="4693204" cy="2714644"/>
          </a:xfrm>
          <a:prstGeom prst="rect">
            <a:avLst/>
          </a:prstGeom>
          <a:noFill/>
        </p:spPr>
      </p:pic>
    </p:spTree>
    <p:extLst>
      <p:ext uri="{BB962C8B-B14F-4D97-AF65-F5344CB8AC3E}">
        <p14:creationId xmlns:p14="http://schemas.microsoft.com/office/powerpoint/2010/main" val="3618855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27215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SOSYAL YARDIMLAŞMA VE</a:t>
            </a:r>
          </a:p>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3" name="2 İçerik Yer Tutucusu"/>
          <p:cNvSpPr>
            <a:spLocks noGrp="1"/>
          </p:cNvSpPr>
          <p:nvPr>
            <p:ph idx="1"/>
          </p:nvPr>
        </p:nvSpPr>
        <p:spPr>
          <a:xfrm>
            <a:off x="328577" y="1828775"/>
            <a:ext cx="9935530" cy="2660770"/>
          </a:xfrm>
        </p:spPr>
        <p:txBody>
          <a:bodyPr>
            <a:noAutofit/>
          </a:bodyPr>
          <a:lstStyle/>
          <a:p>
            <a:pPr>
              <a:buNone/>
            </a:pPr>
            <a:r>
              <a:rPr lang="tr-TR" sz="2400" b="1" dirty="0">
                <a:solidFill>
                  <a:srgbClr val="FF0000"/>
                </a:solidFill>
              </a:rPr>
              <a:t>	</a:t>
            </a:r>
          </a:p>
          <a:p>
            <a:pPr marL="0" lvl="0" indent="0">
              <a:spcBef>
                <a:spcPct val="0"/>
              </a:spcBef>
              <a:buClrTx/>
              <a:buSzTx/>
              <a:buNone/>
              <a:defRPr/>
            </a:pPr>
            <a:r>
              <a:rPr lang="tr-TR" sz="2400" b="1" dirty="0">
                <a:solidFill>
                  <a:srgbClr val="FF0000"/>
                </a:solidFill>
              </a:rPr>
              <a:t>	</a:t>
            </a:r>
            <a:endParaRPr lang="tr-TR" sz="2400" dirty="0">
              <a:latin typeface="Times New Roman" pitchFamily="18" charset="0"/>
              <a:cs typeface="Times New Roman" pitchFamily="18" charset="0"/>
            </a:endParaRPr>
          </a:p>
          <a:p>
            <a:pPr>
              <a:buNone/>
            </a:pPr>
            <a:r>
              <a:rPr lang="tr-TR" sz="2400" dirty="0">
                <a:latin typeface="Times New Roman" pitchFamily="18" charset="0"/>
                <a:cs typeface="Times New Roman" pitchFamily="18" charset="0"/>
              </a:rPr>
              <a:t>	</a:t>
            </a:r>
          </a:p>
          <a:p>
            <a:pPr>
              <a:buNone/>
            </a:pPr>
            <a:endParaRPr lang="tr-TR" sz="2400" dirty="0"/>
          </a:p>
          <a:p>
            <a:endParaRPr lang="tr-TR" sz="2400" dirty="0"/>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4" name="İçerik Yer Tutucusu 2"/>
          <p:cNvGraphicFramePr>
            <a:graphicFrameLocks/>
          </p:cNvGraphicFramePr>
          <p:nvPr>
            <p:extLst/>
          </p:nvPr>
        </p:nvGraphicFramePr>
        <p:xfrm>
          <a:off x="710279" y="1048196"/>
          <a:ext cx="10836065" cy="4074762"/>
        </p:xfrm>
        <a:graphic>
          <a:graphicData uri="http://schemas.openxmlformats.org/drawingml/2006/table">
            <a:tbl>
              <a:tblPr firstRow="1" bandRow="1">
                <a:tableStyleId>{5C22544A-7EE6-4342-B048-85BDC9FD1C3A}</a:tableStyleId>
              </a:tblPr>
              <a:tblGrid>
                <a:gridCol w="5103944">
                  <a:extLst>
                    <a:ext uri="{9D8B030D-6E8A-4147-A177-3AD203B41FA5}">
                      <a16:colId xmlns:a16="http://schemas.microsoft.com/office/drawing/2014/main" val="20000"/>
                    </a:ext>
                  </a:extLst>
                </a:gridCol>
                <a:gridCol w="2748277">
                  <a:extLst>
                    <a:ext uri="{9D8B030D-6E8A-4147-A177-3AD203B41FA5}">
                      <a16:colId xmlns:a16="http://schemas.microsoft.com/office/drawing/2014/main" val="20001"/>
                    </a:ext>
                  </a:extLst>
                </a:gridCol>
                <a:gridCol w="2983844">
                  <a:extLst>
                    <a:ext uri="{9D8B030D-6E8A-4147-A177-3AD203B41FA5}">
                      <a16:colId xmlns:a16="http://schemas.microsoft.com/office/drawing/2014/main" val="20002"/>
                    </a:ext>
                  </a:extLst>
                </a:gridCol>
              </a:tblGrid>
              <a:tr h="48451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Times New Roman" panose="02020603050405020304" pitchFamily="18" charset="0"/>
                          <a:cs typeface="Times New Roman" panose="02020603050405020304" pitchFamily="18" charset="0"/>
                        </a:rPr>
                        <a:t>Vakfımızın </a:t>
                      </a:r>
                      <a:r>
                        <a:rPr lang="tr-TR" sz="14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01.01.2021-30.06.2022</a:t>
                      </a:r>
                      <a:r>
                        <a:rPr lang="tr-TR" sz="1400" b="1" dirty="0" smtClean="0">
                          <a:latin typeface="Times New Roman" panose="02020603050405020304" pitchFamily="18" charset="0"/>
                          <a:cs typeface="Times New Roman" panose="02020603050405020304" pitchFamily="18" charset="0"/>
                        </a:rPr>
                        <a:t> </a:t>
                      </a:r>
                      <a:r>
                        <a:rPr lang="tr-TR" sz="1400" b="1" dirty="0">
                          <a:latin typeface="Times New Roman" panose="02020603050405020304" pitchFamily="18" charset="0"/>
                          <a:cs typeface="Times New Roman" panose="02020603050405020304" pitchFamily="18" charset="0"/>
                        </a:rPr>
                        <a:t>Tarihleri Arasında Yaptığı Yardımlar</a:t>
                      </a:r>
                    </a:p>
                    <a:p>
                      <a:pPr algn="ctr">
                        <a:spcAft>
                          <a:spcPts val="0"/>
                        </a:spcAft>
                      </a:pP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pPr algn="ctr">
                        <a:spcAft>
                          <a:spcPts val="0"/>
                        </a:spcAft>
                      </a:pPr>
                      <a:endParaRPr lang="tr-TR" sz="2000" dirty="0">
                        <a:effectLst/>
                        <a:latin typeface="Times New Roman"/>
                        <a:ea typeface="Times New Roman"/>
                      </a:endParaRPr>
                    </a:p>
                  </a:txBody>
                  <a:tcPr marL="68580" marR="68580" marT="0" marB="0"/>
                </a:tc>
                <a:tc hMerge="1">
                  <a:txBody>
                    <a:bodyPr/>
                    <a:lstStyle/>
                    <a:p>
                      <a:pPr algn="ctr">
                        <a:spcAft>
                          <a:spcPts val="0"/>
                        </a:spcAft>
                      </a:pPr>
                      <a:endParaRPr lang="tr-TR" sz="2000" dirty="0">
                        <a:effectLst/>
                        <a:latin typeface="Times New Roman"/>
                        <a:ea typeface="Times New Roman"/>
                      </a:endParaRPr>
                    </a:p>
                  </a:txBody>
                  <a:tcPr marL="68580" marR="68580" marT="0" marB="0"/>
                </a:tc>
                <a:extLst>
                  <a:ext uri="{0D108BD9-81ED-4DB2-BD59-A6C34878D82A}">
                    <a16:rowId xmlns:a16="http://schemas.microsoft.com/office/drawing/2014/main" val="1756618120"/>
                  </a:ext>
                </a:extLst>
              </a:tr>
              <a:tr h="679705">
                <a:tc>
                  <a:txBody>
                    <a:bodyPr/>
                    <a:lstStyle/>
                    <a:p>
                      <a:pPr algn="just">
                        <a:spcAft>
                          <a:spcPts val="0"/>
                        </a:spcAft>
                      </a:pPr>
                      <a:r>
                        <a:rPr lang="tr-TR" sz="1400" b="1" dirty="0">
                          <a:effectLst/>
                          <a:latin typeface="Times New Roman" panose="02020603050405020304" pitchFamily="18" charset="0"/>
                          <a:ea typeface="Times New Roman"/>
                          <a:cs typeface="Times New Roman" panose="02020603050405020304" pitchFamily="18" charset="0"/>
                        </a:rPr>
                        <a:t>	</a:t>
                      </a:r>
                    </a:p>
                    <a:p>
                      <a:pPr algn="ctr">
                        <a:spcAft>
                          <a:spcPts val="0"/>
                        </a:spcAft>
                      </a:pPr>
                      <a:r>
                        <a:rPr lang="tr-TR" sz="1400" b="1" dirty="0">
                          <a:effectLst/>
                          <a:latin typeface="Times New Roman" panose="02020603050405020304" pitchFamily="18" charset="0"/>
                          <a:ea typeface="Times New Roman"/>
                          <a:cs typeface="Times New Roman" panose="02020603050405020304" pitchFamily="18" charset="0"/>
                        </a:rPr>
                        <a:t>CİNSİ</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tr-TR" sz="1400" b="1" dirty="0">
                          <a:effectLst/>
                          <a:latin typeface="Times New Roman" panose="02020603050405020304" pitchFamily="18" charset="0"/>
                          <a:ea typeface="Times New Roman"/>
                          <a:cs typeface="Times New Roman" panose="02020603050405020304" pitchFamily="18" charset="0"/>
                        </a:rPr>
                        <a:t>	</a:t>
                      </a:r>
                    </a:p>
                    <a:p>
                      <a:pPr algn="ctr">
                        <a:spcAft>
                          <a:spcPts val="0"/>
                        </a:spcAft>
                      </a:pPr>
                      <a:r>
                        <a:rPr lang="tr-TR" sz="1400" b="1" dirty="0">
                          <a:effectLst/>
                          <a:latin typeface="Times New Roman" panose="02020603050405020304" pitchFamily="18" charset="0"/>
                          <a:ea typeface="Times New Roman"/>
                          <a:cs typeface="Times New Roman" panose="02020603050405020304" pitchFamily="18" charset="0"/>
                        </a:rPr>
                        <a:t>TUTARI</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endParaRPr lang="tr-TR" sz="1400" b="1" dirty="0">
                        <a:effectLst/>
                        <a:latin typeface="Times New Roman" panose="02020603050405020304" pitchFamily="18" charset="0"/>
                        <a:ea typeface="Times New Roman"/>
                        <a:cs typeface="Times New Roman" panose="02020603050405020304" pitchFamily="18" charset="0"/>
                      </a:endParaRPr>
                    </a:p>
                    <a:p>
                      <a:pPr algn="ctr">
                        <a:spcAft>
                          <a:spcPts val="0"/>
                        </a:spcAft>
                      </a:pPr>
                      <a:r>
                        <a:rPr lang="tr-TR" sz="1400" b="1" dirty="0">
                          <a:effectLst/>
                          <a:latin typeface="Times New Roman" panose="02020603050405020304" pitchFamily="18" charset="0"/>
                          <a:ea typeface="Times New Roman"/>
                          <a:cs typeface="Times New Roman" panose="02020603050405020304" pitchFamily="18" charset="0"/>
                        </a:rPr>
                        <a:t>KİŞİ SAYISI	</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98923">
                <a:tc>
                  <a:txBody>
                    <a:bodyPr/>
                    <a:lstStyle/>
                    <a:p>
                      <a:pPr algn="just">
                        <a:spcAft>
                          <a:spcPts val="0"/>
                        </a:spcAft>
                      </a:pPr>
                      <a:r>
                        <a:rPr lang="tr-TR" sz="1400" dirty="0">
                          <a:effectLst/>
                          <a:latin typeface="Times New Roman" panose="02020603050405020304" pitchFamily="18" charset="0"/>
                          <a:ea typeface="Times New Roman"/>
                          <a:cs typeface="Times New Roman" panose="02020603050405020304" pitchFamily="18" charset="0"/>
                        </a:rPr>
                        <a:t>1.Nakdi Yardım</a:t>
                      </a: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smtClean="0">
                          <a:effectLst/>
                          <a:latin typeface="Times New Roman" panose="02020603050405020304" pitchFamily="18" charset="0"/>
                          <a:ea typeface="Times New Roman"/>
                          <a:cs typeface="Times New Roman" panose="02020603050405020304" pitchFamily="18" charset="0"/>
                        </a:rPr>
                        <a:t>721.920,70</a:t>
                      </a:r>
                      <a:r>
                        <a:rPr lang="tr-TR" sz="1400" baseline="0" dirty="0" smtClean="0">
                          <a:effectLst/>
                          <a:latin typeface="Times New Roman" panose="02020603050405020304" pitchFamily="18" charset="0"/>
                          <a:ea typeface="Times New Roman"/>
                          <a:cs typeface="Times New Roman" panose="02020603050405020304" pitchFamily="18" charset="0"/>
                        </a:rPr>
                        <a:t> </a:t>
                      </a:r>
                      <a:r>
                        <a:rPr lang="tr-TR" sz="1400" dirty="0" smtClean="0">
                          <a:effectLst/>
                          <a:latin typeface="Times New Roman" panose="02020603050405020304" pitchFamily="18" charset="0"/>
                          <a:ea typeface="Times New Roman"/>
                          <a:cs typeface="Times New Roman" panose="02020603050405020304" pitchFamily="18" charset="0"/>
                        </a:rPr>
                        <a:t>-TL</a:t>
                      </a:r>
                      <a:r>
                        <a:rPr lang="tr-TR" sz="1400" dirty="0">
                          <a:effectLst/>
                          <a:latin typeface="Times New Roman" panose="02020603050405020304" pitchFamily="18" charset="0"/>
                          <a:ea typeface="Times New Roman"/>
                          <a:cs typeface="Times New Roman" panose="02020603050405020304" pitchFamily="18" charset="0"/>
                        </a:rPr>
                        <a:t>.</a:t>
                      </a:r>
                    </a:p>
                  </a:txBody>
                  <a:tcPr marL="68580" marR="68580" marT="0" marB="0"/>
                </a:tc>
                <a:tc>
                  <a:txBody>
                    <a:bodyPr/>
                    <a:lstStyle/>
                    <a:p>
                      <a:pPr algn="ctr">
                        <a:spcAft>
                          <a:spcPts val="0"/>
                        </a:spcAft>
                      </a:pPr>
                      <a:r>
                        <a:rPr lang="tr-TR" sz="1400" dirty="0" smtClean="0">
                          <a:effectLst/>
                          <a:latin typeface="Times New Roman" panose="02020603050405020304" pitchFamily="18" charset="0"/>
                          <a:ea typeface="Times New Roman"/>
                          <a:cs typeface="Times New Roman" panose="02020603050405020304" pitchFamily="18" charset="0"/>
                        </a:rPr>
                        <a:t>728</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8368">
                <a:tc>
                  <a:txBody>
                    <a:bodyPr/>
                    <a:lstStyle/>
                    <a:p>
                      <a:pPr algn="just">
                        <a:spcAft>
                          <a:spcPts val="0"/>
                        </a:spcAft>
                      </a:pPr>
                      <a:r>
                        <a:rPr lang="tr-TR" sz="1400" dirty="0">
                          <a:effectLst/>
                          <a:latin typeface="Times New Roman" panose="02020603050405020304" pitchFamily="18" charset="0"/>
                          <a:ea typeface="Times New Roman"/>
                          <a:cs typeface="Times New Roman" panose="02020603050405020304" pitchFamily="18" charset="0"/>
                        </a:rPr>
                        <a:t>2.Gıda Yardımı</a:t>
                      </a:r>
                    </a:p>
                  </a:txBody>
                  <a:tcPr marL="68580" marR="68580" marT="0" marB="0"/>
                </a:tc>
                <a:tc>
                  <a:txBody>
                    <a:bodyPr/>
                    <a:lstStyle/>
                    <a:p>
                      <a:pPr algn="ctr">
                        <a:spcAft>
                          <a:spcPts val="0"/>
                        </a:spcAft>
                      </a:pPr>
                      <a:r>
                        <a:rPr lang="tr-TR" sz="1400" dirty="0" smtClean="0">
                          <a:effectLst/>
                          <a:latin typeface="Times New Roman" panose="02020603050405020304" pitchFamily="18" charset="0"/>
                          <a:ea typeface="Times New Roman"/>
                          <a:cs typeface="Times New Roman" panose="02020603050405020304" pitchFamily="18" charset="0"/>
                        </a:rPr>
                        <a:t>306.855,00 </a:t>
                      </a:r>
                      <a:r>
                        <a:rPr lang="tr-TR" sz="1400" dirty="0">
                          <a:effectLst/>
                          <a:latin typeface="Times New Roman" panose="02020603050405020304" pitchFamily="18" charset="0"/>
                          <a:ea typeface="Times New Roman"/>
                          <a:cs typeface="Times New Roman" panose="02020603050405020304" pitchFamily="18" charset="0"/>
                        </a:rPr>
                        <a:t>-TL.</a:t>
                      </a:r>
                    </a:p>
                  </a:txBody>
                  <a:tcPr marL="68580" marR="68580" marT="0" marB="0"/>
                </a:tc>
                <a:tc>
                  <a:txBody>
                    <a:bodyPr/>
                    <a:lstStyle/>
                    <a:p>
                      <a:pPr algn="ctr">
                        <a:spcAft>
                          <a:spcPts val="0"/>
                        </a:spcAft>
                      </a:pPr>
                      <a:r>
                        <a:rPr lang="tr-TR" sz="1400" dirty="0" smtClean="0">
                          <a:effectLst/>
                          <a:latin typeface="Times New Roman" panose="02020603050405020304" pitchFamily="18" charset="0"/>
                          <a:ea typeface="Times New Roman"/>
                          <a:cs typeface="Times New Roman" panose="02020603050405020304" pitchFamily="18" charset="0"/>
                        </a:rPr>
                        <a:t>1338</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33170">
                <a:tc>
                  <a:txBody>
                    <a:bodyPr/>
                    <a:lstStyle/>
                    <a:p>
                      <a:pPr algn="just">
                        <a:spcAft>
                          <a:spcPts val="0"/>
                        </a:spcAft>
                      </a:pPr>
                      <a:r>
                        <a:rPr lang="tr-TR" sz="1400" dirty="0">
                          <a:effectLst/>
                          <a:latin typeface="Times New Roman" panose="02020603050405020304" pitchFamily="18" charset="0"/>
                          <a:ea typeface="Times New Roman"/>
                          <a:cs typeface="Times New Roman" panose="02020603050405020304" pitchFamily="18" charset="0"/>
                        </a:rPr>
                        <a:t>3.Barınma Yardımı</a:t>
                      </a:r>
                    </a:p>
                  </a:txBody>
                  <a:tcPr marL="68580" marR="68580" marT="0" marB="0"/>
                </a:tc>
                <a:tc>
                  <a:txBody>
                    <a:bodyPr/>
                    <a:lstStyle/>
                    <a:p>
                      <a:pPr algn="ctr">
                        <a:spcAft>
                          <a:spcPts val="0"/>
                        </a:spcAft>
                      </a:pPr>
                      <a:r>
                        <a:rPr lang="tr-TR" sz="1400" dirty="0" smtClean="0">
                          <a:effectLst/>
                          <a:latin typeface="Times New Roman" panose="02020603050405020304" pitchFamily="18" charset="0"/>
                          <a:ea typeface="Times New Roman"/>
                          <a:cs typeface="Times New Roman" panose="02020603050405020304" pitchFamily="18" charset="0"/>
                        </a:rPr>
                        <a:t>44.330,00 </a:t>
                      </a:r>
                      <a:r>
                        <a:rPr lang="tr-TR" sz="1400" dirty="0">
                          <a:effectLst/>
                          <a:latin typeface="Times New Roman" panose="02020603050405020304" pitchFamily="18" charset="0"/>
                          <a:ea typeface="Times New Roman"/>
                          <a:cs typeface="Times New Roman" panose="02020603050405020304" pitchFamily="18" charset="0"/>
                        </a:rPr>
                        <a:t>-TL.</a:t>
                      </a:r>
                    </a:p>
                  </a:txBody>
                  <a:tcPr marL="68580" marR="68580" marT="0" marB="0"/>
                </a:tc>
                <a:tc>
                  <a:txBody>
                    <a:bodyPr/>
                    <a:lstStyle/>
                    <a:p>
                      <a:pPr algn="ctr">
                        <a:spcAft>
                          <a:spcPts val="0"/>
                        </a:spcAft>
                      </a:pPr>
                      <a:r>
                        <a:rPr lang="tr-TR" sz="1400" dirty="0" smtClean="0">
                          <a:effectLst/>
                          <a:latin typeface="Times New Roman" panose="02020603050405020304" pitchFamily="18" charset="0"/>
                          <a:ea typeface="Times New Roman"/>
                          <a:cs typeface="Times New Roman" panose="02020603050405020304" pitchFamily="18" charset="0"/>
                        </a:rPr>
                        <a:t>34</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10377">
                <a:tc>
                  <a:txBody>
                    <a:bodyPr/>
                    <a:lstStyle/>
                    <a:p>
                      <a:pPr algn="just">
                        <a:spcAft>
                          <a:spcPts val="0"/>
                        </a:spcAft>
                      </a:pP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79705">
                <a:tc>
                  <a:txBody>
                    <a:bodyPr/>
                    <a:lstStyle/>
                    <a:p>
                      <a:pPr algn="ctr">
                        <a:spcAft>
                          <a:spcPts val="0"/>
                        </a:spcAft>
                      </a:pPr>
                      <a:endParaRPr lang="tr-TR" sz="1400" b="1" dirty="0">
                        <a:effectLst/>
                        <a:latin typeface="Times New Roman" panose="02020603050405020304" pitchFamily="18" charset="0"/>
                        <a:ea typeface="Times New Roman"/>
                        <a:cs typeface="Times New Roman" panose="02020603050405020304" pitchFamily="18" charset="0"/>
                      </a:endParaRPr>
                    </a:p>
                    <a:p>
                      <a:pPr algn="ctr">
                        <a:spcAft>
                          <a:spcPts val="0"/>
                        </a:spcAft>
                      </a:pPr>
                      <a:r>
                        <a:rPr lang="tr-TR" sz="1400" b="1" dirty="0">
                          <a:effectLst/>
                          <a:latin typeface="Times New Roman" panose="02020603050405020304" pitchFamily="18" charset="0"/>
                          <a:ea typeface="Times New Roman"/>
                          <a:cs typeface="Times New Roman" panose="02020603050405020304" pitchFamily="18" charset="0"/>
                        </a:rPr>
                        <a:t>TOPLAM</a:t>
                      </a:r>
                      <a:endParaRPr lang="tr-TR" sz="1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tr-TR" sz="1400" b="1" dirty="0" smtClean="0">
                          <a:effectLst/>
                          <a:latin typeface="Times New Roman" panose="02020603050405020304" pitchFamily="18" charset="0"/>
                          <a:ea typeface="Times New Roman"/>
                          <a:cs typeface="Times New Roman" panose="02020603050405020304" pitchFamily="18" charset="0"/>
                        </a:rPr>
                        <a:t>1073105,70-TL</a:t>
                      </a:r>
                      <a:endParaRPr lang="tr-TR" sz="14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tr-TR" sz="1400" b="1" dirty="0" smtClean="0">
                          <a:effectLst/>
                          <a:latin typeface="Times New Roman" panose="02020603050405020304" pitchFamily="18" charset="0"/>
                          <a:ea typeface="Times New Roman"/>
                          <a:cs typeface="Times New Roman" panose="02020603050405020304" pitchFamily="18" charset="0"/>
                        </a:rPr>
                        <a:t>2100</a:t>
                      </a:r>
                      <a:endParaRPr lang="tr-TR" sz="14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49108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718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7 Başlık"/>
          <p:cNvSpPr>
            <a:spLocks noGrp="1"/>
          </p:cNvSpPr>
          <p:nvPr>
            <p:ph type="title"/>
          </p:nvPr>
        </p:nvSpPr>
        <p:spPr>
          <a:xfrm>
            <a:off x="0" y="0"/>
            <a:ext cx="12192000" cy="718457"/>
          </a:xfrm>
          <a:effectLst/>
        </p:spPr>
        <p:txBody>
          <a:bodyPr>
            <a:normAutofit/>
          </a:bodyPr>
          <a:lstStyle/>
          <a:p>
            <a:pPr algn="ctr"/>
            <a:r>
              <a:rPr lang="tr-TR" sz="2800" dirty="0">
                <a:latin typeface="Times New Roman" panose="02020603050405020304" pitchFamily="18" charset="0"/>
                <a:cs typeface="Times New Roman" panose="02020603050405020304" pitchFamily="18" charset="0"/>
              </a:rPr>
              <a:t>TARİHİ VE COĞRAFİ YAPISI</a:t>
            </a:r>
          </a:p>
        </p:txBody>
      </p:sp>
      <p:pic>
        <p:nvPicPr>
          <p:cNvPr id="2050" name="Picture 2" descr="D:\evciler manzara\76751448_2435929996630521_8249606245367939072_n.jpg"/>
          <p:cNvPicPr>
            <a:picLocks noGrp="1" noChangeAspect="1" noChangeArrowheads="1"/>
          </p:cNvPicPr>
          <p:nvPr>
            <p:ph idx="1"/>
          </p:nvPr>
        </p:nvPicPr>
        <p:blipFill>
          <a:blip r:embed="rId3" cstate="print"/>
          <a:srcRect/>
          <a:stretch>
            <a:fillRect/>
          </a:stretch>
        </p:blipFill>
        <p:spPr bwMode="auto">
          <a:xfrm>
            <a:off x="0" y="718457"/>
            <a:ext cx="12192000" cy="6053714"/>
          </a:xfrm>
          <a:prstGeom prst="rect">
            <a:avLst/>
          </a:prstGeom>
          <a:noFill/>
        </p:spPr>
      </p:pic>
    </p:spTree>
    <p:extLst>
      <p:ext uri="{BB962C8B-B14F-4D97-AF65-F5344CB8AC3E}">
        <p14:creationId xmlns:p14="http://schemas.microsoft.com/office/powerpoint/2010/main" val="1225545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324409"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SOSYAL YARDIMLAŞMA VE</a:t>
            </a:r>
          </a:p>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212331" y="1055875"/>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3" name="2 İçerik Yer Tutucusu"/>
          <p:cNvSpPr>
            <a:spLocks noGrp="1"/>
          </p:cNvSpPr>
          <p:nvPr>
            <p:ph idx="1"/>
          </p:nvPr>
        </p:nvSpPr>
        <p:spPr>
          <a:xfrm>
            <a:off x="328577" y="1828775"/>
            <a:ext cx="9935530" cy="2660770"/>
          </a:xfrm>
        </p:spPr>
        <p:txBody>
          <a:bodyPr>
            <a:noAutofit/>
          </a:bodyPr>
          <a:lstStyle/>
          <a:p>
            <a:pPr>
              <a:buNone/>
            </a:pPr>
            <a:r>
              <a:rPr lang="tr-TR" sz="2400" b="1" dirty="0">
                <a:solidFill>
                  <a:srgbClr val="FF0000"/>
                </a:solidFill>
              </a:rPr>
              <a:t>	</a:t>
            </a:r>
          </a:p>
          <a:p>
            <a:pPr marL="0" lvl="0" indent="0">
              <a:spcBef>
                <a:spcPct val="0"/>
              </a:spcBef>
              <a:buClrTx/>
              <a:buSzTx/>
              <a:buNone/>
              <a:defRPr/>
            </a:pPr>
            <a:r>
              <a:rPr lang="tr-TR" sz="2400" b="1" dirty="0">
                <a:solidFill>
                  <a:srgbClr val="FF0000"/>
                </a:solidFill>
              </a:rPr>
              <a:t>	</a:t>
            </a:r>
            <a:endParaRPr lang="tr-TR" sz="2400" dirty="0">
              <a:latin typeface="Times New Roman" pitchFamily="18" charset="0"/>
              <a:cs typeface="Times New Roman" pitchFamily="18" charset="0"/>
            </a:endParaRPr>
          </a:p>
          <a:p>
            <a:pPr>
              <a:buNone/>
            </a:pPr>
            <a:r>
              <a:rPr lang="tr-TR" sz="2400" dirty="0">
                <a:latin typeface="Times New Roman" pitchFamily="18" charset="0"/>
                <a:cs typeface="Times New Roman" pitchFamily="18" charset="0"/>
              </a:rPr>
              <a:t>	</a:t>
            </a:r>
          </a:p>
          <a:p>
            <a:pPr>
              <a:buNone/>
            </a:pPr>
            <a:endParaRPr lang="tr-TR" sz="2400" dirty="0"/>
          </a:p>
          <a:p>
            <a:endParaRPr lang="tr-TR" sz="2400" dirty="0"/>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7" name="5 İçerik Yer Tutucusu"/>
          <p:cNvGraphicFramePr>
            <a:graphicFrameLocks/>
          </p:cNvGraphicFramePr>
          <p:nvPr>
            <p:extLst/>
          </p:nvPr>
        </p:nvGraphicFramePr>
        <p:xfrm>
          <a:off x="748490" y="1543538"/>
          <a:ext cx="10776247" cy="4306425"/>
        </p:xfrm>
        <a:graphic>
          <a:graphicData uri="http://schemas.openxmlformats.org/drawingml/2006/table">
            <a:tbl>
              <a:tblPr firstRow="1" bandRow="1">
                <a:tableStyleId>{5C22544A-7EE6-4342-B048-85BDC9FD1C3A}</a:tableStyleId>
              </a:tblPr>
              <a:tblGrid>
                <a:gridCol w="5434861">
                  <a:extLst>
                    <a:ext uri="{9D8B030D-6E8A-4147-A177-3AD203B41FA5}">
                      <a16:colId xmlns:a16="http://schemas.microsoft.com/office/drawing/2014/main" val="20000"/>
                    </a:ext>
                  </a:extLst>
                </a:gridCol>
                <a:gridCol w="5341386">
                  <a:extLst>
                    <a:ext uri="{9D8B030D-6E8A-4147-A177-3AD203B41FA5}">
                      <a16:colId xmlns:a16="http://schemas.microsoft.com/office/drawing/2014/main" val="20001"/>
                    </a:ext>
                  </a:extLst>
                </a:gridCol>
              </a:tblGrid>
              <a:tr h="443309">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200" dirty="0">
                          <a:latin typeface="Times New Roman" panose="02020603050405020304" pitchFamily="18" charset="0"/>
                          <a:cs typeface="Times New Roman" panose="02020603050405020304" pitchFamily="18" charset="0"/>
                        </a:rPr>
                        <a:t>MERKEZİ YARDIMLAR</a:t>
                      </a:r>
                    </a:p>
                    <a:p>
                      <a:pPr algn="just">
                        <a:lnSpc>
                          <a:spcPct val="115000"/>
                        </a:lnSpc>
                        <a:spcAft>
                          <a:spcPts val="0"/>
                        </a:spcAft>
                      </a:pPr>
                      <a:endParaRPr lang="tr-TR" sz="1200" dirty="0">
                        <a:solidFill>
                          <a:srgbClr val="000000"/>
                        </a:solidFill>
                        <a:latin typeface="Times New Roman" panose="02020603050405020304" pitchFamily="18" charset="0"/>
                        <a:ea typeface="Times New Roman"/>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tr-TR" sz="2000" dirty="0">
                        <a:solidFill>
                          <a:srgbClr val="000000"/>
                        </a:solidFill>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2935284510"/>
                  </a:ext>
                </a:extLst>
              </a:tr>
              <a:tr h="207712">
                <a:tc>
                  <a:txBody>
                    <a:bodyPr/>
                    <a:lstStyle/>
                    <a:p>
                      <a:pPr algn="just">
                        <a:lnSpc>
                          <a:spcPct val="115000"/>
                        </a:lnSpc>
                        <a:spcAft>
                          <a:spcPts val="0"/>
                        </a:spcAft>
                      </a:pPr>
                      <a:r>
                        <a:rPr lang="tr-TR" sz="1200" b="1" dirty="0">
                          <a:solidFill>
                            <a:srgbClr val="000000"/>
                          </a:solidFill>
                          <a:latin typeface="Times New Roman" panose="02020603050405020304" pitchFamily="18" charset="0"/>
                          <a:ea typeface="Times New Roman"/>
                          <a:cs typeface="Times New Roman" panose="02020603050405020304" pitchFamily="18" charset="0"/>
                        </a:rPr>
                        <a:t>	CİNSİ</a:t>
                      </a:r>
                      <a:endParaRPr lang="tr-TR" sz="1200" dirty="0">
                        <a:solidFill>
                          <a:srgbClr val="000000"/>
                        </a:solidFill>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15000"/>
                        </a:lnSpc>
                        <a:spcAft>
                          <a:spcPts val="0"/>
                        </a:spcAft>
                      </a:pPr>
                      <a:r>
                        <a:rPr lang="tr-TR" sz="1200" b="1" dirty="0">
                          <a:solidFill>
                            <a:srgbClr val="000000"/>
                          </a:solidFill>
                          <a:latin typeface="Times New Roman" panose="02020603050405020304" pitchFamily="18" charset="0"/>
                          <a:ea typeface="Times New Roman"/>
                          <a:cs typeface="Times New Roman" panose="02020603050405020304" pitchFamily="18" charset="0"/>
                        </a:rPr>
                        <a:t>KİŞİ SAYISI</a:t>
                      </a:r>
                      <a:endParaRPr lang="tr-TR" sz="1200" dirty="0">
                        <a:solidFill>
                          <a:srgbClr val="000000"/>
                        </a:solidFill>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1.Şartlı Eğitim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48</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791">
                <a:tc>
                  <a:txBody>
                    <a:bodyPr/>
                    <a:lstStyle/>
                    <a:p>
                      <a:pPr algn="just">
                        <a:spcAft>
                          <a:spcPts val="0"/>
                        </a:spcAft>
                      </a:pPr>
                      <a:r>
                        <a:rPr lang="tr-TR" sz="1200">
                          <a:effectLst/>
                          <a:latin typeface="Times New Roman" panose="02020603050405020304" pitchFamily="18" charset="0"/>
                          <a:ea typeface="Times New Roman"/>
                          <a:cs typeface="Times New Roman" panose="02020603050405020304" pitchFamily="18" charset="0"/>
                        </a:rPr>
                        <a:t>2.Şartlı Sağlık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12</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01582">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3.Eşi Vefat Etmiş Bayanlara Yönelik Yardım</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8</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4.Engelli Yakını Aylığı</a:t>
                      </a:r>
                    </a:p>
                  </a:txBody>
                  <a:tcPr marL="68580" marR="68580" marT="0" marB="0"/>
                </a:tc>
                <a:tc>
                  <a:txBody>
                    <a:bodyPr/>
                    <a:lstStyle/>
                    <a:p>
                      <a:pPr algn="ctr">
                        <a:spcAft>
                          <a:spcPts val="0"/>
                        </a:spcAft>
                      </a:pPr>
                      <a:r>
                        <a:rPr lang="tr-TR" sz="1200" dirty="0">
                          <a:effectLst/>
                          <a:latin typeface="Times New Roman" panose="02020603050405020304" pitchFamily="18" charset="0"/>
                          <a:ea typeface="Times New Roman"/>
                          <a:cs typeface="Times New Roman" panose="02020603050405020304" pitchFamily="18" charset="0"/>
                        </a:rPr>
                        <a:t>1</a:t>
                      </a:r>
                    </a:p>
                  </a:txBody>
                  <a:tcPr marL="68580" marR="68580" marT="0" marB="0" anchor="ctr"/>
                </a:tc>
                <a:extLst>
                  <a:ext uri="{0D108BD9-81ED-4DB2-BD59-A6C34878D82A}">
                    <a16:rowId xmlns:a16="http://schemas.microsoft.com/office/drawing/2014/main" val="10004"/>
                  </a:ext>
                </a:extLst>
              </a:tr>
              <a:tr h="195228">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5.Engelli Aylığı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71</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6.Yaşlı Aylığı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94</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04158">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7.Muhtaç Asker Ailesi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8.Öksüz Yetim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0</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9.Elektrik Tüketim Desteği</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179</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10.Sosyal Uyum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6</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13.EİKP Yardımı</a:t>
                      </a:r>
                    </a:p>
                  </a:txBody>
                  <a:tcPr marL="68580" marR="68580" marT="0" marB="0"/>
                </a:tc>
                <a:tc>
                  <a:txBody>
                    <a:bodyPr/>
                    <a:lstStyle/>
                    <a:p>
                      <a:pPr algn="ctr">
                        <a:spcAft>
                          <a:spcPts val="0"/>
                        </a:spcAft>
                      </a:pPr>
                      <a:r>
                        <a:rPr lang="tr-TR" sz="1200" dirty="0">
                          <a:effectLst/>
                          <a:latin typeface="Times New Roman" panose="02020603050405020304" pitchFamily="18" charset="0"/>
                          <a:ea typeface="Times New Roman"/>
                          <a:cs typeface="Times New Roman" panose="02020603050405020304" pitchFamily="18" charset="0"/>
                        </a:rPr>
                        <a:t>330</a:t>
                      </a:r>
                    </a:p>
                  </a:txBody>
                  <a:tcPr marL="68580" marR="68580" marT="0" marB="0" anchor="ctr"/>
                </a:tc>
                <a:extLst>
                  <a:ext uri="{0D108BD9-81ED-4DB2-BD59-A6C34878D82A}">
                    <a16:rowId xmlns:a16="http://schemas.microsoft.com/office/drawing/2014/main" val="10011"/>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14.</a:t>
                      </a:r>
                      <a:r>
                        <a:rPr lang="tr-TR" sz="1200" dirty="0" err="1">
                          <a:effectLst/>
                          <a:latin typeface="Times New Roman" panose="02020603050405020304" pitchFamily="18" charset="0"/>
                          <a:ea typeface="Times New Roman"/>
                          <a:cs typeface="Times New Roman" panose="02020603050405020304" pitchFamily="18" charset="0"/>
                        </a:rPr>
                        <a:t>Pandemi</a:t>
                      </a:r>
                      <a:r>
                        <a:rPr lang="tr-TR" sz="1200" dirty="0">
                          <a:effectLst/>
                          <a:latin typeface="Times New Roman" panose="02020603050405020304" pitchFamily="18" charset="0"/>
                          <a:ea typeface="Times New Roman"/>
                          <a:cs typeface="Times New Roman" panose="02020603050405020304" pitchFamily="18" charset="0"/>
                        </a:rPr>
                        <a:t> Sosyal Destek Yardımı </a:t>
                      </a:r>
                    </a:p>
                  </a:txBody>
                  <a:tcPr marL="68580" marR="68580" marT="0" marB="0"/>
                </a:tc>
                <a:tc>
                  <a:txBody>
                    <a:bodyPr/>
                    <a:lstStyle/>
                    <a:p>
                      <a:pPr algn="ctr"/>
                      <a:r>
                        <a:rPr lang="tr-TR" sz="1200" dirty="0" smtClean="0">
                          <a:solidFill>
                            <a:schemeClr val="tx1"/>
                          </a:solidFill>
                          <a:latin typeface="Times New Roman" panose="02020603050405020304" pitchFamily="18" charset="0"/>
                          <a:cs typeface="Times New Roman" panose="02020603050405020304" pitchFamily="18" charset="0"/>
                        </a:rPr>
                        <a:t>217</a:t>
                      </a:r>
                      <a:endParaRPr lang="tr-TR" sz="1200" dirty="0">
                        <a:solidFill>
                          <a:schemeClr val="tx1"/>
                        </a:solidFill>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15.Diğer Kuruluş Başvuruları Yardımı</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11</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16. </a:t>
                      </a:r>
                      <a:r>
                        <a:rPr lang="tr-TR" sz="1200" dirty="0" err="1">
                          <a:effectLst/>
                          <a:latin typeface="Times New Roman" panose="02020603050405020304" pitchFamily="18" charset="0"/>
                          <a:ea typeface="Times New Roman"/>
                          <a:cs typeface="Times New Roman" panose="02020603050405020304" pitchFamily="18" charset="0"/>
                        </a:rPr>
                        <a:t>Bizbize</a:t>
                      </a:r>
                      <a:r>
                        <a:rPr lang="tr-TR" sz="1200" dirty="0">
                          <a:effectLst/>
                          <a:latin typeface="Times New Roman" panose="02020603050405020304" pitchFamily="18" charset="0"/>
                          <a:ea typeface="Times New Roman"/>
                          <a:cs typeface="Times New Roman" panose="02020603050405020304" pitchFamily="18" charset="0"/>
                        </a:rPr>
                        <a:t> Yeteriz </a:t>
                      </a:r>
                      <a:r>
                        <a:rPr lang="tr-TR" sz="1200" dirty="0" err="1">
                          <a:effectLst/>
                          <a:latin typeface="Times New Roman" panose="02020603050405020304" pitchFamily="18" charset="0"/>
                          <a:ea typeface="Times New Roman"/>
                          <a:cs typeface="Times New Roman" panose="02020603050405020304" pitchFamily="18" charset="0"/>
                        </a:rPr>
                        <a:t>Türkiyem</a:t>
                      </a:r>
                      <a:r>
                        <a:rPr lang="tr-TR" sz="1200" dirty="0">
                          <a:effectLst/>
                          <a:latin typeface="Times New Roman" panose="02020603050405020304" pitchFamily="18" charset="0"/>
                          <a:ea typeface="Times New Roman"/>
                          <a:cs typeface="Times New Roman" panose="02020603050405020304" pitchFamily="18" charset="0"/>
                        </a:rPr>
                        <a:t> - 1</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14</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r h="200791">
                <a:tc>
                  <a:txBody>
                    <a:bodyPr/>
                    <a:lstStyle/>
                    <a:p>
                      <a:pPr algn="just">
                        <a:spcAft>
                          <a:spcPts val="0"/>
                        </a:spcAft>
                      </a:pPr>
                      <a:r>
                        <a:rPr lang="tr-TR" sz="1200" dirty="0">
                          <a:effectLst/>
                          <a:latin typeface="Times New Roman" panose="02020603050405020304" pitchFamily="18" charset="0"/>
                          <a:ea typeface="Times New Roman"/>
                          <a:cs typeface="Times New Roman" panose="02020603050405020304" pitchFamily="18" charset="0"/>
                        </a:rPr>
                        <a:t>17. </a:t>
                      </a:r>
                      <a:r>
                        <a:rPr lang="tr-TR" sz="1200" dirty="0" err="1">
                          <a:effectLst/>
                          <a:latin typeface="Times New Roman" panose="02020603050405020304" pitchFamily="18" charset="0"/>
                          <a:ea typeface="Times New Roman"/>
                          <a:cs typeface="Times New Roman" panose="02020603050405020304" pitchFamily="18" charset="0"/>
                        </a:rPr>
                        <a:t>Bizbize</a:t>
                      </a:r>
                      <a:r>
                        <a:rPr lang="tr-TR" sz="1200" dirty="0">
                          <a:effectLst/>
                          <a:latin typeface="Times New Roman" panose="02020603050405020304" pitchFamily="18" charset="0"/>
                          <a:ea typeface="Times New Roman"/>
                          <a:cs typeface="Times New Roman" panose="02020603050405020304" pitchFamily="18" charset="0"/>
                        </a:rPr>
                        <a:t> Yeteriz </a:t>
                      </a:r>
                      <a:r>
                        <a:rPr lang="tr-TR" sz="1200" dirty="0" err="1">
                          <a:effectLst/>
                          <a:latin typeface="Times New Roman" panose="02020603050405020304" pitchFamily="18" charset="0"/>
                          <a:ea typeface="Times New Roman"/>
                          <a:cs typeface="Times New Roman" panose="02020603050405020304" pitchFamily="18" charset="0"/>
                        </a:rPr>
                        <a:t>Türkiyem</a:t>
                      </a:r>
                      <a:r>
                        <a:rPr lang="tr-TR" sz="1200" dirty="0">
                          <a:effectLst/>
                          <a:latin typeface="Times New Roman" panose="02020603050405020304" pitchFamily="18" charset="0"/>
                          <a:ea typeface="Times New Roman"/>
                          <a:cs typeface="Times New Roman" panose="02020603050405020304" pitchFamily="18" charset="0"/>
                        </a:rPr>
                        <a:t> - 2</a:t>
                      </a:r>
                    </a:p>
                  </a:txBody>
                  <a:tcPr marL="68580" marR="68580" marT="0" marB="0"/>
                </a:tc>
                <a:tc>
                  <a:txBody>
                    <a:bodyPr/>
                    <a:lstStyle/>
                    <a:p>
                      <a:pPr algn="ctr">
                        <a:spcAft>
                          <a:spcPts val="0"/>
                        </a:spcAft>
                      </a:pPr>
                      <a:r>
                        <a:rPr lang="tr-TR" sz="1200" dirty="0" smtClean="0">
                          <a:effectLst/>
                          <a:latin typeface="Times New Roman" panose="02020603050405020304" pitchFamily="18" charset="0"/>
                          <a:ea typeface="Times New Roman"/>
                          <a:cs typeface="Times New Roman" panose="02020603050405020304" pitchFamily="18" charset="0"/>
                        </a:rPr>
                        <a:t>178</a:t>
                      </a:r>
                      <a:endParaRPr lang="tr-TR" sz="12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16"/>
                  </a:ext>
                </a:extLst>
              </a:tr>
              <a:tr h="442344">
                <a:tc>
                  <a:txBody>
                    <a:bodyPr/>
                    <a:lstStyle/>
                    <a:p>
                      <a:pPr algn="r">
                        <a:spcAft>
                          <a:spcPts val="0"/>
                        </a:spcAft>
                      </a:pPr>
                      <a:r>
                        <a:rPr lang="tr-TR" sz="1200" b="1" dirty="0">
                          <a:effectLst/>
                          <a:latin typeface="Times New Roman" panose="02020603050405020304" pitchFamily="18" charset="0"/>
                          <a:ea typeface="Times New Roman"/>
                          <a:cs typeface="Times New Roman" panose="02020603050405020304" pitchFamily="18" charset="0"/>
                        </a:rPr>
                        <a:t>TOPLAM</a:t>
                      </a:r>
                    </a:p>
                  </a:txBody>
                  <a:tcPr marL="68580" marR="68580" marT="0" marB="0"/>
                </a:tc>
                <a:tc>
                  <a:txBody>
                    <a:bodyPr/>
                    <a:lstStyle/>
                    <a:p>
                      <a:pPr algn="ctr">
                        <a:spcAft>
                          <a:spcPts val="0"/>
                        </a:spcAft>
                      </a:pPr>
                      <a:r>
                        <a:rPr lang="tr-TR" sz="1200" b="1" dirty="0" smtClean="0">
                          <a:effectLst/>
                          <a:latin typeface="Times New Roman" panose="02020603050405020304" pitchFamily="18" charset="0"/>
                          <a:ea typeface="Times New Roman"/>
                          <a:cs typeface="Times New Roman" panose="02020603050405020304" pitchFamily="18" charset="0"/>
                        </a:rPr>
                        <a:t>1167</a:t>
                      </a:r>
                      <a:endParaRPr lang="tr-TR" sz="12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bl>
          </a:graphicData>
        </a:graphic>
      </p:graphicFrame>
      <p:sp>
        <p:nvSpPr>
          <p:cNvPr id="18" name="Metin kutusu 1"/>
          <p:cNvSpPr txBox="1"/>
          <p:nvPr/>
        </p:nvSpPr>
        <p:spPr>
          <a:xfrm>
            <a:off x="979714" y="5858678"/>
            <a:ext cx="10110651" cy="584775"/>
          </a:xfrm>
          <a:prstGeom prst="rect">
            <a:avLst/>
          </a:prstGeom>
          <a:noFill/>
        </p:spPr>
        <p:txBody>
          <a:bodyPr wrap="square" rtlCol="0">
            <a:spAutoFit/>
          </a:bodyPr>
          <a:lstStyle/>
          <a:p>
            <a:pPr algn="just">
              <a:buNone/>
            </a:pPr>
            <a:r>
              <a:rPr lang="tr-TR" sz="1600" dirty="0" smtClean="0">
                <a:latin typeface="Times New Roman" pitchFamily="18" charset="0"/>
                <a:cs typeface="Times New Roman" pitchFamily="18" charset="0"/>
              </a:rPr>
              <a:t>Genel </a:t>
            </a:r>
            <a:r>
              <a:rPr lang="tr-TR" sz="1600" dirty="0">
                <a:latin typeface="Times New Roman" pitchFamily="18" charset="0"/>
                <a:cs typeface="Times New Roman" pitchFamily="18" charset="0"/>
              </a:rPr>
              <a:t>sağlık sigortasına yönelik vakfa  toplam </a:t>
            </a:r>
            <a:r>
              <a:rPr lang="tr-TR" sz="1600" b="1" dirty="0" smtClean="0">
                <a:latin typeface="Times New Roman" pitchFamily="18" charset="0"/>
                <a:cs typeface="Times New Roman" pitchFamily="18" charset="0"/>
              </a:rPr>
              <a:t>1435 </a:t>
            </a:r>
            <a:r>
              <a:rPr lang="tr-TR" sz="1600" dirty="0">
                <a:latin typeface="Times New Roman" pitchFamily="18" charset="0"/>
                <a:cs typeface="Times New Roman" pitchFamily="18" charset="0"/>
              </a:rPr>
              <a:t>kişinin müracaat ettiği, gelir durumu </a:t>
            </a:r>
            <a:r>
              <a:rPr lang="tr-TR" sz="1600" b="1" dirty="0">
                <a:solidFill>
                  <a:srgbClr val="FF0000"/>
                </a:solidFill>
                <a:latin typeface="Times New Roman" pitchFamily="18" charset="0"/>
                <a:cs typeface="Times New Roman" pitchFamily="18" charset="0"/>
              </a:rPr>
              <a:t>G0 olan (</a:t>
            </a:r>
            <a:r>
              <a:rPr lang="tr-TR" sz="1600" b="1" dirty="0" smtClean="0">
                <a:solidFill>
                  <a:srgbClr val="FF0000"/>
                </a:solidFill>
                <a:latin typeface="Times New Roman" pitchFamily="18" charset="0"/>
                <a:cs typeface="Times New Roman" pitchFamily="18" charset="0"/>
              </a:rPr>
              <a:t>981), </a:t>
            </a:r>
            <a:r>
              <a:rPr lang="tr-TR" sz="1600" dirty="0">
                <a:solidFill>
                  <a:schemeClr val="tx1">
                    <a:lumMod val="95000"/>
                    <a:lumOff val="5000"/>
                  </a:schemeClr>
                </a:solidFill>
                <a:latin typeface="Times New Roman" pitchFamily="18" charset="0"/>
                <a:cs typeface="Times New Roman" pitchFamily="18" charset="0"/>
              </a:rPr>
              <a:t>gelir durumu </a:t>
            </a:r>
            <a:r>
              <a:rPr lang="tr-TR" sz="1600" b="1" dirty="0">
                <a:solidFill>
                  <a:srgbClr val="FF0000"/>
                </a:solidFill>
                <a:latin typeface="Times New Roman" pitchFamily="18" charset="0"/>
                <a:cs typeface="Times New Roman" pitchFamily="18" charset="0"/>
              </a:rPr>
              <a:t>G1 olan (</a:t>
            </a:r>
            <a:r>
              <a:rPr lang="tr-TR" sz="1600" b="1" dirty="0" smtClean="0">
                <a:solidFill>
                  <a:srgbClr val="FF0000"/>
                </a:solidFill>
                <a:latin typeface="Times New Roman" pitchFamily="18" charset="0"/>
                <a:cs typeface="Times New Roman" pitchFamily="18" charset="0"/>
              </a:rPr>
              <a:t>454) </a:t>
            </a:r>
            <a:r>
              <a:rPr lang="tr-TR" sz="1600" dirty="0">
                <a:latin typeface="Times New Roman" pitchFamily="18" charset="0"/>
                <a:cs typeface="Times New Roman" pitchFamily="18" charset="0"/>
              </a:rPr>
              <a:t>vatandaşımız bulunmaktadır.</a:t>
            </a:r>
          </a:p>
        </p:txBody>
      </p:sp>
      <p:sp>
        <p:nvSpPr>
          <p:cNvPr id="14" name="13 Metin kutusu"/>
          <p:cNvSpPr txBox="1"/>
          <p:nvPr/>
        </p:nvSpPr>
        <p:spPr>
          <a:xfrm>
            <a:off x="757646" y="1123406"/>
            <a:ext cx="10763794" cy="369332"/>
          </a:xfrm>
          <a:prstGeom prst="rect">
            <a:avLst/>
          </a:prstGeom>
          <a:noFill/>
        </p:spPr>
        <p:txBody>
          <a:bodyPr wrap="square" rtlCol="0">
            <a:spAutoFit/>
          </a:bodyPr>
          <a:lstStyle/>
          <a:p>
            <a:r>
              <a:rPr lang="tr-TR" b="1" dirty="0" smtClean="0"/>
              <a:t>30/06/2022 Tarihi itibariyle Vakfımız tarafından onaylanan düzenli yardımlardan faydalanan vatandaş sayıları</a:t>
            </a:r>
            <a:endParaRPr lang="tr-TR" b="1" dirty="0"/>
          </a:p>
        </p:txBody>
      </p:sp>
    </p:spTree>
    <p:extLst>
      <p:ext uri="{BB962C8B-B14F-4D97-AF65-F5344CB8AC3E}">
        <p14:creationId xmlns:p14="http://schemas.microsoft.com/office/powerpoint/2010/main" val="3539365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797297"/>
          </a:xfrm>
          <a:prstGeom prst="rect">
            <a:avLst/>
          </a:prstGeom>
        </p:spPr>
        <p:txBody>
          <a:bodyPr vert="horz" lIns="78377" tIns="39189" rIns="78377" bIns="39189" anchor="ctr">
            <a:no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2 İçerik Yer Tutucusu"/>
          <p:cNvSpPr txBox="1">
            <a:spLocks/>
          </p:cNvSpPr>
          <p:nvPr/>
        </p:nvSpPr>
        <p:spPr>
          <a:xfrm>
            <a:off x="1079773" y="997869"/>
            <a:ext cx="9423008" cy="983160"/>
          </a:xfrm>
          <a:prstGeom prst="rect">
            <a:avLst/>
          </a:prstGeom>
        </p:spPr>
        <p:txBody>
          <a:bodyPr vert="horz" lIns="91440" tIns="45720" rIns="91440" bIns="45720" rtlCol="0">
            <a:norm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tr-TR"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tr-TR"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Oto ve Halı Yıkama Projesi</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Evciler merkezinde ikamet eden Zekeriya ÖZER isimli vatandaşımıza </a:t>
            </a:r>
            <a:r>
              <a:rPr kumimoji="0" lang="tr-TR"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2016</a:t>
            </a:r>
            <a:r>
              <a:rPr kumimoji="0" lang="tr-TR"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yılında iş kurma projeleri kapsamında Oto ve Halı Yıkama Projesi yapılarak </a:t>
            </a:r>
            <a:r>
              <a:rPr kumimoji="0" lang="tr-TR"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15.000 TL </a:t>
            </a:r>
            <a:r>
              <a:rPr kumimoji="0" lang="tr-TR"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destek verilmiştir.</a:t>
            </a:r>
            <a:endParaRPr kumimoji="0" lang="tr-TR" b="0" i="0" u="none" strike="noStrike" kern="1200" cap="none" spc="0" normalizeH="0" baseline="0" noProof="0" dirty="0">
              <a:ln>
                <a:noFill/>
              </a:ln>
              <a:solidFill>
                <a:schemeClr val="accent6">
                  <a:lumMod val="50000"/>
                </a:schemeClr>
              </a:solidFill>
              <a:effectLst/>
              <a:uLnTx/>
              <a:uFillTx/>
              <a:latin typeface="Times New Roman" pitchFamily="18" charset="0"/>
              <a:ea typeface="+mn-ea"/>
              <a:cs typeface="Times New Roman" pitchFamily="18" charset="0"/>
            </a:endParaRPr>
          </a:p>
        </p:txBody>
      </p:sp>
      <p:pic>
        <p:nvPicPr>
          <p:cNvPr id="18" name="Picture 2" descr="C:\Users\AKA\Desktop\oto yıkama projesi\48396683_963437387190302_1318850384902488064_n.jpg"/>
          <p:cNvPicPr>
            <a:picLocks noChangeAspect="1" noChangeArrowheads="1"/>
          </p:cNvPicPr>
          <p:nvPr/>
        </p:nvPicPr>
        <p:blipFill>
          <a:blip r:embed="rId3" cstate="print"/>
          <a:srcRect/>
          <a:stretch>
            <a:fillRect/>
          </a:stretch>
        </p:blipFill>
        <p:spPr bwMode="auto">
          <a:xfrm>
            <a:off x="666572" y="2181601"/>
            <a:ext cx="4515027" cy="4458095"/>
          </a:xfrm>
          <a:prstGeom prst="rect">
            <a:avLst/>
          </a:prstGeom>
          <a:noFill/>
        </p:spPr>
      </p:pic>
      <p:pic>
        <p:nvPicPr>
          <p:cNvPr id="21" name="Picture 3" descr="C:\Users\AKA\Desktop\oto yıkama projesi\48398613_2053188801437012_1113704136752234496_n.jpg"/>
          <p:cNvPicPr>
            <a:picLocks noChangeAspect="1" noChangeArrowheads="1"/>
          </p:cNvPicPr>
          <p:nvPr/>
        </p:nvPicPr>
        <p:blipFill>
          <a:blip r:embed="rId4" cstate="print"/>
          <a:srcRect/>
          <a:stretch>
            <a:fillRect/>
          </a:stretch>
        </p:blipFill>
        <p:spPr bwMode="auto">
          <a:xfrm>
            <a:off x="5708591" y="2174565"/>
            <a:ext cx="5785502" cy="2291543"/>
          </a:xfrm>
          <a:prstGeom prst="rect">
            <a:avLst/>
          </a:prstGeom>
          <a:noFill/>
        </p:spPr>
      </p:pic>
      <p:pic>
        <p:nvPicPr>
          <p:cNvPr id="22" name="Picture 4" descr="C:\Users\AKA\Desktop\oto yıkama projesi\48355137_271099080429268_337006627515269120_n.jpg"/>
          <p:cNvPicPr>
            <a:picLocks noChangeAspect="1" noChangeArrowheads="1"/>
          </p:cNvPicPr>
          <p:nvPr/>
        </p:nvPicPr>
        <p:blipFill>
          <a:blip r:embed="rId5" cstate="print"/>
          <a:srcRect/>
          <a:stretch>
            <a:fillRect/>
          </a:stretch>
        </p:blipFill>
        <p:spPr bwMode="auto">
          <a:xfrm>
            <a:off x="5708591" y="4523549"/>
            <a:ext cx="5785502" cy="2135903"/>
          </a:xfrm>
          <a:prstGeom prst="rect">
            <a:avLst/>
          </a:prstGeom>
          <a:noFill/>
        </p:spPr>
      </p:pic>
    </p:spTree>
    <p:extLst>
      <p:ext uri="{BB962C8B-B14F-4D97-AF65-F5344CB8AC3E}">
        <p14:creationId xmlns:p14="http://schemas.microsoft.com/office/powerpoint/2010/main" val="3966411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246032"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8 İçerik Yer Tutucusu"/>
          <p:cNvSpPr>
            <a:spLocks noGrp="1"/>
          </p:cNvSpPr>
          <p:nvPr>
            <p:ph idx="1"/>
          </p:nvPr>
        </p:nvSpPr>
        <p:spPr>
          <a:xfrm>
            <a:off x="1034041" y="950029"/>
            <a:ext cx="9468739" cy="1751982"/>
          </a:xfrm>
        </p:spPr>
        <p:txBody>
          <a:bodyPr>
            <a:normAutofit fontScale="92500" lnSpcReduction="10000"/>
          </a:bodyPr>
          <a:lstStyle/>
          <a:p>
            <a:pPr algn="just">
              <a:buNone/>
            </a:pPr>
            <a:r>
              <a:rPr lang="tr-TR" sz="1400" dirty="0">
                <a:latin typeface="Times New Roman" pitchFamily="18" charset="0"/>
                <a:cs typeface="Times New Roman" pitchFamily="18" charset="0"/>
              </a:rPr>
              <a:t>	</a:t>
            </a:r>
          </a:p>
          <a:p>
            <a:pPr algn="just">
              <a:buNone/>
            </a:pPr>
            <a:r>
              <a:rPr lang="tr-TR" sz="1400"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2014 yılında İlçemiz Altınova Köyünde ikamet eden  eşi ve kendisi işitme ve konuşma engelli olan 1 çocuk babası </a:t>
            </a:r>
            <a:r>
              <a:rPr lang="tr-TR" sz="1800" b="1" dirty="0">
                <a:solidFill>
                  <a:srgbClr val="FF0000"/>
                </a:solidFill>
                <a:latin typeface="Times New Roman" pitchFamily="18" charset="0"/>
                <a:cs typeface="Times New Roman" pitchFamily="18" charset="0"/>
              </a:rPr>
              <a:t>Ahmet AYDIN</a:t>
            </a:r>
            <a:r>
              <a:rPr lang="tr-TR" sz="1800" dirty="0">
                <a:solidFill>
                  <a:srgbClr val="FF000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isimli vatandaşımıza, </a:t>
            </a:r>
            <a:r>
              <a:rPr lang="tr-TR" sz="1800" b="1" dirty="0">
                <a:solidFill>
                  <a:srgbClr val="FF0000"/>
                </a:solidFill>
                <a:latin typeface="Times New Roman" pitchFamily="18" charset="0"/>
                <a:cs typeface="Times New Roman" pitchFamily="18" charset="0"/>
              </a:rPr>
              <a:t>20.000 TL </a:t>
            </a:r>
            <a:r>
              <a:rPr lang="tr-TR" sz="1800" dirty="0">
                <a:solidFill>
                  <a:schemeClr val="tx1"/>
                </a:solidFill>
                <a:latin typeface="Times New Roman" pitchFamily="18" charset="0"/>
                <a:cs typeface="Times New Roman" pitchFamily="18" charset="0"/>
              </a:rPr>
              <a:t>bütçe ile yaptırılan </a:t>
            </a:r>
            <a:r>
              <a:rPr lang="tr-TR" sz="1800" b="1" dirty="0">
                <a:solidFill>
                  <a:srgbClr val="FF0000"/>
                </a:solidFill>
                <a:latin typeface="Times New Roman" pitchFamily="18" charset="0"/>
                <a:cs typeface="Times New Roman" pitchFamily="18" charset="0"/>
              </a:rPr>
              <a:t>2+1</a:t>
            </a:r>
            <a:r>
              <a:rPr lang="tr-TR" sz="1800" b="1" dirty="0">
                <a:solidFill>
                  <a:schemeClr val="tx1"/>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odalı</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68 m2 </a:t>
            </a:r>
            <a:r>
              <a:rPr lang="tr-TR" sz="1800" dirty="0">
                <a:solidFill>
                  <a:schemeClr val="tx1"/>
                </a:solidFill>
                <a:latin typeface="Times New Roman" pitchFamily="18" charset="0"/>
                <a:cs typeface="Times New Roman" pitchFamily="18" charset="0"/>
              </a:rPr>
              <a:t>olan prefabrik evin teslimi geçekleştirildi.</a:t>
            </a:r>
          </a:p>
          <a:p>
            <a:pPr algn="just">
              <a:buNone/>
            </a:pPr>
            <a:r>
              <a:rPr lang="tr-TR" sz="1800" dirty="0">
                <a:solidFill>
                  <a:srgbClr val="0070C0"/>
                </a:solidFill>
                <a:latin typeface="Times New Roman" pitchFamily="18" charset="0"/>
                <a:cs typeface="Times New Roman" pitchFamily="18" charset="0"/>
              </a:rPr>
              <a:t>	</a:t>
            </a:r>
            <a:r>
              <a:rPr lang="tr-TR" sz="1800" dirty="0" smtClean="0">
                <a:solidFill>
                  <a:srgbClr val="FF0000"/>
                </a:solidFill>
                <a:latin typeface="Times New Roman" pitchFamily="18" charset="0"/>
                <a:cs typeface="Times New Roman" pitchFamily="18" charset="0"/>
              </a:rPr>
              <a:t>2012</a:t>
            </a:r>
            <a:r>
              <a:rPr lang="tr-TR" sz="1800" dirty="0" smtClean="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yılında İlçemiz Altınova Köyünde ikamet eden ve  eşinden ayrılmış 2 çocuk annesi </a:t>
            </a:r>
            <a:r>
              <a:rPr lang="tr-TR" sz="1800" b="1" dirty="0">
                <a:solidFill>
                  <a:srgbClr val="FF0000"/>
                </a:solidFill>
                <a:latin typeface="Times New Roman" pitchFamily="18" charset="0"/>
                <a:cs typeface="Times New Roman" pitchFamily="18" charset="0"/>
              </a:rPr>
              <a:t>Hatice ÇIRAK </a:t>
            </a:r>
            <a:r>
              <a:rPr lang="tr-TR" sz="1800" dirty="0">
                <a:solidFill>
                  <a:schemeClr val="tx1"/>
                </a:solidFill>
                <a:latin typeface="Times New Roman" pitchFamily="18" charset="0"/>
                <a:cs typeface="Times New Roman" pitchFamily="18" charset="0"/>
              </a:rPr>
              <a:t>isimli vatandaşımıza</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20.000 TL </a:t>
            </a:r>
            <a:r>
              <a:rPr lang="tr-TR" sz="1800" dirty="0">
                <a:solidFill>
                  <a:schemeClr val="tx1"/>
                </a:solidFill>
                <a:latin typeface="Times New Roman" pitchFamily="18" charset="0"/>
                <a:cs typeface="Times New Roman" pitchFamily="18" charset="0"/>
              </a:rPr>
              <a:t>bütçe ile yaptırılan</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2+1</a:t>
            </a:r>
            <a:r>
              <a:rPr lang="tr-TR" sz="1800" b="1"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odalı</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68 m2 </a:t>
            </a:r>
            <a:r>
              <a:rPr lang="tr-TR" sz="1800" dirty="0">
                <a:solidFill>
                  <a:schemeClr val="tx1"/>
                </a:solidFill>
                <a:latin typeface="Times New Roman" pitchFamily="18" charset="0"/>
                <a:cs typeface="Times New Roman" pitchFamily="18" charset="0"/>
              </a:rPr>
              <a:t>olan prefabrik evin teslimi gerçekleştirildi</a:t>
            </a:r>
            <a:r>
              <a:rPr lang="tr-TR" sz="1800" dirty="0" smtClean="0">
                <a:solidFill>
                  <a:schemeClr val="tx1"/>
                </a:solidFill>
              </a:rPr>
              <a:t>.</a:t>
            </a:r>
            <a:endParaRPr lang="tr-TR" sz="1800" dirty="0">
              <a:solidFill>
                <a:schemeClr val="tx1"/>
              </a:solidFill>
            </a:endParaRPr>
          </a:p>
        </p:txBody>
      </p:sp>
      <p:pic>
        <p:nvPicPr>
          <p:cNvPr id="14" name="Picture 8" descr="ev2"/>
          <p:cNvPicPr>
            <a:picLocks noChangeAspect="1" noChangeArrowheads="1"/>
          </p:cNvPicPr>
          <p:nvPr/>
        </p:nvPicPr>
        <p:blipFill>
          <a:blip r:embed="rId3" cstate="print"/>
          <a:srcRect/>
          <a:stretch>
            <a:fillRect/>
          </a:stretch>
        </p:blipFill>
        <p:spPr bwMode="auto">
          <a:xfrm>
            <a:off x="1837346" y="2866768"/>
            <a:ext cx="8315058" cy="3369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6603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424"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2862843" y="-24854"/>
            <a:ext cx="5255662" cy="804333"/>
          </a:xfrm>
          <a:prstGeom prst="rect">
            <a:avLst/>
          </a:prstGeom>
        </p:spPr>
        <p:txBody>
          <a:bodyPr vert="horz" lIns="78377" tIns="39189" rIns="78377" bIns="39189" anchor="ctr">
            <a:noAutofit/>
          </a:bodyPr>
          <a:lstStyle/>
          <a:p>
            <a:pPr lvl="0" algn="ctr">
              <a:spcBef>
                <a:spcPct val="0"/>
              </a:spcBef>
              <a:defRPr/>
            </a:pPr>
            <a:r>
              <a:rPr lang="tr-TR" sz="2000"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sz="20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0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14 İçerik Yer Tutucusu"/>
          <p:cNvSpPr>
            <a:spLocks noGrp="1"/>
          </p:cNvSpPr>
          <p:nvPr>
            <p:ph idx="1"/>
          </p:nvPr>
        </p:nvSpPr>
        <p:spPr>
          <a:xfrm>
            <a:off x="1392964" y="1562026"/>
            <a:ext cx="9408920" cy="3611348"/>
          </a:xfrm>
        </p:spPr>
        <p:txBody>
          <a:bodyPr>
            <a:normAutofit fontScale="62500" lnSpcReduction="20000"/>
          </a:bodyPr>
          <a:lstStyle/>
          <a:p>
            <a:pPr algn="just"/>
            <a:r>
              <a:rPr lang="tr-TR" dirty="0" smtClean="0">
                <a:latin typeface="Times New Roman" pitchFamily="18" charset="0"/>
                <a:cs typeface="Times New Roman" pitchFamily="18" charset="0"/>
              </a:rPr>
              <a:t>2013 yılında İlçemiz </a:t>
            </a:r>
            <a:r>
              <a:rPr lang="tr-TR" dirty="0" err="1" smtClean="0">
                <a:latin typeface="Times New Roman" pitchFamily="18" charset="0"/>
                <a:cs typeface="Times New Roman" pitchFamily="18" charset="0"/>
              </a:rPr>
              <a:t>Akyarma</a:t>
            </a:r>
            <a:r>
              <a:rPr lang="tr-TR" dirty="0" smtClean="0">
                <a:latin typeface="Times New Roman" pitchFamily="18" charset="0"/>
                <a:cs typeface="Times New Roman" pitchFamily="18" charset="0"/>
              </a:rPr>
              <a:t> Köyünde ikamet eden 65 yaşındaki </a:t>
            </a:r>
            <a:r>
              <a:rPr lang="tr-TR" dirty="0" smtClean="0">
                <a:solidFill>
                  <a:srgbClr val="FF0000"/>
                </a:solidFill>
                <a:latin typeface="Times New Roman" pitchFamily="18" charset="0"/>
                <a:cs typeface="Times New Roman" pitchFamily="18" charset="0"/>
              </a:rPr>
              <a:t>Halil BALTACI’ ya  </a:t>
            </a:r>
            <a:r>
              <a:rPr lang="tr-TR" b="1" dirty="0" smtClean="0">
                <a:solidFill>
                  <a:srgbClr val="FF0000"/>
                </a:solidFill>
                <a:latin typeface="Times New Roman" pitchFamily="18" charset="0"/>
                <a:cs typeface="Times New Roman" pitchFamily="18" charset="0"/>
              </a:rPr>
              <a:t>20.000 TL </a:t>
            </a:r>
            <a:r>
              <a:rPr lang="tr-TR" dirty="0" smtClean="0">
                <a:latin typeface="Times New Roman" pitchFamily="18" charset="0"/>
                <a:cs typeface="Times New Roman" pitchFamily="18" charset="0"/>
              </a:rPr>
              <a:t>bütçe ile yaptırılan </a:t>
            </a:r>
            <a:r>
              <a:rPr lang="tr-TR" b="1" dirty="0" smtClean="0">
                <a:solidFill>
                  <a:srgbClr val="FF0000"/>
                </a:solidFill>
                <a:latin typeface="Times New Roman" pitchFamily="18" charset="0"/>
                <a:cs typeface="Times New Roman" pitchFamily="18" charset="0"/>
              </a:rPr>
              <a:t>2+1 </a:t>
            </a:r>
            <a:r>
              <a:rPr lang="tr-TR" dirty="0" smtClean="0">
                <a:solidFill>
                  <a:srgbClr val="FF0000"/>
                </a:solidFill>
                <a:latin typeface="Times New Roman" pitchFamily="18" charset="0"/>
                <a:cs typeface="Times New Roman" pitchFamily="18" charset="0"/>
              </a:rPr>
              <a:t>odalı</a:t>
            </a:r>
            <a:r>
              <a:rPr lang="tr-TR" b="1" dirty="0" smtClean="0">
                <a:solidFill>
                  <a:srgbClr val="FF0000"/>
                </a:solidFill>
                <a:latin typeface="Times New Roman" pitchFamily="18" charset="0"/>
                <a:cs typeface="Times New Roman" pitchFamily="18" charset="0"/>
              </a:rPr>
              <a:t> 60 m2</a:t>
            </a:r>
            <a:r>
              <a:rPr lang="tr-TR" dirty="0" smtClean="0">
                <a:solidFill>
                  <a:srgbClr val="FF0000"/>
                </a:solidFill>
                <a:latin typeface="Times New Roman" pitchFamily="18" charset="0"/>
                <a:cs typeface="Times New Roman" pitchFamily="18" charset="0"/>
              </a:rPr>
              <a:t> </a:t>
            </a:r>
            <a:r>
              <a:rPr lang="tr-TR" dirty="0" smtClean="0">
                <a:latin typeface="Times New Roman" pitchFamily="18" charset="0"/>
                <a:cs typeface="Times New Roman" pitchFamily="18" charset="0"/>
              </a:rPr>
              <a:t>olan prefabrik evin teslimi geçekleştirildi.</a:t>
            </a:r>
          </a:p>
          <a:p>
            <a:pPr algn="just"/>
            <a:r>
              <a:rPr lang="tr-TR" dirty="0" smtClean="0">
                <a:latin typeface="Times New Roman" pitchFamily="18" charset="0"/>
                <a:cs typeface="Times New Roman" pitchFamily="18" charset="0"/>
              </a:rPr>
              <a:t>2013 yılında İlçemiz Gökçek Köyünde ikamet eden, eşi vefat etmiş ve 2, 5, 8 yaşlarında üç çocuğu ile birlikte yaşayan </a:t>
            </a:r>
            <a:r>
              <a:rPr lang="tr-TR" dirty="0" smtClean="0">
                <a:solidFill>
                  <a:srgbClr val="FF0000"/>
                </a:solidFill>
                <a:latin typeface="Times New Roman" pitchFamily="18" charset="0"/>
                <a:cs typeface="Times New Roman" pitchFamily="18" charset="0"/>
              </a:rPr>
              <a:t>Gülden PALA’ ya </a:t>
            </a:r>
            <a:r>
              <a:rPr lang="tr-TR" b="1" dirty="0" smtClean="0">
                <a:solidFill>
                  <a:srgbClr val="FF0000"/>
                </a:solidFill>
                <a:latin typeface="Times New Roman" pitchFamily="18" charset="0"/>
                <a:cs typeface="Times New Roman" pitchFamily="18" charset="0"/>
              </a:rPr>
              <a:t>32.000 TL </a:t>
            </a:r>
            <a:r>
              <a:rPr lang="tr-TR" dirty="0" smtClean="0">
                <a:solidFill>
                  <a:srgbClr val="FF0000"/>
                </a:solidFill>
                <a:latin typeface="Times New Roman" pitchFamily="18" charset="0"/>
                <a:cs typeface="Times New Roman" pitchFamily="18" charset="0"/>
              </a:rPr>
              <a:t>bütçe ile yaptırılan </a:t>
            </a:r>
            <a:r>
              <a:rPr lang="tr-TR" b="1" dirty="0" smtClean="0">
                <a:solidFill>
                  <a:srgbClr val="FF0000"/>
                </a:solidFill>
                <a:latin typeface="Times New Roman" pitchFamily="18" charset="0"/>
                <a:cs typeface="Times New Roman" pitchFamily="18" charset="0"/>
              </a:rPr>
              <a:t>85 m2 </a:t>
            </a:r>
            <a:r>
              <a:rPr lang="tr-TR" dirty="0" smtClean="0">
                <a:latin typeface="Times New Roman" pitchFamily="18" charset="0"/>
                <a:cs typeface="Times New Roman" pitchFamily="18" charset="0"/>
              </a:rPr>
              <a:t>prefabrik evin teslimi gerçekleştirildi.</a:t>
            </a:r>
          </a:p>
          <a:p>
            <a:pPr algn="just"/>
            <a:r>
              <a:rPr lang="tr-TR" dirty="0" smtClean="0">
                <a:latin typeface="Times New Roman" pitchFamily="18" charset="0"/>
                <a:cs typeface="Times New Roman" pitchFamily="18" charset="0"/>
              </a:rPr>
              <a:t>Körkuyu Köyünden </a:t>
            </a:r>
            <a:r>
              <a:rPr lang="tr-TR" b="1" dirty="0" err="1" smtClean="0">
                <a:solidFill>
                  <a:srgbClr val="FF0000"/>
                </a:solidFill>
                <a:latin typeface="Times New Roman" pitchFamily="18" charset="0"/>
                <a:cs typeface="Times New Roman" pitchFamily="18" charset="0"/>
              </a:rPr>
              <a:t>Bahattin</a:t>
            </a:r>
            <a:r>
              <a:rPr lang="tr-TR" b="1" dirty="0" smtClean="0">
                <a:solidFill>
                  <a:srgbClr val="FF0000"/>
                </a:solidFill>
                <a:latin typeface="Times New Roman" pitchFamily="18" charset="0"/>
                <a:cs typeface="Times New Roman" pitchFamily="18" charset="0"/>
              </a:rPr>
              <a:t> ÜNAL’ a </a:t>
            </a:r>
            <a:r>
              <a:rPr lang="tr-TR" dirty="0" smtClean="0">
                <a:latin typeface="Times New Roman" pitchFamily="18" charset="0"/>
                <a:cs typeface="Times New Roman" pitchFamily="18" charset="0"/>
              </a:rPr>
              <a:t>2015 yılında 20.000.-TL bütçe ile  60 m2 anahtar teslim prefabrik konut yapılmıştır. </a:t>
            </a:r>
          </a:p>
          <a:p>
            <a:pPr algn="just">
              <a:buNone/>
            </a:pPr>
            <a:r>
              <a:rPr lang="tr-TR" dirty="0" smtClean="0">
                <a:latin typeface="Times New Roman" pitchFamily="18" charset="0"/>
                <a:cs typeface="Times New Roman" pitchFamily="18" charset="0"/>
              </a:rPr>
              <a:t>	Evciler Merkezinde ikamet eden Görme Engelli Vatandaşımız </a:t>
            </a:r>
            <a:r>
              <a:rPr lang="tr-TR" b="1" dirty="0" smtClean="0">
                <a:solidFill>
                  <a:srgbClr val="FF0000"/>
                </a:solidFill>
                <a:latin typeface="Times New Roman" pitchFamily="18" charset="0"/>
                <a:cs typeface="Times New Roman" pitchFamily="18" charset="0"/>
              </a:rPr>
              <a:t>Huriye UYSAL’ a 2015</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yılında </a:t>
            </a:r>
            <a:r>
              <a:rPr lang="tr-TR" dirty="0" smtClean="0">
                <a:solidFill>
                  <a:srgbClr val="FF0000"/>
                </a:solidFill>
                <a:latin typeface="Times New Roman" pitchFamily="18" charset="0"/>
                <a:cs typeface="Times New Roman" pitchFamily="18" charset="0"/>
              </a:rPr>
              <a:t>56.000.-TL bütçe ile  anahtar teslim </a:t>
            </a:r>
            <a:r>
              <a:rPr lang="tr-TR" b="1" dirty="0" smtClean="0">
                <a:solidFill>
                  <a:srgbClr val="FF0000"/>
                </a:solidFill>
                <a:latin typeface="Times New Roman" pitchFamily="18" charset="0"/>
                <a:cs typeface="Times New Roman" pitchFamily="18" charset="0"/>
              </a:rPr>
              <a:t>90 m2 </a:t>
            </a:r>
            <a:r>
              <a:rPr lang="tr-TR" dirty="0" smtClean="0">
                <a:latin typeface="Times New Roman" pitchFamily="18" charset="0"/>
                <a:cs typeface="Times New Roman" pitchFamily="18" charset="0"/>
              </a:rPr>
              <a:t>prefabrik konut yapılmıştır.</a:t>
            </a:r>
          </a:p>
          <a:p>
            <a:pPr algn="just"/>
            <a:r>
              <a:rPr lang="tr-TR" dirty="0" smtClean="0">
                <a:latin typeface="Times New Roman" pitchFamily="18" charset="0"/>
                <a:cs typeface="Times New Roman" pitchFamily="18" charset="0"/>
              </a:rPr>
              <a:t>2016 yılında İlçemiz </a:t>
            </a:r>
            <a:r>
              <a:rPr lang="tr-TR" dirty="0" err="1" smtClean="0">
                <a:latin typeface="Times New Roman" pitchFamily="18" charset="0"/>
                <a:cs typeface="Times New Roman" pitchFamily="18" charset="0"/>
              </a:rPr>
              <a:t>Camikebir</a:t>
            </a:r>
            <a:r>
              <a:rPr lang="tr-TR" dirty="0" smtClean="0">
                <a:latin typeface="Times New Roman" pitchFamily="18" charset="0"/>
                <a:cs typeface="Times New Roman" pitchFamily="18" charset="0"/>
              </a:rPr>
              <a:t> Mahallesinde ikamet eden </a:t>
            </a:r>
            <a:r>
              <a:rPr lang="tr-TR" dirty="0" err="1" smtClean="0">
                <a:solidFill>
                  <a:srgbClr val="FF0000"/>
                </a:solidFill>
                <a:latin typeface="Times New Roman" pitchFamily="18" charset="0"/>
                <a:cs typeface="Times New Roman" pitchFamily="18" charset="0"/>
              </a:rPr>
              <a:t>Oğuzhan</a:t>
            </a:r>
            <a:r>
              <a:rPr lang="tr-TR" dirty="0" smtClean="0">
                <a:solidFill>
                  <a:srgbClr val="FF0000"/>
                </a:solidFill>
                <a:latin typeface="Times New Roman" pitchFamily="18" charset="0"/>
                <a:cs typeface="Times New Roman" pitchFamily="18" charset="0"/>
              </a:rPr>
              <a:t> KANDİL </a:t>
            </a:r>
            <a:r>
              <a:rPr lang="tr-TR" dirty="0" smtClean="0">
                <a:latin typeface="Times New Roman" pitchFamily="18" charset="0"/>
                <a:cs typeface="Times New Roman" pitchFamily="18" charset="0"/>
              </a:rPr>
              <a:t>isimli vatandaşımıza </a:t>
            </a:r>
            <a:r>
              <a:rPr lang="tr-TR" dirty="0" smtClean="0">
                <a:solidFill>
                  <a:srgbClr val="FF0000"/>
                </a:solidFill>
                <a:latin typeface="Times New Roman" pitchFamily="18" charset="0"/>
                <a:cs typeface="Times New Roman" pitchFamily="18" charset="0"/>
              </a:rPr>
              <a:t>42.000.-TL bütçe ile 90 m2 </a:t>
            </a:r>
            <a:r>
              <a:rPr lang="tr-TR" dirty="0" smtClean="0">
                <a:latin typeface="Times New Roman" pitchFamily="18" charset="0"/>
                <a:cs typeface="Times New Roman" pitchFamily="18" charset="0"/>
              </a:rPr>
              <a:t>anahtar teslim prefabrik ev yapılmıştır. </a:t>
            </a:r>
          </a:p>
          <a:p>
            <a:pPr algn="just"/>
            <a:r>
              <a:rPr lang="tr-TR" dirty="0" smtClean="0">
                <a:latin typeface="Times New Roman" pitchFamily="18" charset="0"/>
                <a:cs typeface="Times New Roman" pitchFamily="18" charset="0"/>
              </a:rPr>
              <a:t>Evciler Merkezinde ailesi ile birlikte ikamet eden </a:t>
            </a:r>
            <a:r>
              <a:rPr lang="tr-TR" b="1" dirty="0" smtClean="0">
                <a:solidFill>
                  <a:srgbClr val="FF0000"/>
                </a:solidFill>
                <a:latin typeface="Times New Roman" pitchFamily="18" charset="0"/>
                <a:cs typeface="Times New Roman" pitchFamily="18" charset="0"/>
              </a:rPr>
              <a:t>Soner ÖZCAN </a:t>
            </a:r>
            <a:r>
              <a:rPr lang="tr-TR" dirty="0" smtClean="0">
                <a:latin typeface="Times New Roman" pitchFamily="18" charset="0"/>
                <a:cs typeface="Times New Roman" pitchFamily="18" charset="0"/>
              </a:rPr>
              <a:t>isimli vatandaşın ikamet ettiği evinde çıkan yangın sonucunda evinin harabeye dönmesi sonucunda vakfımız tarafın </a:t>
            </a:r>
            <a:r>
              <a:rPr lang="tr-TR" b="1" dirty="0" smtClean="0">
                <a:latin typeface="Times New Roman" pitchFamily="18" charset="0"/>
                <a:cs typeface="Times New Roman" pitchFamily="18" charset="0"/>
              </a:rPr>
              <a:t>2017 </a:t>
            </a:r>
            <a:r>
              <a:rPr lang="tr-TR" dirty="0" smtClean="0">
                <a:latin typeface="Times New Roman" pitchFamily="18" charset="0"/>
                <a:cs typeface="Times New Roman" pitchFamily="18" charset="0"/>
              </a:rPr>
              <a:t>yılında </a:t>
            </a:r>
            <a:r>
              <a:rPr lang="tr-TR" dirty="0" smtClean="0">
                <a:solidFill>
                  <a:srgbClr val="FF0000"/>
                </a:solidFill>
                <a:latin typeface="Times New Roman" pitchFamily="18" charset="0"/>
                <a:cs typeface="Times New Roman" pitchFamily="18" charset="0"/>
              </a:rPr>
              <a:t>50.000.-TL bütçe </a:t>
            </a:r>
            <a:r>
              <a:rPr lang="tr-TR" dirty="0" smtClean="0">
                <a:latin typeface="Times New Roman" pitchFamily="18" charset="0"/>
                <a:cs typeface="Times New Roman" pitchFamily="18" charset="0"/>
              </a:rPr>
              <a:t>ile anahtar teslim </a:t>
            </a:r>
            <a:r>
              <a:rPr lang="tr-TR" b="1" dirty="0" smtClean="0">
                <a:solidFill>
                  <a:srgbClr val="FF0000"/>
                </a:solidFill>
                <a:latin typeface="Times New Roman" pitchFamily="18" charset="0"/>
                <a:cs typeface="Times New Roman" pitchFamily="18" charset="0"/>
              </a:rPr>
              <a:t>90 m2 </a:t>
            </a:r>
            <a:r>
              <a:rPr lang="tr-TR" dirty="0" smtClean="0">
                <a:solidFill>
                  <a:srgbClr val="FF0000"/>
                </a:solidFill>
                <a:latin typeface="Times New Roman" pitchFamily="18" charset="0"/>
                <a:cs typeface="Times New Roman" pitchFamily="18" charset="0"/>
              </a:rPr>
              <a:t>prefabrik </a:t>
            </a:r>
            <a:r>
              <a:rPr lang="tr-TR" dirty="0" smtClean="0">
                <a:latin typeface="Times New Roman" pitchFamily="18" charset="0"/>
                <a:cs typeface="Times New Roman" pitchFamily="18" charset="0"/>
              </a:rPr>
              <a:t>ev yapılarak vatandaşımızın kullanımına sunulmuştur.</a:t>
            </a:r>
          </a:p>
        </p:txBody>
      </p:sp>
    </p:spTree>
    <p:extLst>
      <p:ext uri="{BB962C8B-B14F-4D97-AF65-F5344CB8AC3E}">
        <p14:creationId xmlns:p14="http://schemas.microsoft.com/office/powerpoint/2010/main" val="4253854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188006"/>
            <a:ext cx="12192000" cy="376015"/>
          </a:xfrm>
          <a:prstGeom prst="rect">
            <a:avLst/>
          </a:prstGeom>
        </p:spPr>
        <p:txBody>
          <a:bodyPr vert="horz" lIns="78377" tIns="39189" rIns="78377" bIns="39189" anchor="ctr">
            <a:no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13 Resim" descr="71970575_2490963631229067_3717401027704520704_n.jpg"/>
          <p:cNvPicPr>
            <a:picLocks noGrp="1" noChangeAspect="1"/>
          </p:cNvPicPr>
          <p:nvPr isPhoto="1"/>
        </p:nvPicPr>
        <p:blipFill>
          <a:blip r:embed="rId3" cstate="print">
            <a:lum/>
          </a:blip>
          <a:stretch>
            <a:fillRect/>
          </a:stretch>
        </p:blipFill>
        <p:spPr>
          <a:xfrm>
            <a:off x="709302" y="955589"/>
            <a:ext cx="10810430" cy="3965397"/>
          </a:xfrm>
          <a:prstGeom prst="rect">
            <a:avLst/>
          </a:prstGeom>
          <a:noFill/>
          <a:ln>
            <a:noFill/>
          </a:ln>
        </p:spPr>
      </p:pic>
      <p:sp>
        <p:nvSpPr>
          <p:cNvPr id="16" name="6 İçerik Yer Tutucusu"/>
          <p:cNvSpPr>
            <a:spLocks noGrp="1"/>
          </p:cNvSpPr>
          <p:nvPr>
            <p:ph sz="half" idx="1"/>
          </p:nvPr>
        </p:nvSpPr>
        <p:spPr>
          <a:xfrm>
            <a:off x="2141292" y="5017848"/>
            <a:ext cx="8062387" cy="1169307"/>
          </a:xfrm>
        </p:spPr>
        <p:txBody>
          <a:bodyPr>
            <a:normAutofit/>
          </a:bodyPr>
          <a:lstStyle/>
          <a:p>
            <a:pPr algn="just">
              <a:buNone/>
            </a:pPr>
            <a:r>
              <a:rPr lang="tr-TR" sz="1800" dirty="0">
                <a:solidFill>
                  <a:srgbClr val="FF0000"/>
                </a:solidFill>
                <a:latin typeface="Times New Roman" pitchFamily="18" charset="0"/>
                <a:cs typeface="Times New Roman" pitchFamily="18" charset="0"/>
              </a:rPr>
              <a:t>      2019</a:t>
            </a:r>
            <a:r>
              <a:rPr lang="tr-TR" sz="1800"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yılında İlçemiz Kayalık Mahallesinde  ikamet eden  </a:t>
            </a:r>
            <a:r>
              <a:rPr lang="tr-TR" sz="1800" b="1" dirty="0">
                <a:solidFill>
                  <a:srgbClr val="FF0000"/>
                </a:solidFill>
                <a:latin typeface="Times New Roman" pitchFamily="18" charset="0"/>
                <a:cs typeface="Times New Roman" pitchFamily="18" charset="0"/>
              </a:rPr>
              <a:t>Melek BAŞYİĞİT </a:t>
            </a:r>
            <a:r>
              <a:rPr lang="tr-TR" sz="1800" dirty="0">
                <a:solidFill>
                  <a:schemeClr val="tx1"/>
                </a:solidFill>
                <a:latin typeface="Times New Roman" pitchFamily="18" charset="0"/>
                <a:cs typeface="Times New Roman" pitchFamily="18" charset="0"/>
              </a:rPr>
              <a:t>isimli vatandaşımıza</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75.500 TL </a:t>
            </a:r>
            <a:r>
              <a:rPr lang="tr-TR" sz="1800" dirty="0">
                <a:solidFill>
                  <a:schemeClr val="tx1"/>
                </a:solidFill>
                <a:latin typeface="Times New Roman" pitchFamily="18" charset="0"/>
                <a:cs typeface="Times New Roman" pitchFamily="18" charset="0"/>
              </a:rPr>
              <a:t>bütçe ile yaptırılan</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3+1</a:t>
            </a:r>
            <a:r>
              <a:rPr lang="tr-TR" sz="1800" b="1"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odalı</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90 m2 </a:t>
            </a:r>
            <a:r>
              <a:rPr lang="tr-TR" sz="1800" dirty="0">
                <a:solidFill>
                  <a:schemeClr val="tx1"/>
                </a:solidFill>
                <a:latin typeface="Times New Roman" pitchFamily="18" charset="0"/>
                <a:cs typeface="Times New Roman" pitchFamily="18" charset="0"/>
              </a:rPr>
              <a:t>olan prefabrik evin teslimi gerçekleştirildi</a:t>
            </a:r>
            <a:r>
              <a:rPr lang="tr-TR" sz="1800" dirty="0" smtClean="0">
                <a:solidFill>
                  <a:schemeClr val="tx1"/>
                </a:solidFill>
              </a:rPr>
              <a:t>.</a:t>
            </a:r>
            <a:endParaRPr lang="tr-TR"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5818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246032"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2" descr="C:\Users\AKA\Desktop\neriman soydemir ev\IMG_0556.JPG"/>
          <p:cNvPicPr>
            <a:picLocks noChangeAspect="1" noChangeArrowheads="1"/>
          </p:cNvPicPr>
          <p:nvPr/>
        </p:nvPicPr>
        <p:blipFill>
          <a:blip r:embed="rId3" cstate="print"/>
          <a:srcRect/>
          <a:stretch>
            <a:fillRect/>
          </a:stretch>
        </p:blipFill>
        <p:spPr bwMode="auto">
          <a:xfrm>
            <a:off x="871671" y="982980"/>
            <a:ext cx="4804199" cy="3350121"/>
          </a:xfrm>
          <a:prstGeom prst="rect">
            <a:avLst/>
          </a:prstGeom>
          <a:noFill/>
        </p:spPr>
      </p:pic>
      <p:pic>
        <p:nvPicPr>
          <p:cNvPr id="17" name="Picture 3" descr="C:\Users\AKA\Desktop\neriman soydemir ev\IMG_0557.JPG"/>
          <p:cNvPicPr>
            <a:picLocks noChangeAspect="1" noChangeArrowheads="1"/>
          </p:cNvPicPr>
          <p:nvPr/>
        </p:nvPicPr>
        <p:blipFill>
          <a:blip r:embed="rId4" cstate="print"/>
          <a:srcRect/>
          <a:stretch>
            <a:fillRect/>
          </a:stretch>
        </p:blipFill>
        <p:spPr bwMode="auto">
          <a:xfrm>
            <a:off x="5733534" y="982980"/>
            <a:ext cx="5239265" cy="3350122"/>
          </a:xfrm>
          <a:prstGeom prst="rect">
            <a:avLst/>
          </a:prstGeom>
          <a:noFill/>
        </p:spPr>
      </p:pic>
      <p:sp>
        <p:nvSpPr>
          <p:cNvPr id="18" name="7 İçerik Yer Tutucusu"/>
          <p:cNvSpPr>
            <a:spLocks noGrp="1"/>
          </p:cNvSpPr>
          <p:nvPr>
            <p:ph sz="half" idx="1"/>
          </p:nvPr>
        </p:nvSpPr>
        <p:spPr>
          <a:xfrm>
            <a:off x="2047804" y="4464071"/>
            <a:ext cx="8412248" cy="1013783"/>
          </a:xfrm>
        </p:spPr>
        <p:txBody>
          <a:bodyPr>
            <a:normAutofit/>
          </a:bodyPr>
          <a:lstStyle/>
          <a:p>
            <a:pPr algn="just">
              <a:buNone/>
            </a:pPr>
            <a:r>
              <a:rPr lang="tr-TR" sz="1600" dirty="0">
                <a:solidFill>
                  <a:srgbClr val="FF0000"/>
                </a:solidFill>
                <a:latin typeface="Times New Roman" pitchFamily="18" charset="0"/>
                <a:cs typeface="Times New Roman" pitchFamily="18" charset="0"/>
              </a:rPr>
              <a:t>     </a:t>
            </a:r>
            <a:r>
              <a:rPr lang="tr-TR" sz="1800" dirty="0">
                <a:solidFill>
                  <a:srgbClr val="FF0000"/>
                </a:solidFill>
                <a:latin typeface="Times New Roman" pitchFamily="18" charset="0"/>
                <a:cs typeface="Times New Roman" pitchFamily="18" charset="0"/>
              </a:rPr>
              <a:t>2020</a:t>
            </a:r>
            <a:r>
              <a:rPr lang="tr-TR" sz="1800"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yılında İlçemiz Gökçek Köyünde ikamet eden </a:t>
            </a:r>
            <a:r>
              <a:rPr lang="tr-TR" sz="1800" dirty="0">
                <a:solidFill>
                  <a:srgbClr val="FF0000"/>
                </a:solidFill>
                <a:latin typeface="Times New Roman" pitchFamily="18" charset="0"/>
                <a:cs typeface="Times New Roman" pitchFamily="18" charset="0"/>
              </a:rPr>
              <a:t>Neriman SOYDEMİR </a:t>
            </a:r>
            <a:r>
              <a:rPr lang="tr-TR" sz="1800" dirty="0">
                <a:solidFill>
                  <a:schemeClr val="tx1"/>
                </a:solidFill>
                <a:latin typeface="Times New Roman" pitchFamily="18" charset="0"/>
                <a:cs typeface="Times New Roman" pitchFamily="18" charset="0"/>
              </a:rPr>
              <a:t>isimli vatandaşımıza</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33.500 TL </a:t>
            </a:r>
            <a:r>
              <a:rPr lang="tr-TR" sz="1800" dirty="0">
                <a:solidFill>
                  <a:schemeClr val="tx1"/>
                </a:solidFill>
                <a:latin typeface="Times New Roman" pitchFamily="18" charset="0"/>
                <a:cs typeface="Times New Roman" pitchFamily="18" charset="0"/>
              </a:rPr>
              <a:t>bütçe ile yaptırılan</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1+1</a:t>
            </a:r>
            <a:r>
              <a:rPr lang="tr-TR" sz="1800" b="1" dirty="0">
                <a:solidFill>
                  <a:srgbClr val="0070C0"/>
                </a:solidFill>
                <a:latin typeface="Times New Roman" pitchFamily="18" charset="0"/>
                <a:cs typeface="Times New Roman" pitchFamily="18" charset="0"/>
              </a:rPr>
              <a:t> </a:t>
            </a:r>
            <a:r>
              <a:rPr lang="tr-TR" sz="1800" dirty="0">
                <a:solidFill>
                  <a:schemeClr val="tx1"/>
                </a:solidFill>
                <a:latin typeface="Times New Roman" pitchFamily="18" charset="0"/>
                <a:cs typeface="Times New Roman" pitchFamily="18" charset="0"/>
              </a:rPr>
              <a:t>odalı</a:t>
            </a:r>
            <a:r>
              <a:rPr lang="tr-TR" sz="1800" b="1" dirty="0">
                <a:solidFill>
                  <a:schemeClr val="tx1"/>
                </a:solidFill>
                <a:latin typeface="Times New Roman" pitchFamily="18" charset="0"/>
                <a:cs typeface="Times New Roman" pitchFamily="18" charset="0"/>
              </a:rPr>
              <a:t> </a:t>
            </a:r>
            <a:r>
              <a:rPr lang="tr-TR" sz="1800" b="1" dirty="0">
                <a:solidFill>
                  <a:srgbClr val="FF0000"/>
                </a:solidFill>
                <a:latin typeface="Times New Roman" pitchFamily="18" charset="0"/>
                <a:cs typeface="Times New Roman" pitchFamily="18" charset="0"/>
              </a:rPr>
              <a:t>30 m2 </a:t>
            </a:r>
            <a:r>
              <a:rPr lang="tr-TR" sz="1800" dirty="0">
                <a:solidFill>
                  <a:schemeClr val="tx1"/>
                </a:solidFill>
                <a:latin typeface="Times New Roman" pitchFamily="18" charset="0"/>
                <a:cs typeface="Times New Roman" pitchFamily="18" charset="0"/>
              </a:rPr>
              <a:t>olan prefabrik evin teslimi gerçekleştirildi</a:t>
            </a:r>
            <a:r>
              <a:rPr lang="tr-TR" sz="1800" dirty="0">
                <a:solidFill>
                  <a:schemeClr val="tx1"/>
                </a:solidFill>
              </a:rPr>
              <a:t>.</a:t>
            </a:r>
          </a:p>
          <a:p>
            <a:pPr algn="just"/>
            <a:endParaRPr lang="tr-TR"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40849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fontScale="92500" lnSpcReduction="10000"/>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225420" y="804333"/>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AKA\Downloads\280587897_1415433558897662_1327355316126746433_n.jpg"/>
          <p:cNvPicPr>
            <a:picLocks noChangeAspect="1" noChangeArrowheads="1"/>
          </p:cNvPicPr>
          <p:nvPr/>
        </p:nvPicPr>
        <p:blipFill>
          <a:blip r:embed="rId3"/>
          <a:srcRect/>
          <a:stretch>
            <a:fillRect/>
          </a:stretch>
        </p:blipFill>
        <p:spPr bwMode="auto">
          <a:xfrm>
            <a:off x="146304" y="1071183"/>
            <a:ext cx="4091694" cy="3074098"/>
          </a:xfrm>
          <a:prstGeom prst="rect">
            <a:avLst/>
          </a:prstGeom>
          <a:noFill/>
        </p:spPr>
      </p:pic>
      <p:pic>
        <p:nvPicPr>
          <p:cNvPr id="1027" name="Picture 3" descr="C:\Users\AKA\Downloads\280948037_380162840745239_483655409795180910_n.jpg"/>
          <p:cNvPicPr>
            <a:picLocks noChangeAspect="1" noChangeArrowheads="1"/>
          </p:cNvPicPr>
          <p:nvPr/>
        </p:nvPicPr>
        <p:blipFill>
          <a:blip r:embed="rId4"/>
          <a:srcRect/>
          <a:stretch>
            <a:fillRect/>
          </a:stretch>
        </p:blipFill>
        <p:spPr bwMode="auto">
          <a:xfrm>
            <a:off x="304800" y="1010222"/>
            <a:ext cx="5503514" cy="4134801"/>
          </a:xfrm>
          <a:prstGeom prst="rect">
            <a:avLst/>
          </a:prstGeom>
          <a:noFill/>
        </p:spPr>
      </p:pic>
      <p:pic>
        <p:nvPicPr>
          <p:cNvPr id="1029" name="Picture 5" descr="C:\Users\AKA\Downloads\280587897_1415433558897662_1327355316126746433_n.jpg"/>
          <p:cNvPicPr>
            <a:picLocks noChangeAspect="1" noChangeArrowheads="1"/>
          </p:cNvPicPr>
          <p:nvPr/>
        </p:nvPicPr>
        <p:blipFill>
          <a:blip r:embed="rId3"/>
          <a:srcRect/>
          <a:stretch>
            <a:fillRect/>
          </a:stretch>
        </p:blipFill>
        <p:spPr bwMode="auto">
          <a:xfrm>
            <a:off x="6205729" y="998031"/>
            <a:ext cx="5510784" cy="4140263"/>
          </a:xfrm>
          <a:prstGeom prst="rect">
            <a:avLst/>
          </a:prstGeom>
          <a:noFill/>
        </p:spPr>
      </p:pic>
      <p:sp>
        <p:nvSpPr>
          <p:cNvPr id="13" name="12 Metin kutusu"/>
          <p:cNvSpPr txBox="1"/>
          <p:nvPr/>
        </p:nvSpPr>
        <p:spPr>
          <a:xfrm>
            <a:off x="353568" y="5608320"/>
            <a:ext cx="11362944" cy="646331"/>
          </a:xfrm>
          <a:prstGeom prst="rect">
            <a:avLst/>
          </a:prstGeom>
          <a:noFill/>
        </p:spPr>
        <p:txBody>
          <a:bodyPr wrap="square" rtlCol="0">
            <a:spAutoFit/>
          </a:bodyPr>
          <a:lstStyle/>
          <a:p>
            <a:r>
              <a:rPr lang="tr-TR" dirty="0" smtClean="0">
                <a:solidFill>
                  <a:srgbClr val="FF0000"/>
                </a:solidFill>
                <a:latin typeface="Times New Roman" pitchFamily="18" charset="0"/>
                <a:cs typeface="Times New Roman" pitchFamily="18" charset="0"/>
              </a:rPr>
              <a:t>2022</a:t>
            </a:r>
            <a:r>
              <a:rPr lang="tr-TR" dirty="0" smtClean="0">
                <a:solidFill>
                  <a:srgbClr val="0070C0"/>
                </a:solidFill>
                <a:latin typeface="Times New Roman" pitchFamily="18" charset="0"/>
                <a:cs typeface="Times New Roman" pitchFamily="18" charset="0"/>
              </a:rPr>
              <a:t> </a:t>
            </a:r>
            <a:r>
              <a:rPr lang="tr-TR" dirty="0" smtClean="0">
                <a:latin typeface="Times New Roman" pitchFamily="18" charset="0"/>
                <a:cs typeface="Times New Roman" pitchFamily="18" charset="0"/>
              </a:rPr>
              <a:t>yılı itibariyle İlçemiz Gökçek Köyünde ikamet eden  </a:t>
            </a:r>
            <a:r>
              <a:rPr lang="tr-TR" dirty="0" err="1" smtClean="0">
                <a:latin typeface="Times New Roman" pitchFamily="18" charset="0"/>
                <a:cs typeface="Times New Roman" pitchFamily="18" charset="0"/>
              </a:rPr>
              <a:t>Ummahan</a:t>
            </a:r>
            <a:r>
              <a:rPr lang="tr-TR" dirty="0" smtClean="0">
                <a:latin typeface="Times New Roman" pitchFamily="18" charset="0"/>
                <a:cs typeface="Times New Roman" pitchFamily="18" charset="0"/>
              </a:rPr>
              <a:t> ESENDEMİR isimli vatandaşımıza</a:t>
            </a:r>
            <a:r>
              <a:rPr lang="tr-TR" b="1"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40.000-TL </a:t>
            </a:r>
            <a:r>
              <a:rPr lang="tr-TR" dirty="0" smtClean="0">
                <a:latin typeface="Times New Roman" pitchFamily="18" charset="0"/>
                <a:cs typeface="Times New Roman" pitchFamily="18" charset="0"/>
              </a:rPr>
              <a:t>bütçe ile yaptırılan</a:t>
            </a:r>
            <a:r>
              <a:rPr lang="tr-TR" b="1"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1+1</a:t>
            </a:r>
            <a:r>
              <a:rPr lang="tr-TR" b="1" dirty="0" smtClean="0">
                <a:solidFill>
                  <a:srgbClr val="0070C0"/>
                </a:solidFill>
                <a:latin typeface="Times New Roman" pitchFamily="18" charset="0"/>
                <a:cs typeface="Times New Roman" pitchFamily="18" charset="0"/>
              </a:rPr>
              <a:t> </a:t>
            </a:r>
            <a:r>
              <a:rPr lang="tr-TR" dirty="0" smtClean="0">
                <a:latin typeface="Times New Roman" pitchFamily="18" charset="0"/>
                <a:cs typeface="Times New Roman" pitchFamily="18" charset="0"/>
              </a:rPr>
              <a:t>odalı</a:t>
            </a:r>
            <a:r>
              <a:rPr lang="tr-TR" b="1"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21 m2 </a:t>
            </a:r>
            <a:r>
              <a:rPr lang="tr-TR" dirty="0" smtClean="0">
                <a:latin typeface="Times New Roman" pitchFamily="18" charset="0"/>
                <a:cs typeface="Times New Roman" pitchFamily="18" charset="0"/>
              </a:rPr>
              <a:t>olan anahtar teslim </a:t>
            </a:r>
            <a:r>
              <a:rPr lang="tr-TR" dirty="0" err="1" smtClean="0">
                <a:latin typeface="Times New Roman" pitchFamily="18" charset="0"/>
                <a:cs typeface="Times New Roman" pitchFamily="18" charset="0"/>
              </a:rPr>
              <a:t>Konteyner</a:t>
            </a:r>
            <a:r>
              <a:rPr lang="tr-TR" dirty="0" smtClean="0">
                <a:latin typeface="Times New Roman" pitchFamily="18" charset="0"/>
                <a:cs typeface="Times New Roman" pitchFamily="18" charset="0"/>
              </a:rPr>
              <a:t> evin teslimi gerçekleştirildi</a:t>
            </a:r>
            <a:r>
              <a:rPr lang="tr-TR" dirty="0" smtClean="0"/>
              <a:t>.</a:t>
            </a:r>
            <a:endParaRPr lang="tr-TR" dirty="0"/>
          </a:p>
        </p:txBody>
      </p:sp>
    </p:spTree>
    <p:extLst>
      <p:ext uri="{BB962C8B-B14F-4D97-AF65-F5344CB8AC3E}">
        <p14:creationId xmlns:p14="http://schemas.microsoft.com/office/powerpoint/2010/main" val="2473879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217008" y="4532811"/>
            <a:ext cx="6515100" cy="841248"/>
          </a:xfrm>
          <a:prstGeom prst="rect">
            <a:avLst/>
          </a:prstGeom>
        </p:spPr>
        <p:txBody>
          <a:bodyPr vert="horz" lIns="78377" tIns="39189" rIns="78377" bIns="39189" anchor="ctr">
            <a:normAutofit/>
          </a:bodyPr>
          <a:lstStyle/>
          <a:p>
            <a:pPr lvl="0">
              <a:spcBef>
                <a:spcPct val="0"/>
              </a:spcBef>
              <a:defRPr/>
            </a:pP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16 Dikdörtgen"/>
          <p:cNvSpPr/>
          <p:nvPr/>
        </p:nvSpPr>
        <p:spPr>
          <a:xfrm>
            <a:off x="248195" y="942489"/>
            <a:ext cx="11560628" cy="923330"/>
          </a:xfrm>
          <a:prstGeom prst="rect">
            <a:avLst/>
          </a:prstGeom>
        </p:spPr>
        <p:txBody>
          <a:bodyPr wrap="square">
            <a:spAutoFit/>
          </a:bodyPr>
          <a:lstStyle/>
          <a:p>
            <a:pPr algn="just">
              <a:buNone/>
            </a:pPr>
            <a:r>
              <a:rPr lang="tr-TR" dirty="0" smtClean="0"/>
              <a:t>" Afyonkarahisar 'da Her Ev Bir Okul " projesi kapsamında; </a:t>
            </a:r>
            <a:r>
              <a:rPr lang="tr-TR" dirty="0" err="1" smtClean="0"/>
              <a:t>koronavirüs</a:t>
            </a:r>
            <a:r>
              <a:rPr lang="tr-TR" dirty="0" smtClean="0"/>
              <a:t> tedbirleri kapsamında uzaktan eğitime geçilmesi sebebiyle çevrimiçi eğitime katılamayan ihtiyaç sahibi ve başarılı 135 öğrencimize </a:t>
            </a:r>
            <a:r>
              <a:rPr lang="tr-TR" dirty="0" err="1" smtClean="0"/>
              <a:t>pandemi</a:t>
            </a:r>
            <a:r>
              <a:rPr lang="tr-TR" dirty="0" smtClean="0"/>
              <a:t> döneminde çevrimiçi eğitime katılabilmeleri amacıyla 193.940,00 –TL değerinde tablet dağıtımı gerçekleştirildi.</a:t>
            </a:r>
            <a:endParaRPr lang="tr-TR" dirty="0" smtClean="0">
              <a:latin typeface="Times New Roman" pitchFamily="18" charset="0"/>
              <a:cs typeface="Times New Roman" pitchFamily="18" charset="0"/>
            </a:endParaRPr>
          </a:p>
        </p:txBody>
      </p:sp>
      <p:pic>
        <p:nvPicPr>
          <p:cNvPr id="1026" name="Picture 2" descr="C:\Users\AKA\Desktop\142744648_3899245593474001_3200511202522504499_n.jpg"/>
          <p:cNvPicPr>
            <a:picLocks noChangeAspect="1" noChangeArrowheads="1"/>
          </p:cNvPicPr>
          <p:nvPr/>
        </p:nvPicPr>
        <p:blipFill>
          <a:blip r:embed="rId3"/>
          <a:srcRect/>
          <a:stretch>
            <a:fillRect/>
          </a:stretch>
        </p:blipFill>
        <p:spPr bwMode="auto">
          <a:xfrm>
            <a:off x="1410788" y="2063932"/>
            <a:ext cx="9379132" cy="4439193"/>
          </a:xfrm>
          <a:prstGeom prst="rect">
            <a:avLst/>
          </a:prstGeom>
          <a:noFill/>
        </p:spPr>
      </p:pic>
      <p:sp>
        <p:nvSpPr>
          <p:cNvPr id="13" name="11 Başlık"/>
          <p:cNvSpPr txBox="1">
            <a:spLocks/>
          </p:cNvSpPr>
          <p:nvPr/>
        </p:nvSpPr>
        <p:spPr>
          <a:xfrm>
            <a:off x="1" y="0"/>
            <a:ext cx="12192000" cy="699709"/>
          </a:xfrm>
          <a:prstGeom prst="rect">
            <a:avLst/>
          </a:prstGeom>
        </p:spPr>
        <p:txBody>
          <a:bodyPr vert="horz" lIns="78377" tIns="39189" rIns="78377" bIns="39189" anchor="ctr">
            <a:no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SOSYAL YARDIMLAŞMA VE </a:t>
            </a:r>
          </a:p>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DAYANIŞMA VAKFI FAALİYETLERİ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992940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ÜÇÜNCÜ BÖLÜM</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225420" y="804333"/>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16 Dikdörtgen"/>
          <p:cNvSpPr/>
          <p:nvPr/>
        </p:nvSpPr>
        <p:spPr>
          <a:xfrm>
            <a:off x="2331308" y="2235712"/>
            <a:ext cx="7829642" cy="1446550"/>
          </a:xfrm>
          <a:prstGeom prst="rect">
            <a:avLst/>
          </a:prstGeom>
        </p:spPr>
        <p:txBody>
          <a:bodyPr wrap="square">
            <a:spAutoFit/>
          </a:bodyPr>
          <a:lstStyle/>
          <a:p>
            <a:pPr algn="ctr">
              <a:buNone/>
            </a:pPr>
            <a:endParaRPr lang="tr-TR" sz="2400" b="1" dirty="0" smtClean="0">
              <a:latin typeface="Times New Roman" pitchFamily="18" charset="0"/>
              <a:cs typeface="Times New Roman" pitchFamily="18" charset="0"/>
            </a:endParaRPr>
          </a:p>
          <a:p>
            <a:pPr algn="ctr">
              <a:buNone/>
            </a:pPr>
            <a:r>
              <a:rPr lang="tr-TR" sz="3200" b="1" dirty="0" smtClean="0">
                <a:latin typeface="Times New Roman" pitchFamily="18" charset="0"/>
                <a:cs typeface="Times New Roman" pitchFamily="18" charset="0"/>
              </a:rPr>
              <a:t>EKONOMİ VE ÇEŞİTLİ HİZMETLERE İLİŞKİN BİLGİLER</a:t>
            </a:r>
            <a:endParaRPr lang="tr-TR"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EVCİLER KADIN KOOPERATİFİ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225420" y="804333"/>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09" y="1264769"/>
            <a:ext cx="10263498" cy="4905296"/>
          </a:xfrm>
          <a:prstGeom prst="rect">
            <a:avLst/>
          </a:prstGeom>
        </p:spPr>
      </p:pic>
    </p:spTree>
    <p:extLst>
      <p:ext uri="{BB962C8B-B14F-4D97-AF65-F5344CB8AC3E}">
        <p14:creationId xmlns:p14="http://schemas.microsoft.com/office/powerpoint/2010/main" val="2035597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itchFamily="18" charset="0"/>
                <a:cs typeface="Times New Roman" pitchFamily="18" charset="0"/>
              </a:rPr>
              <a:t>İLÇENİN </a:t>
            </a:r>
            <a:r>
              <a:rPr lang="tr-TR" sz="2800" dirty="0">
                <a:latin typeface="Times New Roman" pitchFamily="18" charset="0"/>
                <a:cs typeface="Times New Roman" pitchFamily="18" charset="0"/>
              </a:rPr>
              <a:t>TARİHİ</a:t>
            </a:r>
          </a:p>
        </p:txBody>
      </p:sp>
      <p:sp>
        <p:nvSpPr>
          <p:cNvPr id="6" name="9 İçerik Yer Tutucusu"/>
          <p:cNvSpPr>
            <a:spLocks noGrp="1"/>
          </p:cNvSpPr>
          <p:nvPr>
            <p:ph idx="1"/>
          </p:nvPr>
        </p:nvSpPr>
        <p:spPr>
          <a:xfrm>
            <a:off x="0" y="1358781"/>
            <a:ext cx="6141359" cy="5499218"/>
          </a:xfrm>
        </p:spPr>
        <p:txBody>
          <a:bodyPr>
            <a:normAutofit fontScale="32500" lnSpcReduction="20000"/>
          </a:bodyPr>
          <a:lstStyle/>
          <a:p>
            <a:pPr algn="just">
              <a:lnSpc>
                <a:spcPct val="120000"/>
              </a:lnSpc>
              <a:buNone/>
            </a:pPr>
            <a:r>
              <a:rPr lang="tr-TR" sz="1206" dirty="0">
                <a:solidFill>
                  <a:schemeClr val="accent1"/>
                </a:solidFill>
                <a:latin typeface="Times New Roman" pitchFamily="18" charset="0"/>
                <a:cs typeface="Times New Roman" pitchFamily="18" charset="0"/>
              </a:rPr>
              <a:t>	</a:t>
            </a:r>
            <a:r>
              <a:rPr lang="tr-TR" sz="3048" dirty="0">
                <a:solidFill>
                  <a:schemeClr val="accent1"/>
                </a:solidFill>
                <a:latin typeface="Times New Roman" pitchFamily="18" charset="0"/>
                <a:cs typeface="Times New Roman" pitchFamily="18" charset="0"/>
              </a:rPr>
              <a:t> </a:t>
            </a:r>
            <a:r>
              <a:rPr lang="tr-TR" sz="3048" dirty="0" smtClean="0">
                <a:solidFill>
                  <a:schemeClr val="accent1"/>
                </a:solidFill>
                <a:latin typeface="Times New Roman" pitchFamily="18" charset="0"/>
                <a:cs typeface="Times New Roman" pitchFamily="18" charset="0"/>
              </a:rPr>
              <a:t>	</a:t>
            </a:r>
            <a:r>
              <a:rPr lang="tr-TR" sz="4300" dirty="0" smtClean="0">
                <a:latin typeface="Times New Roman" pitchFamily="18" charset="0"/>
                <a:cs typeface="Times New Roman" pitchFamily="18" charset="0"/>
              </a:rPr>
              <a:t>Evciler </a:t>
            </a:r>
            <a:r>
              <a:rPr lang="tr-TR" sz="4300" dirty="0">
                <a:latin typeface="Times New Roman" pitchFamily="18" charset="0"/>
                <a:cs typeface="Times New Roman" pitchFamily="18" charset="0"/>
              </a:rPr>
              <a:t>ve çevresindeki ilk yerleşmeler, kesin olarak bilinmemekle birlikte, ele geçen eserlerin incelenmesi sonucunda Cilalı Taş devrinde başladığı tahmin edilmektedir.  </a:t>
            </a:r>
          </a:p>
          <a:p>
            <a:pPr algn="just">
              <a:lnSpc>
                <a:spcPct val="120000"/>
              </a:lnSpc>
              <a:buNone/>
            </a:pPr>
            <a:r>
              <a:rPr lang="tr-TR" sz="4300" dirty="0">
                <a:latin typeface="Times New Roman" pitchFamily="18" charset="0"/>
                <a:cs typeface="Times New Roman" pitchFamily="18" charset="0"/>
              </a:rPr>
              <a:t>		Yörede </a:t>
            </a:r>
            <a:r>
              <a:rPr lang="tr-TR" sz="4300" b="1" dirty="0">
                <a:latin typeface="Times New Roman" pitchFamily="18" charset="0"/>
                <a:cs typeface="Times New Roman" pitchFamily="18" charset="0"/>
              </a:rPr>
              <a:t>Lidyalılar, Hititler, </a:t>
            </a:r>
            <a:r>
              <a:rPr lang="tr-TR" sz="4300" b="1" dirty="0" err="1">
                <a:latin typeface="Times New Roman" pitchFamily="18" charset="0"/>
                <a:cs typeface="Times New Roman" pitchFamily="18" charset="0"/>
              </a:rPr>
              <a:t>Frigler</a:t>
            </a:r>
            <a:r>
              <a:rPr lang="tr-TR" sz="4300" b="1" dirty="0">
                <a:latin typeface="Times New Roman" pitchFamily="18" charset="0"/>
                <a:cs typeface="Times New Roman" pitchFamily="18" charset="0"/>
              </a:rPr>
              <a:t>, Persler, Helenler, Romalılar, Bizanslılar, Selçuklular ve Osmanlılar </a:t>
            </a:r>
            <a:r>
              <a:rPr lang="tr-TR" sz="4300" dirty="0">
                <a:latin typeface="Times New Roman" pitchFamily="18" charset="0"/>
                <a:cs typeface="Times New Roman" pitchFamily="18" charset="0"/>
              </a:rPr>
              <a:t>yaşamışlardır. 26 Ağustos 1071 Malazgirt Zaferi ile Anadolu’nun kapıları Türklere açılmış ve kısa sürede Anadolu bir Türk Yurdu haline getirilmiştir. </a:t>
            </a:r>
            <a:r>
              <a:rPr lang="tr-TR" sz="4300" dirty="0" err="1">
                <a:latin typeface="Times New Roman" pitchFamily="18" charset="0"/>
                <a:cs typeface="Times New Roman" pitchFamily="18" charset="0"/>
              </a:rPr>
              <a:t>Evciler’i</a:t>
            </a:r>
            <a:r>
              <a:rPr lang="tr-TR" sz="4300" dirty="0">
                <a:latin typeface="Times New Roman" pitchFamily="18" charset="0"/>
                <a:cs typeface="Times New Roman" pitchFamily="18" charset="0"/>
              </a:rPr>
              <a:t> kuranlar da bu dönemde, diğer bütün Türk boyları gibi Anadolu’ya gelmişler ve yerleşmişlerdir. Ancak, bölge 1. Haçlı Seferinden sonra Bizans İmparatorluğu tarafından geri alınmıştır.</a:t>
            </a:r>
          </a:p>
          <a:p>
            <a:pPr algn="just">
              <a:lnSpc>
                <a:spcPct val="120000"/>
              </a:lnSpc>
              <a:buNone/>
            </a:pPr>
            <a:r>
              <a:rPr lang="tr-TR" sz="4300" dirty="0">
                <a:latin typeface="Times New Roman" pitchFamily="18" charset="0"/>
                <a:cs typeface="Times New Roman" pitchFamily="18" charset="0"/>
              </a:rPr>
              <a:t>		</a:t>
            </a:r>
            <a:r>
              <a:rPr lang="tr-TR" sz="4300" dirty="0" smtClean="0">
                <a:latin typeface="Times New Roman" pitchFamily="18" charset="0"/>
                <a:cs typeface="Times New Roman" pitchFamily="18" charset="0"/>
              </a:rPr>
              <a:t>1176 </a:t>
            </a:r>
            <a:r>
              <a:rPr lang="tr-TR" sz="4300" dirty="0" err="1">
                <a:latin typeface="Times New Roman" pitchFamily="18" charset="0"/>
                <a:cs typeface="Times New Roman" pitchFamily="18" charset="0"/>
              </a:rPr>
              <a:t>Miryokefalon</a:t>
            </a:r>
            <a:r>
              <a:rPr lang="tr-TR" sz="4300" dirty="0">
                <a:latin typeface="Times New Roman" pitchFamily="18" charset="0"/>
                <a:cs typeface="Times New Roman" pitchFamily="18" charset="0"/>
              </a:rPr>
              <a:t> Savaşı’ndan sonra ise kesin olarak Türk hakimiyetine geçmiştir. Bir çok tarihçi, </a:t>
            </a:r>
            <a:r>
              <a:rPr lang="tr-TR" sz="4300" dirty="0" err="1">
                <a:latin typeface="Times New Roman" pitchFamily="18" charset="0"/>
                <a:cs typeface="Times New Roman" pitchFamily="18" charset="0"/>
              </a:rPr>
              <a:t>Miryokefalon</a:t>
            </a:r>
            <a:r>
              <a:rPr lang="tr-TR" sz="4300" dirty="0">
                <a:latin typeface="Times New Roman" pitchFamily="18" charset="0"/>
                <a:cs typeface="Times New Roman" pitchFamily="18" charset="0"/>
              </a:rPr>
              <a:t> Savaşı’ndan sonra 200.000 çadır Türkmen’in Büyük Menderes havzasına yerleştiğini belirtmektedir. Bu yerleşenler içerisinde </a:t>
            </a:r>
            <a:r>
              <a:rPr lang="tr-TR" sz="4300" dirty="0" err="1">
                <a:latin typeface="Times New Roman" pitchFamily="18" charset="0"/>
                <a:cs typeface="Times New Roman" pitchFamily="18" charset="0"/>
              </a:rPr>
              <a:t>Evciler’i</a:t>
            </a:r>
            <a:r>
              <a:rPr lang="tr-TR" sz="4300" dirty="0">
                <a:latin typeface="Times New Roman" pitchFamily="18" charset="0"/>
                <a:cs typeface="Times New Roman" pitchFamily="18" charset="0"/>
              </a:rPr>
              <a:t> kuranlarında olduğu muhakkaktır. </a:t>
            </a:r>
            <a:r>
              <a:rPr lang="tr-TR" sz="4300" dirty="0" err="1">
                <a:latin typeface="Times New Roman" pitchFamily="18" charset="0"/>
                <a:cs typeface="Times New Roman" pitchFamily="18" charset="0"/>
              </a:rPr>
              <a:t>Evciler’in</a:t>
            </a:r>
            <a:r>
              <a:rPr lang="tr-TR" sz="4300" dirty="0">
                <a:latin typeface="Times New Roman" pitchFamily="18" charset="0"/>
                <a:cs typeface="Times New Roman" pitchFamily="18" charset="0"/>
              </a:rPr>
              <a:t> kuruluşu konusunda çeşitli rivayetler bulunmaktadır.</a:t>
            </a:r>
          </a:p>
          <a:p>
            <a:pPr algn="just">
              <a:lnSpc>
                <a:spcPct val="120000"/>
              </a:lnSpc>
              <a:buNone/>
            </a:pPr>
            <a:r>
              <a:rPr lang="tr-TR" sz="4300" dirty="0">
                <a:latin typeface="Times New Roman" pitchFamily="18" charset="0"/>
                <a:cs typeface="Times New Roman" pitchFamily="18" charset="0"/>
              </a:rPr>
              <a:t>		Yerleşik hayatın Türk toplumuna girmesiyle birlikte göçebelerinin bu mevkide ev yaparak yerleşik hayata geçişleri sağlanmıştır. Ev yapan kişiler akşamları </a:t>
            </a:r>
            <a:r>
              <a:rPr lang="tr-TR" sz="4300" dirty="0" err="1">
                <a:latin typeface="Times New Roman" pitchFamily="18" charset="0"/>
                <a:cs typeface="Times New Roman" pitchFamily="18" charset="0"/>
              </a:rPr>
              <a:t>Bozdağ</a:t>
            </a:r>
            <a:r>
              <a:rPr lang="tr-TR" sz="4300" dirty="0">
                <a:latin typeface="Times New Roman" pitchFamily="18" charset="0"/>
                <a:cs typeface="Times New Roman" pitchFamily="18" charset="0"/>
              </a:rPr>
              <a:t> sırtlarına gitmekte gündüzleri ovada ev yapmaktadır. Akşam dönüşlerde bunları gören çevredeki diğer insanlar “evciler geliyor, evciler geliyor” diye konuşmakta, rivayetlere göre ilçemizin ismi buradan gelmektedir.</a:t>
            </a:r>
          </a:p>
          <a:p>
            <a:pPr>
              <a:buNone/>
            </a:pPr>
            <a:endParaRPr lang="tr-TR" sz="2095" dirty="0">
              <a:latin typeface="Times New Roman" pitchFamily="18" charset="0"/>
              <a:cs typeface="Times New Roman" pitchFamily="18" charset="0"/>
            </a:endParaRPr>
          </a:p>
        </p:txBody>
      </p:sp>
      <p:sp>
        <p:nvSpPr>
          <p:cNvPr id="7" name="9 İçerik Yer Tutucusu"/>
          <p:cNvSpPr txBox="1">
            <a:spLocks/>
          </p:cNvSpPr>
          <p:nvPr/>
        </p:nvSpPr>
        <p:spPr>
          <a:xfrm>
            <a:off x="6050643" y="1107327"/>
            <a:ext cx="3175022" cy="5750673"/>
          </a:xfrm>
          <a:prstGeom prst="rect">
            <a:avLst/>
          </a:prstGeom>
        </p:spPr>
        <p:txBody>
          <a:bodyPr vert="horz">
            <a:normAutofit/>
          </a:bodyPr>
          <a:lstStyle/>
          <a:p>
            <a:pPr marL="348332" indent="-261249" defTabSz="580553">
              <a:spcBef>
                <a:spcPct val="20000"/>
              </a:spcBef>
              <a:buClr>
                <a:schemeClr val="tx1">
                  <a:shade val="95000"/>
                </a:schemeClr>
              </a:buClr>
              <a:buSzPct val="65000"/>
              <a:buFont typeface="Wingdings 2"/>
              <a:buChar char=""/>
              <a:defRPr/>
            </a:pPr>
            <a:endParaRPr lang="tr-TR" sz="1016" dirty="0">
              <a:latin typeface="Times New Roman" pitchFamily="18" charset="0"/>
              <a:cs typeface="Times New Roman" pitchFamily="18" charset="0"/>
            </a:endParaRPr>
          </a:p>
        </p:txBody>
      </p:sp>
      <p:sp>
        <p:nvSpPr>
          <p:cNvPr id="8" name="7 Dikdörtgen"/>
          <p:cNvSpPr/>
          <p:nvPr/>
        </p:nvSpPr>
        <p:spPr>
          <a:xfrm>
            <a:off x="6344039" y="1358781"/>
            <a:ext cx="5959928" cy="2893100"/>
          </a:xfrm>
          <a:prstGeom prst="rect">
            <a:avLst/>
          </a:prstGeom>
        </p:spPr>
        <p:txBody>
          <a:bodyPr wrap="square">
            <a:spAutoFit/>
          </a:bodyPr>
          <a:lstStyle/>
          <a:p>
            <a:pPr algn="just"/>
            <a:r>
              <a:rPr lang="tr-TR" sz="1400" dirty="0">
                <a:latin typeface="Times New Roman" pitchFamily="18" charset="0"/>
                <a:cs typeface="Times New Roman" pitchFamily="18" charset="0"/>
              </a:rPr>
              <a:t>	Evciler gerçekte bir 13. yüzyıl Selçuklu yerleşmesidir. Selçuklu dönemi yerleşmesi olduğunu gösteren önemli deliller bulunmaktadır.</a:t>
            </a:r>
          </a:p>
          <a:p>
            <a:pPr algn="just"/>
            <a:r>
              <a:rPr lang="tr-TR" sz="1400" dirty="0">
                <a:latin typeface="Times New Roman" pitchFamily="18" charset="0"/>
                <a:cs typeface="Times New Roman" pitchFamily="18" charset="0"/>
              </a:rPr>
              <a:t>	Osmanlı Hükümdarı Yıldırım Beyazıt zamanında, 1390-1402 tarihleri arasında Osmanlı Devleti’ne geçen bölge, 1402 Ankara </a:t>
            </a:r>
            <a:r>
              <a:rPr lang="tr-TR" sz="1400" dirty="0" err="1">
                <a:latin typeface="Times New Roman" pitchFamily="18" charset="0"/>
                <a:cs typeface="Times New Roman" pitchFamily="18" charset="0"/>
              </a:rPr>
              <a:t>Şavaşı’ndan</a:t>
            </a:r>
            <a:r>
              <a:rPr lang="tr-TR" sz="1400" dirty="0">
                <a:latin typeface="Times New Roman" pitchFamily="18" charset="0"/>
                <a:cs typeface="Times New Roman" pitchFamily="18" charset="0"/>
              </a:rPr>
              <a:t> sonra Timur tarafından </a:t>
            </a:r>
            <a:r>
              <a:rPr lang="tr-TR" sz="1400" dirty="0" err="1">
                <a:latin typeface="Times New Roman" pitchFamily="18" charset="0"/>
                <a:cs typeface="Times New Roman" pitchFamily="18" charset="0"/>
              </a:rPr>
              <a:t>Germiyan</a:t>
            </a:r>
            <a:r>
              <a:rPr lang="tr-TR" sz="1400" dirty="0">
                <a:latin typeface="Times New Roman" pitchFamily="18" charset="0"/>
                <a:cs typeface="Times New Roman" pitchFamily="18" charset="0"/>
              </a:rPr>
              <a:t> Beyliği’ne geri verilmiştir. </a:t>
            </a:r>
          </a:p>
          <a:p>
            <a:pPr algn="just"/>
            <a:r>
              <a:rPr lang="tr-TR" sz="1400" dirty="0">
                <a:latin typeface="Times New Roman" pitchFamily="18" charset="0"/>
                <a:cs typeface="Times New Roman" pitchFamily="18" charset="0"/>
              </a:rPr>
              <a:t>	1853/54 yılına kadar </a:t>
            </a:r>
            <a:r>
              <a:rPr lang="tr-TR" sz="1400" dirty="0" err="1">
                <a:latin typeface="Times New Roman" pitchFamily="18" charset="0"/>
                <a:cs typeface="Times New Roman" pitchFamily="18" charset="0"/>
              </a:rPr>
              <a:t>Hüdavendiğar</a:t>
            </a:r>
            <a:r>
              <a:rPr lang="tr-TR" sz="1400" dirty="0">
                <a:latin typeface="Times New Roman" pitchFamily="18" charset="0"/>
                <a:cs typeface="Times New Roman" pitchFamily="18" charset="0"/>
              </a:rPr>
              <a:t>(Bursa) Eyaleti, Kütahya Sancağı’na bağlı olan Evciler ve çevresi bu tarihten sonra </a:t>
            </a:r>
            <a:r>
              <a:rPr lang="tr-TR" sz="1400" dirty="0" err="1">
                <a:latin typeface="Times New Roman" pitchFamily="18" charset="0"/>
                <a:cs typeface="Times New Roman" pitchFamily="18" charset="0"/>
              </a:rPr>
              <a:t>Karahisar</a:t>
            </a:r>
            <a:r>
              <a:rPr lang="tr-TR" sz="1400" dirty="0">
                <a:latin typeface="Times New Roman" pitchFamily="18" charset="0"/>
                <a:cs typeface="Times New Roman" pitchFamily="18" charset="0"/>
              </a:rPr>
              <a:t>-ı Sahip (</a:t>
            </a:r>
            <a:r>
              <a:rPr lang="tr-TR" sz="1400" dirty="0" err="1">
                <a:latin typeface="Times New Roman" pitchFamily="18" charset="0"/>
                <a:cs typeface="Times New Roman" pitchFamily="18" charset="0"/>
              </a:rPr>
              <a:t>Afyonkarahisar</a:t>
            </a:r>
            <a:r>
              <a:rPr lang="tr-TR" sz="1400" dirty="0">
                <a:latin typeface="Times New Roman" pitchFamily="18" charset="0"/>
                <a:cs typeface="Times New Roman" pitchFamily="18" charset="0"/>
              </a:rPr>
              <a:t>) Sancağı, Sandıklı Kazası’na bağlanmıştır. Sandıklı’dan sonra, 1874 yılında Geyikler (Dinar) kazasına bağlanan Evciler, 1955 yılında Belediye yönetimine ve hizmetine kavuşmuştur.    </a:t>
            </a:r>
          </a:p>
          <a:p>
            <a:pPr algn="just"/>
            <a:r>
              <a:rPr lang="tr-TR" sz="1400" dirty="0">
                <a:latin typeface="Times New Roman" pitchFamily="18" charset="0"/>
                <a:cs typeface="Times New Roman" pitchFamily="18" charset="0"/>
              </a:rPr>
              <a:t>	1959 yılında Dazkırı’ya bağlanmıştır. Evciler, 1990 yılında çıkarılan 3644 sayılı kanunla ilçe statüsü kazanmış ve nihayet teşkilatlanmasını tamamlayarak 08 Temmuz 1991 yılında ilçe merkezi haline gelmiştir.</a:t>
            </a:r>
          </a:p>
        </p:txBody>
      </p:sp>
    </p:spTree>
    <p:extLst>
      <p:ext uri="{BB962C8B-B14F-4D97-AF65-F5344CB8AC3E}">
        <p14:creationId xmlns:p14="http://schemas.microsoft.com/office/powerpoint/2010/main" val="3420706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a:bodyPr>
          <a:lstStyle/>
          <a:p>
            <a:pPr lvl="0" algn="ctr">
              <a:spcBef>
                <a:spcPct val="0"/>
              </a:spcBef>
              <a:defRPr/>
            </a:pPr>
            <a:r>
              <a:rPr lang="tr-TR" sz="2800" dirty="0">
                <a:latin typeface="Times New Roman" panose="02020603050405020304" pitchFamily="18" charset="0"/>
                <a:cs typeface="Times New Roman" panose="02020603050405020304" pitchFamily="18" charset="0"/>
              </a:rPr>
              <a:t>EVCİLER KADIN KOOPERATİFİ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225420" y="804333"/>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Metin kutusu 2"/>
          <p:cNvSpPr txBox="1"/>
          <p:nvPr/>
        </p:nvSpPr>
        <p:spPr>
          <a:xfrm>
            <a:off x="786213" y="1206898"/>
            <a:ext cx="10878795" cy="4247317"/>
          </a:xfrm>
          <a:prstGeom prst="rect">
            <a:avLst/>
          </a:prstGeom>
          <a:noFill/>
        </p:spPr>
        <p:txBody>
          <a:bodyPr wrap="square" rtlCol="0">
            <a:spAutoFit/>
          </a:bodyPr>
          <a:lstStyle/>
          <a:p>
            <a:pPr algn="just"/>
            <a:r>
              <a:rPr lang="tr-TR" dirty="0" smtClean="0"/>
              <a:t>	Evciler Kadın Kooperatifi Sayın Valimiz Gökmen ÇİÇEK ‘in teşviki ile </a:t>
            </a:r>
            <a:r>
              <a:rPr lang="tr-TR" dirty="0"/>
              <a:t>12/04/2021 tarihinde</a:t>
            </a:r>
            <a:r>
              <a:rPr lang="tr-TR" dirty="0" smtClean="0"/>
              <a:t> kurulmuştur. Kadın Kooperatifinde 7 ortak 2 yevmiyeli toplamda 9 kişi çalışmaktadır. </a:t>
            </a:r>
          </a:p>
          <a:p>
            <a:pPr algn="just"/>
            <a:r>
              <a:rPr lang="tr-TR" dirty="0"/>
              <a:t>	</a:t>
            </a:r>
            <a:r>
              <a:rPr lang="tr-TR" dirty="0" smtClean="0"/>
              <a:t>Kadın Kooperatifinin Kurulum aşamasında Sayın </a:t>
            </a:r>
            <a:r>
              <a:rPr lang="tr-TR" dirty="0"/>
              <a:t>V</a:t>
            </a:r>
            <a:r>
              <a:rPr lang="tr-TR" dirty="0" smtClean="0"/>
              <a:t>alimizin destekleri ile 2 adet </a:t>
            </a:r>
            <a:r>
              <a:rPr lang="tr-TR" dirty="0" err="1" smtClean="0"/>
              <a:t>temperleme</a:t>
            </a:r>
            <a:r>
              <a:rPr lang="tr-TR" dirty="0" smtClean="0"/>
              <a:t> makinası, 2 adet buzdolabı ile üretimine başladı. SOGEP Projesi kapsamında 2 adet </a:t>
            </a:r>
            <a:r>
              <a:rPr lang="tr-TR" dirty="0" err="1" smtClean="0"/>
              <a:t>tempelerme</a:t>
            </a:r>
            <a:r>
              <a:rPr lang="tr-TR" dirty="0" smtClean="0"/>
              <a:t> makinası alınmıştır. Yine SOGEP Projesi kapsamında yatay paketleme makinası alınarak önümüzdeki aylarda teslim edilecektir.</a:t>
            </a:r>
          </a:p>
          <a:p>
            <a:pPr algn="just"/>
            <a:r>
              <a:rPr lang="tr-TR" dirty="0"/>
              <a:t>	</a:t>
            </a:r>
            <a:r>
              <a:rPr lang="tr-TR" dirty="0" smtClean="0"/>
              <a:t>Kadın Kooperatifi Evciler Hükümet Konağının bodrum katında 1 İmalathane, 3 ayrı depo ve paketleme alanına sahiptir. Günlük 400 Kg. Çikolata üretim yapabilmektedir. Üretilen ürünler Madlen, Spesiyal ve Tablet Çikolata olarak ( Fındıklı, Antep Fıstıklı, Sade, Bitter) çeşitleri üretilmektedir. </a:t>
            </a:r>
          </a:p>
          <a:p>
            <a:pPr algn="just"/>
            <a:r>
              <a:rPr lang="tr-TR" dirty="0"/>
              <a:t>	</a:t>
            </a:r>
            <a:r>
              <a:rPr lang="tr-TR" dirty="0" smtClean="0"/>
              <a:t>Kadın Kooperatifi üyesi ve çalışanlarına Butik Çikolata </a:t>
            </a:r>
            <a:r>
              <a:rPr lang="tr-TR" dirty="0"/>
              <a:t>Ü</a:t>
            </a:r>
            <a:r>
              <a:rPr lang="tr-TR" dirty="0" smtClean="0"/>
              <a:t>retimi, E-Ticaret Pazarlama, Kooperatifçilik ve </a:t>
            </a:r>
            <a:r>
              <a:rPr lang="tr-TR" dirty="0"/>
              <a:t>H</a:t>
            </a:r>
            <a:r>
              <a:rPr lang="tr-TR" dirty="0" smtClean="0"/>
              <a:t>ijyen eğitimleri verilmiştir. Şubat ayında İzmir’de düzenlenen HOREC fuarına katılmıştır.</a:t>
            </a:r>
          </a:p>
          <a:p>
            <a:pPr algn="just"/>
            <a:r>
              <a:rPr lang="tr-TR" dirty="0"/>
              <a:t>	</a:t>
            </a:r>
            <a:r>
              <a:rPr lang="tr-TR" dirty="0" smtClean="0"/>
              <a:t>Kadın Kooperatifimiz Ramazan ayında  FİBA Holding, MÜSİAT, YEŞİLAY ve birçok kamu kurumlarının bayramlık çikolata ihtiyacını karşılamıştır.</a:t>
            </a:r>
          </a:p>
          <a:p>
            <a:pPr algn="just"/>
            <a:r>
              <a:rPr lang="tr-TR" dirty="0"/>
              <a:t>	</a:t>
            </a:r>
            <a:r>
              <a:rPr lang="tr-TR" dirty="0" smtClean="0"/>
              <a:t>Kadın Kooperatifi Denizli Merkezli PEKDEMİR, Afyonkarahisar SÖZ, Afyonkarahisar ASPARK zincir marketlerle anlaşma yaparak satışa başlamıştır. Ayrıca </a:t>
            </a:r>
            <a:r>
              <a:rPr lang="tr-TR" dirty="0" err="1" smtClean="0"/>
              <a:t>Trendyol</a:t>
            </a:r>
            <a:r>
              <a:rPr lang="tr-TR" dirty="0" smtClean="0"/>
              <a:t> ve </a:t>
            </a:r>
            <a:r>
              <a:rPr lang="tr-TR" dirty="0" err="1" smtClean="0"/>
              <a:t>Albikere</a:t>
            </a:r>
            <a:r>
              <a:rPr lang="tr-TR" dirty="0" smtClean="0"/>
              <a:t> alışveriş sitelerinde satış yapmaktadır. </a:t>
            </a:r>
            <a:r>
              <a:rPr lang="tr-TR" dirty="0" err="1" smtClean="0"/>
              <a:t>Hepsiburada</a:t>
            </a:r>
            <a:r>
              <a:rPr lang="tr-TR" dirty="0" smtClean="0"/>
              <a:t> ve BİM zincir marketlerle görüşmeler devam etmektedir. </a:t>
            </a:r>
            <a:endParaRPr lang="tr-TR" dirty="0"/>
          </a:p>
        </p:txBody>
      </p:sp>
    </p:spTree>
    <p:extLst>
      <p:ext uri="{BB962C8B-B14F-4D97-AF65-F5344CB8AC3E}">
        <p14:creationId xmlns:p14="http://schemas.microsoft.com/office/powerpoint/2010/main" val="4258350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20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12 Resim" descr="F:\ilçe tanıt\IMG_9623.JPG"/>
          <p:cNvPicPr/>
          <p:nvPr/>
        </p:nvPicPr>
        <p:blipFill>
          <a:blip r:embed="rId3" cstate="print"/>
          <a:srcRect/>
          <a:stretch>
            <a:fillRect/>
          </a:stretch>
        </p:blipFill>
        <p:spPr bwMode="auto">
          <a:xfrm>
            <a:off x="6019800" y="4506442"/>
            <a:ext cx="5499930" cy="2132484"/>
          </a:xfrm>
          <a:prstGeom prst="rect">
            <a:avLst/>
          </a:prstGeom>
          <a:ln>
            <a:noFill/>
          </a:ln>
          <a:effectLst>
            <a:outerShdw blurRad="292100" dist="139700" dir="2700000" algn="tl" rotWithShape="0">
              <a:srgbClr val="333333">
                <a:alpha val="65000"/>
              </a:srgbClr>
            </a:outerShdw>
          </a:effectLst>
        </p:spPr>
      </p:pic>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2 İçerik Yer Tutucusu"/>
          <p:cNvSpPr txBox="1">
            <a:spLocks/>
          </p:cNvSpPr>
          <p:nvPr/>
        </p:nvSpPr>
        <p:spPr>
          <a:xfrm>
            <a:off x="1754659" y="981114"/>
            <a:ext cx="7473231" cy="1023855"/>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1400" dirty="0">
                <a:solidFill>
                  <a:schemeClr val="tx2"/>
                </a:solidFill>
                <a:latin typeface="Times New Roman" pitchFamily="18" charset="0"/>
                <a:cs typeface="Times New Roman" pitchFamily="18" charset="0"/>
              </a:rPr>
              <a:t>	</a:t>
            </a:r>
            <a:r>
              <a:rPr kumimoji="0" lang="tr-TR" sz="16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İlçe Merkezinde 1998 yılında</a:t>
            </a:r>
            <a:r>
              <a:rPr kumimoji="0" lang="tr-TR" sz="1600" b="0" i="0" u="none" strike="noStrike" kern="1200" cap="none" spc="0" normalizeH="0" noProof="0" dirty="0">
                <a:ln>
                  <a:noFill/>
                </a:ln>
                <a:solidFill>
                  <a:schemeClr val="tx2"/>
                </a:solidFill>
                <a:effectLst/>
                <a:uLnTx/>
                <a:uFillTx/>
                <a:latin typeface="Times New Roman" pitchFamily="18" charset="0"/>
                <a:ea typeface="+mn-ea"/>
                <a:cs typeface="Times New Roman" pitchFamily="18" charset="0"/>
              </a:rPr>
              <a:t> kurulan,</a:t>
            </a:r>
            <a:r>
              <a:rPr kumimoji="0" lang="tr-TR"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3000</a:t>
            </a:r>
            <a:r>
              <a:rPr kumimoji="0" lang="tr-TR" sz="1600" b="1" i="0" u="none" strike="noStrike" kern="1200" cap="none" spc="0" normalizeH="0" noProof="0" dirty="0">
                <a:ln>
                  <a:noFill/>
                </a:ln>
                <a:solidFill>
                  <a:schemeClr val="tx2"/>
                </a:solidFill>
                <a:effectLst/>
                <a:uLnTx/>
                <a:uFillTx/>
                <a:latin typeface="Times New Roman" pitchFamily="18" charset="0"/>
                <a:ea typeface="+mn-ea"/>
                <a:cs typeface="Times New Roman" pitchFamily="18" charset="0"/>
              </a:rPr>
              <a:t> m2</a:t>
            </a:r>
            <a:r>
              <a:rPr kumimoji="0" lang="tr-TR" sz="1600" i="0" u="none" strike="noStrike" kern="1200" cap="none" spc="0" normalizeH="0" noProof="0" dirty="0">
                <a:ln>
                  <a:noFill/>
                </a:ln>
                <a:solidFill>
                  <a:schemeClr val="tx2"/>
                </a:solidFill>
                <a:effectLst/>
                <a:uLnTx/>
                <a:uFillTx/>
                <a:latin typeface="Times New Roman" pitchFamily="18" charset="0"/>
                <a:ea typeface="+mn-ea"/>
                <a:cs typeface="Times New Roman" pitchFamily="18" charset="0"/>
              </a:rPr>
              <a:t> kapalı alanda faaliyet gösteren, 90 kişi istihdam eden </a:t>
            </a:r>
            <a:r>
              <a:rPr kumimoji="0" lang="tr-TR" sz="160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özel işletme olarak </a:t>
            </a:r>
            <a:r>
              <a:rPr kumimoji="0" lang="tr-TR" sz="160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BALTAŞ (Süt İli) </a:t>
            </a:r>
            <a:r>
              <a:rPr kumimoji="0" lang="tr-TR" sz="160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ticari isimli süt ve süt ürünleri imalathanesi faaliyetini sürdürmektedir.</a:t>
            </a:r>
          </a:p>
          <a:p>
            <a:pPr marL="462915" marR="0" lvl="0" indent="-462915"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tr-TR"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19"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17" y="4506442"/>
            <a:ext cx="5125608" cy="2132484"/>
          </a:xfrm>
          <a:prstGeom prst="rect">
            <a:avLst/>
          </a:prstGeom>
        </p:spPr>
      </p:pic>
      <p:graphicFrame>
        <p:nvGraphicFramePr>
          <p:cNvPr id="20" name="Tablo 4"/>
          <p:cNvGraphicFramePr>
            <a:graphicFrameLocks noGrp="1"/>
          </p:cNvGraphicFramePr>
          <p:nvPr>
            <p:extLst>
              <p:ext uri="{D42A27DB-BD31-4B8C-83A1-F6EECF244321}">
                <p14:modId xmlns:p14="http://schemas.microsoft.com/office/powerpoint/2010/main" val="1312118784"/>
              </p:ext>
            </p:extLst>
          </p:nvPr>
        </p:nvGraphicFramePr>
        <p:xfrm>
          <a:off x="675117" y="1809199"/>
          <a:ext cx="10844613" cy="2619928"/>
        </p:xfrm>
        <a:graphic>
          <a:graphicData uri="http://schemas.openxmlformats.org/drawingml/2006/table">
            <a:tbl>
              <a:tblPr firstRow="1" bandRow="1">
                <a:tableStyleId>{5C22544A-7EE6-4342-B048-85BDC9FD1C3A}</a:tableStyleId>
              </a:tblPr>
              <a:tblGrid>
                <a:gridCol w="3614871">
                  <a:extLst>
                    <a:ext uri="{9D8B030D-6E8A-4147-A177-3AD203B41FA5}">
                      <a16:colId xmlns:a16="http://schemas.microsoft.com/office/drawing/2014/main" val="689533742"/>
                    </a:ext>
                  </a:extLst>
                </a:gridCol>
                <a:gridCol w="3614871">
                  <a:extLst>
                    <a:ext uri="{9D8B030D-6E8A-4147-A177-3AD203B41FA5}">
                      <a16:colId xmlns:a16="http://schemas.microsoft.com/office/drawing/2014/main" val="2280239345"/>
                    </a:ext>
                  </a:extLst>
                </a:gridCol>
                <a:gridCol w="3614871">
                  <a:extLst>
                    <a:ext uri="{9D8B030D-6E8A-4147-A177-3AD203B41FA5}">
                      <a16:colId xmlns:a16="http://schemas.microsoft.com/office/drawing/2014/main" val="1901929342"/>
                    </a:ext>
                  </a:extLst>
                </a:gridCol>
              </a:tblGrid>
              <a:tr h="327491">
                <a:tc gridSpan="3">
                  <a:txBody>
                    <a:bodyPr/>
                    <a:lstStyle/>
                    <a:p>
                      <a:pPr algn="ctr"/>
                      <a:r>
                        <a:rPr lang="tr-TR" sz="1400" dirty="0">
                          <a:latin typeface="Times New Roman" panose="02020603050405020304" pitchFamily="18" charset="0"/>
                          <a:cs typeface="Times New Roman" panose="02020603050405020304" pitchFamily="18" charset="0"/>
                        </a:rPr>
                        <a:t>İşletmenin</a:t>
                      </a:r>
                      <a:r>
                        <a:rPr lang="tr-TR" sz="1400" baseline="0" dirty="0">
                          <a:latin typeface="Times New Roman" panose="02020603050405020304" pitchFamily="18" charset="0"/>
                          <a:cs typeface="Times New Roman" panose="02020603050405020304" pitchFamily="18" charset="0"/>
                        </a:rPr>
                        <a:t> </a:t>
                      </a:r>
                      <a:r>
                        <a:rPr lang="tr-TR" sz="1400" baseline="0" dirty="0" smtClean="0">
                          <a:latin typeface="Times New Roman" panose="02020603050405020304" pitchFamily="18" charset="0"/>
                          <a:cs typeface="Times New Roman" panose="02020603050405020304" pitchFamily="18" charset="0"/>
                        </a:rPr>
                        <a:t>2020 </a:t>
                      </a:r>
                      <a:r>
                        <a:rPr lang="tr-TR" sz="1400" baseline="0" dirty="0">
                          <a:latin typeface="Times New Roman" panose="02020603050405020304" pitchFamily="18" charset="0"/>
                          <a:cs typeface="Times New Roman" panose="02020603050405020304" pitchFamily="18" charset="0"/>
                        </a:rPr>
                        <a:t>Yılı Gerçekleşen Üretimi</a:t>
                      </a:r>
                      <a:endParaRPr lang="tr-TR" sz="1400" dirty="0">
                        <a:latin typeface="Times New Roman" panose="02020603050405020304" pitchFamily="18" charset="0"/>
                        <a:cs typeface="Times New Roman" panose="02020603050405020304" pitchFamily="18" charset="0"/>
                      </a:endParaRP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51362847"/>
                  </a:ext>
                </a:extLst>
              </a:tr>
              <a:tr h="327491">
                <a:tc>
                  <a:txBody>
                    <a:bodyPr/>
                    <a:lstStyle/>
                    <a:p>
                      <a:endParaRPr lang="tr-TR"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a:latin typeface="Times New Roman" panose="02020603050405020304" pitchFamily="18" charset="0"/>
                          <a:cs typeface="Times New Roman" panose="02020603050405020304" pitchFamily="18" charset="0"/>
                        </a:rPr>
                        <a:t>Günlük Üretim</a:t>
                      </a:r>
                    </a:p>
                  </a:txBody>
                  <a:tcPr/>
                </a:tc>
                <a:tc>
                  <a:txBody>
                    <a:bodyPr/>
                    <a:lstStyle/>
                    <a:p>
                      <a:r>
                        <a:rPr lang="tr-TR" sz="1400" dirty="0">
                          <a:latin typeface="Times New Roman" panose="02020603050405020304" pitchFamily="18" charset="0"/>
                          <a:cs typeface="Times New Roman" panose="02020603050405020304" pitchFamily="18" charset="0"/>
                        </a:rPr>
                        <a:t>Yıllık Üretim</a:t>
                      </a:r>
                    </a:p>
                  </a:txBody>
                  <a:tcPr/>
                </a:tc>
                <a:extLst>
                  <a:ext uri="{0D108BD9-81ED-4DB2-BD59-A6C34878D82A}">
                    <a16:rowId xmlns:a16="http://schemas.microsoft.com/office/drawing/2014/main" val="136692402"/>
                  </a:ext>
                </a:extLst>
              </a:tr>
              <a:tr h="327491">
                <a:tc>
                  <a:txBody>
                    <a:bodyPr/>
                    <a:lstStyle/>
                    <a:p>
                      <a:r>
                        <a:rPr lang="tr-TR" sz="1400" dirty="0">
                          <a:latin typeface="Times New Roman" panose="02020603050405020304" pitchFamily="18" charset="0"/>
                          <a:cs typeface="Times New Roman" panose="02020603050405020304" pitchFamily="18" charset="0"/>
                        </a:rPr>
                        <a:t>Süt Üretimi</a:t>
                      </a:r>
                    </a:p>
                  </a:txBody>
                  <a:tcPr/>
                </a:tc>
                <a:tc>
                  <a:txBody>
                    <a:bodyPr/>
                    <a:lstStyle/>
                    <a:p>
                      <a:r>
                        <a:rPr lang="tr-TR" sz="1400" dirty="0">
                          <a:latin typeface="Times New Roman" panose="02020603050405020304" pitchFamily="18" charset="0"/>
                          <a:cs typeface="Times New Roman" panose="02020603050405020304" pitchFamily="18" charset="0"/>
                        </a:rPr>
                        <a:t>140 Ton</a:t>
                      </a:r>
                    </a:p>
                  </a:txBody>
                  <a:tcPr/>
                </a:tc>
                <a:tc>
                  <a:txBody>
                    <a:bodyPr/>
                    <a:lstStyle/>
                    <a:p>
                      <a:r>
                        <a:rPr lang="tr-TR" sz="1400" dirty="0">
                          <a:latin typeface="Times New Roman" panose="02020603050405020304" pitchFamily="18" charset="0"/>
                          <a:cs typeface="Times New Roman" panose="02020603050405020304" pitchFamily="18" charset="0"/>
                        </a:rPr>
                        <a:t>51.100Ton</a:t>
                      </a:r>
                    </a:p>
                  </a:txBody>
                  <a:tcPr/>
                </a:tc>
                <a:extLst>
                  <a:ext uri="{0D108BD9-81ED-4DB2-BD59-A6C34878D82A}">
                    <a16:rowId xmlns:a16="http://schemas.microsoft.com/office/drawing/2014/main" val="2466276013"/>
                  </a:ext>
                </a:extLst>
              </a:tr>
              <a:tr h="327491">
                <a:tc>
                  <a:txBody>
                    <a:bodyPr/>
                    <a:lstStyle/>
                    <a:p>
                      <a:r>
                        <a:rPr lang="tr-TR" sz="1400" dirty="0">
                          <a:latin typeface="Times New Roman" panose="02020603050405020304" pitchFamily="18" charset="0"/>
                          <a:cs typeface="Times New Roman" panose="02020603050405020304" pitchFamily="18" charset="0"/>
                        </a:rPr>
                        <a:t>Beyaz Peynir</a:t>
                      </a:r>
                      <a:r>
                        <a:rPr lang="tr-TR" sz="1400" baseline="0" dirty="0">
                          <a:latin typeface="Times New Roman" panose="02020603050405020304" pitchFamily="18" charset="0"/>
                          <a:cs typeface="Times New Roman" panose="02020603050405020304" pitchFamily="18" charset="0"/>
                        </a:rPr>
                        <a:t> Üretimi</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1.500</a:t>
                      </a:r>
                      <a:r>
                        <a:rPr lang="tr-TR" sz="1400" baseline="0" dirty="0">
                          <a:latin typeface="Times New Roman" panose="02020603050405020304" pitchFamily="18" charset="0"/>
                          <a:cs typeface="Times New Roman" panose="02020603050405020304" pitchFamily="18" charset="0"/>
                        </a:rPr>
                        <a:t> Ton</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547 Ton</a:t>
                      </a:r>
                    </a:p>
                  </a:txBody>
                  <a:tcPr/>
                </a:tc>
                <a:extLst>
                  <a:ext uri="{0D108BD9-81ED-4DB2-BD59-A6C34878D82A}">
                    <a16:rowId xmlns:a16="http://schemas.microsoft.com/office/drawing/2014/main" val="3051807466"/>
                  </a:ext>
                </a:extLst>
              </a:tr>
              <a:tr h="327491">
                <a:tc>
                  <a:txBody>
                    <a:bodyPr/>
                    <a:lstStyle/>
                    <a:p>
                      <a:r>
                        <a:rPr lang="tr-TR" sz="1400" dirty="0">
                          <a:latin typeface="Times New Roman" panose="02020603050405020304" pitchFamily="18" charset="0"/>
                          <a:cs typeface="Times New Roman" panose="02020603050405020304" pitchFamily="18" charset="0"/>
                        </a:rPr>
                        <a:t>Kaşar</a:t>
                      </a:r>
                      <a:r>
                        <a:rPr lang="tr-TR" sz="1400" baseline="0" dirty="0">
                          <a:latin typeface="Times New Roman" panose="02020603050405020304" pitchFamily="18" charset="0"/>
                          <a:cs typeface="Times New Roman" panose="02020603050405020304" pitchFamily="18" charset="0"/>
                        </a:rPr>
                        <a:t> Üretimi</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 Ton</a:t>
                      </a:r>
                    </a:p>
                  </a:txBody>
                  <a:tcPr/>
                </a:tc>
                <a:tc>
                  <a:txBody>
                    <a:bodyPr/>
                    <a:lstStyle/>
                    <a:p>
                      <a:r>
                        <a:rPr lang="tr-TR" sz="1400" dirty="0">
                          <a:latin typeface="Times New Roman" panose="02020603050405020304" pitchFamily="18" charset="0"/>
                          <a:cs typeface="Times New Roman" panose="02020603050405020304" pitchFamily="18" charset="0"/>
                        </a:rPr>
                        <a:t>365.Ton</a:t>
                      </a:r>
                    </a:p>
                  </a:txBody>
                  <a:tcPr/>
                </a:tc>
                <a:extLst>
                  <a:ext uri="{0D108BD9-81ED-4DB2-BD59-A6C34878D82A}">
                    <a16:rowId xmlns:a16="http://schemas.microsoft.com/office/drawing/2014/main" val="1674894851"/>
                  </a:ext>
                </a:extLst>
              </a:tr>
              <a:tr h="327491">
                <a:tc>
                  <a:txBody>
                    <a:bodyPr/>
                    <a:lstStyle/>
                    <a:p>
                      <a:r>
                        <a:rPr lang="tr-TR" sz="1400" dirty="0">
                          <a:latin typeface="Times New Roman" panose="02020603050405020304" pitchFamily="18" charset="0"/>
                          <a:cs typeface="Times New Roman" panose="02020603050405020304" pitchFamily="18" charset="0"/>
                        </a:rPr>
                        <a:t>Tereyağı</a:t>
                      </a:r>
                    </a:p>
                  </a:txBody>
                  <a:tcPr/>
                </a:tc>
                <a:tc>
                  <a:txBody>
                    <a:bodyPr/>
                    <a:lstStyle/>
                    <a:p>
                      <a:r>
                        <a:rPr lang="tr-TR" sz="1400" dirty="0">
                          <a:latin typeface="Times New Roman" panose="02020603050405020304" pitchFamily="18" charset="0"/>
                          <a:cs typeface="Times New Roman" panose="02020603050405020304" pitchFamily="18" charset="0"/>
                        </a:rPr>
                        <a:t>500</a:t>
                      </a:r>
                      <a:r>
                        <a:rPr lang="tr-TR" sz="1400" baseline="0" dirty="0">
                          <a:latin typeface="Times New Roman" panose="02020603050405020304" pitchFamily="18" charset="0"/>
                          <a:cs typeface="Times New Roman" panose="02020603050405020304" pitchFamily="18" charset="0"/>
                        </a:rPr>
                        <a:t> Kg</a:t>
                      </a:r>
                      <a:endParaRPr lang="tr-TR" sz="1400" dirty="0">
                        <a:latin typeface="Times New Roman" panose="02020603050405020304" pitchFamily="18" charset="0"/>
                        <a:cs typeface="Times New Roman" panose="02020603050405020304" pitchFamily="18" charset="0"/>
                      </a:endParaRPr>
                    </a:p>
                  </a:txBody>
                  <a:tcPr/>
                </a:tc>
                <a:tc>
                  <a:txBody>
                    <a:bodyPr/>
                    <a:lstStyle/>
                    <a:p>
                      <a:r>
                        <a:rPr lang="tr-TR" sz="1400" dirty="0">
                          <a:latin typeface="Times New Roman" panose="02020603050405020304" pitchFamily="18" charset="0"/>
                          <a:cs typeface="Times New Roman" panose="02020603050405020304" pitchFamily="18" charset="0"/>
                        </a:rPr>
                        <a:t>182 Ton</a:t>
                      </a:r>
                    </a:p>
                  </a:txBody>
                  <a:tcPr/>
                </a:tc>
                <a:extLst>
                  <a:ext uri="{0D108BD9-81ED-4DB2-BD59-A6C34878D82A}">
                    <a16:rowId xmlns:a16="http://schemas.microsoft.com/office/drawing/2014/main" val="2017218361"/>
                  </a:ext>
                </a:extLst>
              </a:tr>
              <a:tr h="327491">
                <a:tc>
                  <a:txBody>
                    <a:bodyPr/>
                    <a:lstStyle/>
                    <a:p>
                      <a:r>
                        <a:rPr lang="tr-TR" sz="1400" dirty="0">
                          <a:latin typeface="Times New Roman" panose="02020603050405020304" pitchFamily="18" charset="0"/>
                          <a:cs typeface="Times New Roman" panose="02020603050405020304" pitchFamily="18" charset="0"/>
                        </a:rPr>
                        <a:t>Yoğurt</a:t>
                      </a:r>
                    </a:p>
                  </a:txBody>
                  <a:tcPr/>
                </a:tc>
                <a:tc>
                  <a:txBody>
                    <a:bodyPr/>
                    <a:lstStyle/>
                    <a:p>
                      <a:r>
                        <a:rPr lang="tr-TR" sz="1400" dirty="0">
                          <a:latin typeface="Times New Roman" panose="02020603050405020304" pitchFamily="18" charset="0"/>
                          <a:cs typeface="Times New Roman" panose="02020603050405020304" pitchFamily="18" charset="0"/>
                        </a:rPr>
                        <a:t>2. Ton</a:t>
                      </a:r>
                    </a:p>
                  </a:txBody>
                  <a:tcPr/>
                </a:tc>
                <a:tc>
                  <a:txBody>
                    <a:bodyPr/>
                    <a:lstStyle/>
                    <a:p>
                      <a:r>
                        <a:rPr lang="tr-TR" sz="1400" dirty="0">
                          <a:latin typeface="Times New Roman" panose="02020603050405020304" pitchFamily="18" charset="0"/>
                          <a:cs typeface="Times New Roman" panose="02020603050405020304" pitchFamily="18" charset="0"/>
                        </a:rPr>
                        <a:t>730 Ton</a:t>
                      </a:r>
                    </a:p>
                  </a:txBody>
                  <a:tcPr/>
                </a:tc>
                <a:extLst>
                  <a:ext uri="{0D108BD9-81ED-4DB2-BD59-A6C34878D82A}">
                    <a16:rowId xmlns:a16="http://schemas.microsoft.com/office/drawing/2014/main" val="2643385884"/>
                  </a:ext>
                </a:extLst>
              </a:tr>
              <a:tr h="327491">
                <a:tc>
                  <a:txBody>
                    <a:bodyPr/>
                    <a:lstStyle/>
                    <a:p>
                      <a:r>
                        <a:rPr lang="tr-TR" sz="1400" dirty="0">
                          <a:latin typeface="Times New Roman" panose="02020603050405020304" pitchFamily="18" charset="0"/>
                          <a:cs typeface="Times New Roman" panose="02020603050405020304" pitchFamily="18" charset="0"/>
                        </a:rPr>
                        <a:t>Ayran</a:t>
                      </a:r>
                    </a:p>
                  </a:txBody>
                  <a:tcPr/>
                </a:tc>
                <a:tc>
                  <a:txBody>
                    <a:bodyPr/>
                    <a:lstStyle/>
                    <a:p>
                      <a:pPr marL="0" indent="0">
                        <a:buNone/>
                      </a:pPr>
                      <a:r>
                        <a:rPr lang="tr-TR" sz="1400" dirty="0">
                          <a:latin typeface="Times New Roman" panose="02020603050405020304" pitchFamily="18" charset="0"/>
                          <a:cs typeface="Times New Roman" panose="02020603050405020304" pitchFamily="18" charset="0"/>
                        </a:rPr>
                        <a:t>1. Ton</a:t>
                      </a:r>
                    </a:p>
                  </a:txBody>
                  <a:tcPr/>
                </a:tc>
                <a:tc>
                  <a:txBody>
                    <a:bodyPr/>
                    <a:lstStyle/>
                    <a:p>
                      <a:r>
                        <a:rPr lang="tr-TR" sz="1400" dirty="0">
                          <a:latin typeface="Times New Roman" panose="02020603050405020304" pitchFamily="18" charset="0"/>
                          <a:cs typeface="Times New Roman" panose="02020603050405020304" pitchFamily="18" charset="0"/>
                        </a:rPr>
                        <a:t>365</a:t>
                      </a:r>
                      <a:r>
                        <a:rPr lang="tr-TR" sz="1400" baseline="0" dirty="0">
                          <a:latin typeface="Times New Roman" panose="02020603050405020304" pitchFamily="18" charset="0"/>
                          <a:cs typeface="Times New Roman" panose="02020603050405020304" pitchFamily="18" charset="0"/>
                        </a:rPr>
                        <a:t> Ton</a:t>
                      </a:r>
                      <a:endParaRPr lang="tr-TR"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4171342"/>
                  </a:ext>
                </a:extLst>
              </a:tr>
            </a:tbl>
          </a:graphicData>
        </a:graphic>
      </p:graphicFrame>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2 İçerik Yer Tutucusu"/>
          <p:cNvSpPr txBox="1">
            <a:spLocks/>
          </p:cNvSpPr>
          <p:nvPr/>
        </p:nvSpPr>
        <p:spPr>
          <a:xfrm>
            <a:off x="1704976" y="982040"/>
            <a:ext cx="7477124" cy="818185"/>
          </a:xfrm>
          <a:prstGeom prst="rect">
            <a:avLst/>
          </a:prstGeom>
        </p:spPr>
        <p:txBody>
          <a:bodyPr vert="horz">
            <a:normAutofit lnSpcReduction="10000"/>
          </a:bodyPr>
          <a:lstStyle/>
          <a:p>
            <a:pPr marL="548640" lvl="0" indent="-411480" algn="just">
              <a:spcBef>
                <a:spcPct val="20000"/>
              </a:spcBef>
              <a:buClr>
                <a:schemeClr val="tx1">
                  <a:shade val="95000"/>
                </a:schemeClr>
              </a:buClr>
              <a:buSzPct val="65000"/>
              <a:defRPr/>
            </a:pPr>
            <a:r>
              <a:rPr lang="tr-TR" sz="1600" dirty="0">
                <a:latin typeface="Times New Roman" pitchFamily="18" charset="0"/>
                <a:cs typeface="Times New Roman" pitchFamily="18" charset="0"/>
              </a:rPr>
              <a:t>	</a:t>
            </a:r>
            <a:r>
              <a:rPr kumimoji="0" lang="tr-TR" sz="1600" b="0"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İlçe </a:t>
            </a:r>
            <a:r>
              <a:rPr kumimoji="0" lang="tr-TR" sz="16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Merkezinde 2016 yılında kurulan,</a:t>
            </a:r>
            <a:r>
              <a:rPr kumimoji="0" lang="tr-TR"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8300 m2 </a:t>
            </a:r>
            <a:r>
              <a:rPr kumimoji="0" lang="tr-TR" sz="160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alanda</a:t>
            </a:r>
            <a:r>
              <a:rPr kumimoji="0" lang="tr-TR" sz="1600" i="0" u="none" strike="noStrike" kern="1200" cap="none" spc="0" normalizeH="0" noProof="0" dirty="0">
                <a:ln>
                  <a:noFill/>
                </a:ln>
                <a:solidFill>
                  <a:schemeClr val="tx2"/>
                </a:solidFill>
                <a:effectLst/>
                <a:uLnTx/>
                <a:uFillTx/>
                <a:latin typeface="Times New Roman" pitchFamily="18" charset="0"/>
                <a:ea typeface="+mn-ea"/>
                <a:cs typeface="Times New Roman" pitchFamily="18" charset="0"/>
              </a:rPr>
              <a:t> faaliyet gösteren, </a:t>
            </a:r>
            <a:r>
              <a:rPr kumimoji="0" lang="tr-TR" sz="1600" b="1" i="0" u="none" strike="noStrike" kern="1200" cap="none" spc="0" normalizeH="0" noProof="0" dirty="0">
                <a:ln>
                  <a:noFill/>
                </a:ln>
                <a:solidFill>
                  <a:schemeClr val="tx2"/>
                </a:solidFill>
                <a:effectLst/>
                <a:uLnTx/>
                <a:uFillTx/>
                <a:latin typeface="Times New Roman" pitchFamily="18" charset="0"/>
                <a:ea typeface="+mn-ea"/>
                <a:cs typeface="Times New Roman" pitchFamily="18" charset="0"/>
              </a:rPr>
              <a:t>16 kişi istihdam eden </a:t>
            </a:r>
            <a:r>
              <a:rPr kumimoji="0" lang="tr-TR"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özel işletme olarak </a:t>
            </a:r>
            <a:r>
              <a:rPr lang="tr-TR" sz="1600" b="1" dirty="0" err="1">
                <a:solidFill>
                  <a:srgbClr val="FF0000"/>
                </a:solidFill>
                <a:latin typeface="Times New Roman" pitchFamily="18" charset="0"/>
                <a:cs typeface="Times New Roman" pitchFamily="18" charset="0"/>
              </a:rPr>
              <a:t>Çetinkaya</a:t>
            </a:r>
            <a:r>
              <a:rPr lang="tr-TR" sz="1600" b="1" dirty="0">
                <a:solidFill>
                  <a:srgbClr val="FF0000"/>
                </a:solidFill>
                <a:latin typeface="Times New Roman" pitchFamily="18" charset="0"/>
                <a:cs typeface="Times New Roman" pitchFamily="18" charset="0"/>
              </a:rPr>
              <a:t> </a:t>
            </a:r>
            <a:r>
              <a:rPr lang="tr-TR" sz="1600" b="1" dirty="0" err="1">
                <a:solidFill>
                  <a:srgbClr val="FF0000"/>
                </a:solidFill>
                <a:latin typeface="Times New Roman" pitchFamily="18" charset="0"/>
                <a:cs typeface="Times New Roman" pitchFamily="18" charset="0"/>
              </a:rPr>
              <a:t>Limited</a:t>
            </a:r>
            <a:r>
              <a:rPr lang="tr-TR" sz="1600" b="1" dirty="0">
                <a:solidFill>
                  <a:srgbClr val="FF0000"/>
                </a:solidFill>
                <a:latin typeface="Times New Roman" pitchFamily="18" charset="0"/>
                <a:cs typeface="Times New Roman" pitchFamily="18" charset="0"/>
              </a:rPr>
              <a:t> Şirketi </a:t>
            </a:r>
            <a:r>
              <a:rPr kumimoji="0" lang="tr-TR"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300 çeşit Ziraat Alet ve Ekipmanları </a:t>
            </a:r>
            <a:r>
              <a:rPr kumimoji="0" lang="tr-TR" sz="160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satışı yaparak faaliyetini sürdürmektedir</a:t>
            </a:r>
            <a:r>
              <a:rPr kumimoji="0" lang="tr-TR" sz="1600"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a:t>
            </a:r>
            <a:endParaRPr kumimoji="0" lang="tr-TR"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16 Resim" descr="F:\ilçe tanıt\38791688_1052745764892658_1262213518753529856_o.jpg"/>
          <p:cNvPicPr/>
          <p:nvPr/>
        </p:nvPicPr>
        <p:blipFill>
          <a:blip r:embed="rId3" cstate="print"/>
          <a:srcRect/>
          <a:stretch>
            <a:fillRect/>
          </a:stretch>
        </p:blipFill>
        <p:spPr bwMode="auto">
          <a:xfrm>
            <a:off x="700756" y="1941303"/>
            <a:ext cx="5052344" cy="2163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pic>
        <p:nvPicPr>
          <p:cNvPr id="23"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809" y="1928334"/>
            <a:ext cx="5602922" cy="2185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29" y="4325053"/>
            <a:ext cx="5186396" cy="2371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Resi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4909" y="4325053"/>
            <a:ext cx="5564821" cy="2371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1999"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2 İçerik Yer Tutucusu"/>
          <p:cNvSpPr txBox="1">
            <a:spLocks/>
          </p:cNvSpPr>
          <p:nvPr/>
        </p:nvSpPr>
        <p:spPr>
          <a:xfrm>
            <a:off x="1704976" y="982040"/>
            <a:ext cx="7477124" cy="818185"/>
          </a:xfrm>
          <a:prstGeom prst="rect">
            <a:avLst/>
          </a:prstGeom>
        </p:spPr>
        <p:txBody>
          <a:bodyPr vert="horz">
            <a:normAutofit lnSpcReduction="10000"/>
          </a:bodyPr>
          <a:lstStyle/>
          <a:p>
            <a:pPr marL="548640" lvl="0" indent="-411480" algn="just">
              <a:spcBef>
                <a:spcPct val="20000"/>
              </a:spcBef>
              <a:buClr>
                <a:schemeClr val="tx1">
                  <a:shade val="95000"/>
                </a:schemeClr>
              </a:buClr>
              <a:buSzPct val="65000"/>
              <a:defRPr/>
            </a:pPr>
            <a:r>
              <a:rPr lang="tr-TR" sz="1600" dirty="0">
                <a:latin typeface="Times New Roman" pitchFamily="18" charset="0"/>
                <a:cs typeface="Times New Roman" pitchFamily="18" charset="0"/>
              </a:rPr>
              <a:t>	</a:t>
            </a:r>
            <a:r>
              <a:rPr lang="tr-TR" sz="1600" dirty="0" smtClean="0">
                <a:solidFill>
                  <a:schemeClr val="tx2"/>
                </a:solidFill>
                <a:latin typeface="Times New Roman" pitchFamily="18" charset="0"/>
                <a:cs typeface="Times New Roman" pitchFamily="18" charset="0"/>
              </a:rPr>
              <a:t> İlçemize bağlı Altınova köyünde 2020 yılında kurulan </a:t>
            </a:r>
            <a:r>
              <a:rPr lang="tr-TR" sz="1600" dirty="0" smtClean="0">
                <a:solidFill>
                  <a:srgbClr val="FF0000"/>
                </a:solidFill>
                <a:latin typeface="Times New Roman" pitchFamily="18" charset="0"/>
                <a:cs typeface="Times New Roman" pitchFamily="18" charset="0"/>
              </a:rPr>
              <a:t>Elif Mantar Fabrikası </a:t>
            </a:r>
            <a:r>
              <a:rPr lang="tr-TR" sz="1600" b="1" dirty="0" smtClean="0">
                <a:solidFill>
                  <a:schemeClr val="tx2"/>
                </a:solidFill>
                <a:latin typeface="Times New Roman" pitchFamily="18" charset="0"/>
                <a:cs typeface="Times New Roman" pitchFamily="18" charset="0"/>
              </a:rPr>
              <a:t>8.000 m2 kapalı alanda 25 işçi ile </a:t>
            </a:r>
            <a:r>
              <a:rPr lang="tr-TR" sz="1600" dirty="0" smtClean="0">
                <a:solidFill>
                  <a:schemeClr val="tx2"/>
                </a:solidFill>
                <a:latin typeface="Times New Roman" pitchFamily="18" charset="0"/>
                <a:cs typeface="Times New Roman" pitchFamily="18" charset="0"/>
              </a:rPr>
              <a:t>günlük 1</a:t>
            </a:r>
            <a:r>
              <a:rPr lang="tr-TR" sz="1600" b="1" dirty="0" smtClean="0">
                <a:solidFill>
                  <a:schemeClr val="tx2"/>
                </a:solidFill>
                <a:latin typeface="Times New Roman" pitchFamily="18" charset="0"/>
                <a:cs typeface="Times New Roman" pitchFamily="18" charset="0"/>
              </a:rPr>
              <a:t>500 kg Kültür Mantarı </a:t>
            </a:r>
            <a:r>
              <a:rPr lang="tr-TR" sz="1600" dirty="0" smtClean="0">
                <a:solidFill>
                  <a:schemeClr val="tx2"/>
                </a:solidFill>
                <a:latin typeface="Times New Roman" pitchFamily="18" charset="0"/>
                <a:cs typeface="Times New Roman" pitchFamily="18" charset="0"/>
              </a:rPr>
              <a:t>üretimi gerçekleştirmektedir. </a:t>
            </a:r>
            <a:endParaRPr kumimoji="0" lang="tr-TR"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pic>
        <p:nvPicPr>
          <p:cNvPr id="15"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669" y="1730450"/>
            <a:ext cx="5615516" cy="2289099"/>
          </a:xfrm>
          <a:prstGeom prst="rect">
            <a:avLst/>
          </a:prstGeom>
        </p:spPr>
      </p:pic>
      <p:pic>
        <p:nvPicPr>
          <p:cNvPr id="19"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755" y="4190878"/>
            <a:ext cx="4966619" cy="2343272"/>
          </a:xfrm>
          <a:prstGeom prst="rect">
            <a:avLst/>
          </a:prstGeom>
        </p:spPr>
      </p:pic>
      <p:pic>
        <p:nvPicPr>
          <p:cNvPr id="20"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755" y="1739975"/>
            <a:ext cx="5005039" cy="2308149"/>
          </a:xfrm>
          <a:prstGeom prst="rect">
            <a:avLst/>
          </a:prstGeom>
        </p:spPr>
      </p:pic>
      <p:pic>
        <p:nvPicPr>
          <p:cNvPr id="21"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5" y="4181475"/>
            <a:ext cx="5615210" cy="2447925"/>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2 İçerik Yer Tutucusu"/>
          <p:cNvSpPr txBox="1">
            <a:spLocks/>
          </p:cNvSpPr>
          <p:nvPr/>
        </p:nvSpPr>
        <p:spPr>
          <a:xfrm>
            <a:off x="1170775" y="982040"/>
            <a:ext cx="9093332" cy="818185"/>
          </a:xfrm>
          <a:prstGeom prst="rect">
            <a:avLst/>
          </a:prstGeom>
        </p:spPr>
        <p:txBody>
          <a:bodyPr vert="horz">
            <a:normAutofit lnSpcReduction="10000"/>
          </a:bodyPr>
          <a:lstStyle/>
          <a:p>
            <a:pPr marL="548640" lvl="0" indent="-411480" algn="just">
              <a:spcBef>
                <a:spcPct val="20000"/>
              </a:spcBef>
              <a:buClr>
                <a:schemeClr val="tx1">
                  <a:shade val="95000"/>
                </a:schemeClr>
              </a:buClr>
              <a:buSzPct val="65000"/>
              <a:defRPr/>
            </a:pPr>
            <a:r>
              <a:rPr lang="tr-TR" sz="1400" b="1" dirty="0" smtClean="0">
                <a:latin typeface="Times New Roman" pitchFamily="18" charset="0"/>
                <a:cs typeface="Times New Roman" pitchFamily="18" charset="0"/>
              </a:rPr>
              <a:t> 	</a:t>
            </a:r>
            <a:r>
              <a:rPr lang="tr-TR" sz="1600" b="1" dirty="0" smtClean="0">
                <a:latin typeface="Times New Roman" pitchFamily="18" charset="0"/>
                <a:cs typeface="Times New Roman" pitchFamily="18" charset="0"/>
              </a:rPr>
              <a:t>700 m2 </a:t>
            </a:r>
            <a:r>
              <a:rPr lang="tr-TR" sz="1600" dirty="0" smtClean="0">
                <a:latin typeface="Times New Roman" pitchFamily="18" charset="0"/>
                <a:cs typeface="Times New Roman" pitchFamily="18" charset="0"/>
              </a:rPr>
              <a:t>kapalı alanda </a:t>
            </a:r>
            <a:r>
              <a:rPr lang="tr-TR" sz="1600" b="1" dirty="0" smtClean="0">
                <a:latin typeface="Times New Roman" pitchFamily="18" charset="0"/>
                <a:cs typeface="Times New Roman" pitchFamily="18" charset="0"/>
              </a:rPr>
              <a:t>4 personeli </a:t>
            </a:r>
            <a:r>
              <a:rPr lang="tr-TR" sz="1600" dirty="0" smtClean="0">
                <a:latin typeface="Times New Roman" pitchFamily="18" charset="0"/>
                <a:cs typeface="Times New Roman" pitchFamily="18" charset="0"/>
              </a:rPr>
              <a:t>ile </a:t>
            </a:r>
            <a:r>
              <a:rPr lang="tr-TR" sz="1600" b="1" dirty="0" smtClean="0">
                <a:latin typeface="Times New Roman" pitchFamily="18" charset="0"/>
                <a:cs typeface="Times New Roman" pitchFamily="18" charset="0"/>
              </a:rPr>
              <a:t>günlük 1 ton üretim</a:t>
            </a:r>
            <a:r>
              <a:rPr lang="tr-TR" sz="1600" dirty="0" smtClean="0">
                <a:latin typeface="Times New Roman" pitchFamily="18" charset="0"/>
                <a:cs typeface="Times New Roman" pitchFamily="18" charset="0"/>
              </a:rPr>
              <a:t> </a:t>
            </a:r>
            <a:r>
              <a:rPr lang="tr-TR" sz="1600" b="1" dirty="0" smtClean="0">
                <a:latin typeface="Times New Roman" pitchFamily="18" charset="0"/>
                <a:cs typeface="Times New Roman" pitchFamily="18" charset="0"/>
              </a:rPr>
              <a:t>kapasiteli</a:t>
            </a:r>
            <a:r>
              <a:rPr lang="tr-TR" sz="1600" dirty="0" smtClean="0">
                <a:latin typeface="Times New Roman" pitchFamily="18" charset="0"/>
                <a:cs typeface="Times New Roman" pitchFamily="18" charset="0"/>
              </a:rPr>
              <a:t> </a:t>
            </a:r>
            <a:r>
              <a:rPr lang="tr-TR" sz="1600" b="1" dirty="0" smtClean="0">
                <a:solidFill>
                  <a:srgbClr val="FF0000"/>
                </a:solidFill>
                <a:latin typeface="Times New Roman" pitchFamily="18" charset="0"/>
                <a:cs typeface="Times New Roman" pitchFamily="18" charset="0"/>
              </a:rPr>
              <a:t>Çetin Kuruyemiş </a:t>
            </a:r>
            <a:r>
              <a:rPr lang="tr-TR" sz="1600" dirty="0" smtClean="0">
                <a:latin typeface="Times New Roman" pitchFamily="18" charset="0"/>
                <a:cs typeface="Times New Roman" pitchFamily="18" charset="0"/>
              </a:rPr>
              <a:t>“kabuklu kabuksuz çerez, leblebi çeşitleri, kaplamalı ürünler, eleme, kavurma, ambalajlama ve pazarlama yapmaktadır. </a:t>
            </a:r>
            <a:endParaRPr kumimoji="0" lang="tr-TR"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pic>
        <p:nvPicPr>
          <p:cNvPr id="26"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47" y="1812226"/>
            <a:ext cx="4961336" cy="4443958"/>
          </a:xfrm>
          <a:prstGeom prst="rect">
            <a:avLst/>
          </a:prstGeom>
        </p:spPr>
      </p:pic>
      <p:pic>
        <p:nvPicPr>
          <p:cNvPr id="27"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33" y="1804443"/>
            <a:ext cx="5769843" cy="4443958"/>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2 İçerik Yer Tutucusu"/>
          <p:cNvSpPr txBox="1">
            <a:spLocks/>
          </p:cNvSpPr>
          <p:nvPr/>
        </p:nvSpPr>
        <p:spPr>
          <a:xfrm>
            <a:off x="1704975" y="982040"/>
            <a:ext cx="8559131" cy="1106423"/>
          </a:xfrm>
          <a:prstGeom prst="rect">
            <a:avLst/>
          </a:prstGeom>
        </p:spPr>
        <p:txBody>
          <a:bodyPr vert="horz">
            <a:normAutofit/>
          </a:bodyPr>
          <a:lstStyle/>
          <a:p>
            <a:pPr marL="548640" indent="-411480" algn="just">
              <a:spcBef>
                <a:spcPct val="20000"/>
              </a:spcBef>
              <a:buClr>
                <a:schemeClr val="tx1">
                  <a:shade val="95000"/>
                </a:schemeClr>
              </a:buClr>
              <a:buSzPct val="65000"/>
              <a:defRPr/>
            </a:pPr>
            <a:r>
              <a:rPr lang="tr-TR" sz="1400" b="1" dirty="0" smtClean="0">
                <a:latin typeface="Times New Roman" pitchFamily="18" charset="0"/>
                <a:cs typeface="Times New Roman" pitchFamily="18" charset="0"/>
              </a:rPr>
              <a:t> 	</a:t>
            </a:r>
            <a:r>
              <a:rPr lang="tr-TR" sz="1600" dirty="0" smtClean="0">
                <a:latin typeface="Times New Roman" pitchFamily="18" charset="0"/>
                <a:cs typeface="Times New Roman" pitchFamily="18" charset="0"/>
              </a:rPr>
              <a:t> Evciler Köyler Hizmet Götürme Birliği Süt Toplama Merkezinde kiracı olarak faaliyet yürüten  </a:t>
            </a:r>
            <a:r>
              <a:rPr lang="tr-TR" sz="1600" dirty="0" err="1" smtClean="0">
                <a:solidFill>
                  <a:srgbClr val="FF0000"/>
                </a:solidFill>
                <a:latin typeface="Times New Roman" pitchFamily="18" charset="0"/>
                <a:cs typeface="Times New Roman" pitchFamily="18" charset="0"/>
              </a:rPr>
              <a:t>Rella</a:t>
            </a:r>
            <a:r>
              <a:rPr lang="tr-TR" sz="1600" dirty="0" smtClean="0">
                <a:solidFill>
                  <a:srgbClr val="FF0000"/>
                </a:solidFill>
                <a:latin typeface="Times New Roman" pitchFamily="18" charset="0"/>
                <a:cs typeface="Times New Roman" pitchFamily="18" charset="0"/>
              </a:rPr>
              <a:t> Gıda </a:t>
            </a:r>
            <a:r>
              <a:rPr lang="tr-TR" sz="1600" dirty="0" smtClean="0">
                <a:latin typeface="Times New Roman" pitchFamily="18" charset="0"/>
                <a:cs typeface="Times New Roman" pitchFamily="18" charset="0"/>
              </a:rPr>
              <a:t>İlçe Merkezi ve Köylerimizdeki çiftçilerimizden günlük </a:t>
            </a:r>
            <a:r>
              <a:rPr lang="tr-TR" sz="1600" b="1" dirty="0" smtClean="0">
                <a:latin typeface="Times New Roman" pitchFamily="18" charset="0"/>
                <a:cs typeface="Times New Roman" pitchFamily="18" charset="0"/>
              </a:rPr>
              <a:t>50 ton  çiğ süt </a:t>
            </a:r>
            <a:r>
              <a:rPr lang="tr-TR" sz="1600" dirty="0" smtClean="0">
                <a:latin typeface="Times New Roman" pitchFamily="18" charset="0"/>
                <a:cs typeface="Times New Roman" pitchFamily="18" charset="0"/>
              </a:rPr>
              <a:t>toplayarak </a:t>
            </a:r>
            <a:r>
              <a:rPr lang="tr-TR" sz="1600" b="1" dirty="0" smtClean="0">
                <a:latin typeface="Times New Roman" pitchFamily="18" charset="0"/>
                <a:cs typeface="Times New Roman" pitchFamily="18" charset="0"/>
              </a:rPr>
              <a:t>300 m2 </a:t>
            </a:r>
            <a:r>
              <a:rPr lang="tr-TR" sz="1600" dirty="0" smtClean="0">
                <a:latin typeface="Times New Roman" pitchFamily="18" charset="0"/>
                <a:cs typeface="Times New Roman" pitchFamily="18" charset="0"/>
              </a:rPr>
              <a:t>alanda </a:t>
            </a:r>
            <a:r>
              <a:rPr lang="tr-TR" sz="1600" b="1" dirty="0" smtClean="0">
                <a:latin typeface="Times New Roman" pitchFamily="18" charset="0"/>
                <a:cs typeface="Times New Roman" pitchFamily="18" charset="0"/>
              </a:rPr>
              <a:t>18 personel </a:t>
            </a:r>
            <a:r>
              <a:rPr lang="tr-TR" sz="1600" dirty="0" smtClean="0">
                <a:latin typeface="Times New Roman" pitchFamily="18" charset="0"/>
                <a:cs typeface="Times New Roman" pitchFamily="18" charset="0"/>
              </a:rPr>
              <a:t>ile çiğ sütler soğutma işlemi yapılarak  çevre İllerdeki fabrikalara gönderilmektedir. </a:t>
            </a:r>
            <a:endParaRPr lang="tr-TR" sz="1600" dirty="0" smtClean="0">
              <a:solidFill>
                <a:srgbClr val="FF0000"/>
              </a:solidFill>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pic>
        <p:nvPicPr>
          <p:cNvPr id="13"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088463"/>
            <a:ext cx="5762002" cy="4036112"/>
          </a:xfrm>
          <a:prstGeom prst="rect">
            <a:avLst/>
          </a:prstGeom>
        </p:spPr>
      </p:pic>
      <p:pic>
        <p:nvPicPr>
          <p:cNvPr id="1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93" y="2088463"/>
            <a:ext cx="4921932" cy="4064687"/>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anose="02020603050405020304" pitchFamily="18" charset="0"/>
              </a:rPr>
              <a:t>SANAYİ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2 İçerik Yer Tutucusu"/>
          <p:cNvSpPr txBox="1">
            <a:spLocks/>
          </p:cNvSpPr>
          <p:nvPr/>
        </p:nvSpPr>
        <p:spPr>
          <a:xfrm>
            <a:off x="675117" y="1316248"/>
            <a:ext cx="11408636" cy="3893246"/>
          </a:xfrm>
          <a:prstGeom prst="rect">
            <a:avLst/>
          </a:prstGeom>
        </p:spPr>
        <p:txBody>
          <a:bodyPr vert="horz">
            <a:noAutofit/>
          </a:bodyPr>
          <a:lstStyle/>
          <a:p>
            <a:pPr algn="ctr">
              <a:buNone/>
            </a:pPr>
            <a:r>
              <a:rPr lang="tr-TR" dirty="0" smtClean="0">
                <a:latin typeface="Times New Roman" pitchFamily="18" charset="0"/>
                <a:cs typeface="Times New Roman" pitchFamily="18" charset="0"/>
              </a:rPr>
              <a:t>	İlçemizde;</a:t>
            </a:r>
          </a:p>
          <a:p>
            <a:pPr algn="just">
              <a:buNone/>
            </a:pP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	Halkının geçim </a:t>
            </a:r>
            <a:r>
              <a:rPr lang="tr-TR" b="1" dirty="0" smtClean="0">
                <a:solidFill>
                  <a:srgbClr val="FF0000"/>
                </a:solidFill>
                <a:latin typeface="Times New Roman" pitchFamily="18" charset="0"/>
                <a:cs typeface="Times New Roman" pitchFamily="18" charset="0"/>
              </a:rPr>
              <a:t>kaynağı tarım ve hayvancılıktır</a:t>
            </a:r>
            <a:r>
              <a:rPr lang="tr-TR" dirty="0" smtClean="0">
                <a:solidFill>
                  <a:srgbClr val="FF0000"/>
                </a:solidFill>
                <a:latin typeface="Times New Roman" pitchFamily="18" charset="0"/>
                <a:cs typeface="Times New Roman" pitchFamily="18" charset="0"/>
              </a:rPr>
              <a:t>. </a:t>
            </a:r>
          </a:p>
          <a:p>
            <a:pPr>
              <a:buFont typeface="Wingdings" pitchFamily="2" charset="2"/>
              <a:buChar char="Ø"/>
            </a:pP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	Hayvancılıkta </a:t>
            </a:r>
            <a:r>
              <a:rPr lang="tr-TR" b="1" dirty="0" smtClean="0">
                <a:solidFill>
                  <a:srgbClr val="FF0000"/>
                </a:solidFill>
                <a:latin typeface="Times New Roman" pitchFamily="18" charset="0"/>
                <a:cs typeface="Times New Roman" pitchFamily="18" charset="0"/>
              </a:rPr>
              <a:t>büyükbaş ve küçükbaş </a:t>
            </a:r>
            <a:r>
              <a:rPr lang="tr-TR" dirty="0" smtClean="0">
                <a:latin typeface="Times New Roman" pitchFamily="18" charset="0"/>
                <a:cs typeface="Times New Roman" pitchFamily="18" charset="0"/>
              </a:rPr>
              <a:t>hayvancılık önde 	gelmektedir. </a:t>
            </a:r>
          </a:p>
          <a:p>
            <a:pPr>
              <a:buFont typeface="Wingdings" pitchFamily="2" charset="2"/>
              <a:buChar char="Ø"/>
            </a:pP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	İlçemizde</a:t>
            </a:r>
            <a:r>
              <a:rPr lang="tr-TR" b="1"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1</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adet </a:t>
            </a:r>
            <a:r>
              <a:rPr lang="tr-TR" b="1" dirty="0" smtClean="0">
                <a:solidFill>
                  <a:srgbClr val="C00000"/>
                </a:solidFill>
                <a:latin typeface="Times New Roman" pitchFamily="18" charset="0"/>
                <a:cs typeface="Times New Roman" pitchFamily="18" charset="0"/>
              </a:rPr>
              <a:t>süt ürünü işleme tesisi </a:t>
            </a:r>
            <a:r>
              <a:rPr lang="tr-TR" dirty="0" smtClean="0">
                <a:latin typeface="Times New Roman" pitchFamily="18" charset="0"/>
                <a:cs typeface="Times New Roman" pitchFamily="18" charset="0"/>
              </a:rPr>
              <a:t>ve </a:t>
            </a:r>
            <a:r>
              <a:rPr lang="tr-TR" b="1" dirty="0" smtClean="0">
                <a:solidFill>
                  <a:srgbClr val="FF0000"/>
                </a:solidFill>
                <a:latin typeface="Times New Roman" pitchFamily="18" charset="0"/>
                <a:cs typeface="Times New Roman" pitchFamily="18" charset="0"/>
              </a:rPr>
              <a:t>7</a:t>
            </a:r>
            <a:r>
              <a:rPr lang="tr-TR" dirty="0" smtClean="0">
                <a:latin typeface="Times New Roman" pitchFamily="18" charset="0"/>
                <a:cs typeface="Times New Roman" pitchFamily="18" charset="0"/>
              </a:rPr>
              <a:t> adet</a:t>
            </a:r>
            <a:r>
              <a:rPr lang="tr-TR" dirty="0" smtClean="0">
                <a:solidFill>
                  <a:srgbClr val="FF0000"/>
                </a:solidFill>
                <a:latin typeface="Times New Roman" pitchFamily="18" charset="0"/>
                <a:cs typeface="Times New Roman" pitchFamily="18" charset="0"/>
              </a:rPr>
              <a:t> </a:t>
            </a:r>
            <a:r>
              <a:rPr lang="tr-TR" b="1" dirty="0" smtClean="0">
                <a:solidFill>
                  <a:srgbClr val="C00000"/>
                </a:solidFill>
                <a:latin typeface="Times New Roman" pitchFamily="18" charset="0"/>
                <a:cs typeface="Times New Roman" pitchFamily="18" charset="0"/>
              </a:rPr>
              <a:t>süt toplama 	merkezi </a:t>
            </a:r>
            <a:r>
              <a:rPr lang="tr-TR" dirty="0" smtClean="0">
                <a:latin typeface="Times New Roman" pitchFamily="18" charset="0"/>
                <a:cs typeface="Times New Roman" pitchFamily="18" charset="0"/>
              </a:rPr>
              <a:t>bulunmaktadır. </a:t>
            </a:r>
          </a:p>
          <a:p>
            <a:pPr>
              <a:buFont typeface="Wingdings" pitchFamily="2" charset="2"/>
              <a:buChar char="Ø"/>
            </a:pP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	Süt İli işletmesi tarafından İlçemizde günlük </a:t>
            </a:r>
            <a:r>
              <a:rPr lang="tr-TR" b="1" dirty="0" smtClean="0">
                <a:solidFill>
                  <a:srgbClr val="FF0000"/>
                </a:solidFill>
                <a:latin typeface="Times New Roman" pitchFamily="18" charset="0"/>
                <a:cs typeface="Times New Roman" pitchFamily="18" charset="0"/>
              </a:rPr>
              <a:t>75 ton </a:t>
            </a:r>
            <a:r>
              <a:rPr lang="tr-TR" dirty="0" smtClean="0">
                <a:latin typeface="Times New Roman" pitchFamily="18" charset="0"/>
                <a:cs typeface="Times New Roman" pitchFamily="18" charset="0"/>
              </a:rPr>
              <a:t>süt 	işlenmektedir.</a:t>
            </a:r>
          </a:p>
          <a:p>
            <a:pPr>
              <a:buNone/>
            </a:pPr>
            <a:r>
              <a:rPr lang="tr-TR" dirty="0" smtClean="0">
                <a:latin typeface="Times New Roman" pitchFamily="18" charset="0"/>
                <a:cs typeface="Times New Roman" pitchFamily="18" charset="0"/>
              </a:rPr>
              <a:t>	Ayrıca 7 adet süt toplama merkezinde de günlük </a:t>
            </a:r>
            <a:r>
              <a:rPr lang="tr-TR" b="1" dirty="0" smtClean="0">
                <a:solidFill>
                  <a:srgbClr val="FF0000"/>
                </a:solidFill>
                <a:latin typeface="Times New Roman" pitchFamily="18" charset="0"/>
                <a:cs typeface="Times New Roman" pitchFamily="18" charset="0"/>
              </a:rPr>
              <a:t>60 ton </a:t>
            </a:r>
            <a:r>
              <a:rPr lang="tr-TR" dirty="0" smtClean="0">
                <a:latin typeface="Times New Roman" pitchFamily="18" charset="0"/>
                <a:cs typeface="Times New Roman" pitchFamily="18" charset="0"/>
              </a:rPr>
              <a:t>çiğ süt 	depolanarak soğutulmaktadır. </a:t>
            </a:r>
          </a:p>
          <a:p>
            <a:pPr>
              <a:buFont typeface="Wingdings" pitchFamily="2" charset="2"/>
              <a:buChar char="Ø"/>
            </a:pP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	İlçe halkından </a:t>
            </a:r>
            <a:r>
              <a:rPr lang="tr-TR" b="1" dirty="0" smtClean="0">
                <a:solidFill>
                  <a:srgbClr val="FF0000"/>
                </a:solidFill>
                <a:latin typeface="Times New Roman" pitchFamily="18" charset="0"/>
                <a:cs typeface="Times New Roman" pitchFamily="18" charset="0"/>
              </a:rPr>
              <a:t>400 hane </a:t>
            </a:r>
            <a:r>
              <a:rPr lang="tr-TR" dirty="0" smtClean="0">
                <a:latin typeface="Times New Roman" pitchFamily="18" charset="0"/>
                <a:cs typeface="Times New Roman" pitchFamily="18" charset="0"/>
              </a:rPr>
              <a:t>civarında vatandaşımız değişik </a:t>
            </a:r>
            <a:r>
              <a:rPr lang="tr-TR" b="1" dirty="0" smtClean="0">
                <a:solidFill>
                  <a:srgbClr val="FF0000"/>
                </a:solidFill>
                <a:latin typeface="Times New Roman" pitchFamily="18" charset="0"/>
                <a:cs typeface="Times New Roman" pitchFamily="18" charset="0"/>
              </a:rPr>
              <a:t>Avrupa 	ülkelerinde işçi </a:t>
            </a:r>
            <a:r>
              <a:rPr lang="tr-TR" dirty="0" smtClean="0">
                <a:latin typeface="Times New Roman" pitchFamily="18" charset="0"/>
                <a:cs typeface="Times New Roman" pitchFamily="18" charset="0"/>
              </a:rPr>
              <a:t>olarak bulunmaktadır. </a:t>
            </a:r>
            <a:endParaRPr lang="tr-TR" b="1" dirty="0">
              <a:solidFill>
                <a:schemeClr val="accent5"/>
              </a:solidFill>
              <a:latin typeface="Times New Roman" pitchFamily="18" charset="0"/>
              <a:cs typeface="Times New Roman" pitchFamily="18" charset="0"/>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TARIM VE ORMAN İLÇE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13" name="2 İçerik Yer Tutucusu"/>
          <p:cNvSpPr>
            <a:spLocks noGrp="1"/>
          </p:cNvSpPr>
          <p:nvPr>
            <p:ph idx="1"/>
          </p:nvPr>
        </p:nvSpPr>
        <p:spPr>
          <a:xfrm>
            <a:off x="1994993" y="3557142"/>
            <a:ext cx="7263308" cy="576708"/>
          </a:xfrm>
        </p:spPr>
        <p:txBody>
          <a:bodyPr>
            <a:noAutofit/>
          </a:bodyPr>
          <a:lstStyle/>
          <a:p>
            <a:pPr algn="just">
              <a:spcBef>
                <a:spcPts val="0"/>
              </a:spcBef>
              <a:buNone/>
            </a:pPr>
            <a:r>
              <a:rPr lang="tr-TR" sz="1400" dirty="0">
                <a:latin typeface="Times New Roman" pitchFamily="18" charset="0"/>
                <a:cs typeface="Times New Roman" pitchFamily="18" charset="0"/>
              </a:rPr>
              <a:t>	</a:t>
            </a:r>
            <a:r>
              <a:rPr lang="tr-TR" sz="1400" dirty="0">
                <a:solidFill>
                  <a:schemeClr val="tx1"/>
                </a:solidFill>
                <a:latin typeface="Times New Roman" pitchFamily="18" charset="0"/>
                <a:cs typeface="Times New Roman" pitchFamily="18" charset="0"/>
              </a:rPr>
              <a:t>	</a:t>
            </a:r>
          </a:p>
          <a:p>
            <a:pPr algn="just">
              <a:spcBef>
                <a:spcPts val="0"/>
              </a:spcBef>
              <a:buNone/>
            </a:pPr>
            <a:r>
              <a:rPr lang="tr-TR" sz="1400" dirty="0">
                <a:latin typeface="Times New Roman" pitchFamily="18" charset="0"/>
                <a:cs typeface="Times New Roman" pitchFamily="18" charset="0"/>
              </a:rPr>
              <a:t>	</a:t>
            </a:r>
            <a:r>
              <a:rPr lang="tr-TR" sz="1400" dirty="0" smtClean="0">
                <a:solidFill>
                  <a:schemeClr val="tx1"/>
                </a:solidFill>
                <a:latin typeface="Times New Roman" pitchFamily="18" charset="0"/>
                <a:cs typeface="Times New Roman" pitchFamily="18" charset="0"/>
              </a:rPr>
              <a:t>İlçe </a:t>
            </a:r>
            <a:r>
              <a:rPr lang="tr-TR" sz="1400" dirty="0">
                <a:solidFill>
                  <a:schemeClr val="tx1"/>
                </a:solidFill>
                <a:latin typeface="Times New Roman" pitchFamily="18" charset="0"/>
                <a:cs typeface="Times New Roman" pitchFamily="18" charset="0"/>
              </a:rPr>
              <a:t>Müdürlüğü binası kaloriferli ve tek katlı olup, araç garajı, malzeme deposu bulunmaktadır.</a:t>
            </a:r>
          </a:p>
          <a:p>
            <a:pPr>
              <a:buNone/>
            </a:pPr>
            <a:r>
              <a:rPr lang="tr-TR" sz="1400" b="1" spc="150" dirty="0">
                <a:ln w="11430"/>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 </a:t>
            </a:r>
          </a:p>
          <a:p>
            <a:pPr algn="ctr">
              <a:buNone/>
            </a:pPr>
            <a:endParaRPr lang="tr-TR" sz="1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lgn="ctr">
              <a:buNone/>
            </a:pPr>
            <a:endParaRPr lang="tr-TR" sz="1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lgn="ctr">
              <a:buNone/>
            </a:pPr>
            <a:endParaRPr lang="tr-TR" sz="1400" b="1" dirty="0">
              <a:solidFill>
                <a:schemeClr val="tx1"/>
              </a:solidFill>
            </a:endParaRPr>
          </a:p>
          <a:p>
            <a:pPr algn="ctr">
              <a:buNone/>
            </a:pPr>
            <a:endParaRPr lang="tr-TR" sz="1400" b="1" dirty="0">
              <a:solidFill>
                <a:schemeClr val="tx1"/>
              </a:solidFill>
            </a:endParaRPr>
          </a:p>
          <a:p>
            <a:pPr algn="ctr">
              <a:buNone/>
            </a:pPr>
            <a:endParaRPr lang="tr-TR" sz="1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lgn="ctr">
              <a:buNone/>
            </a:pPr>
            <a:endParaRPr lang="tr-TR" sz="1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buNone/>
            </a:pPr>
            <a:endParaRPr lang="tr-TR" sz="1400" dirty="0">
              <a:latin typeface="Times New Roman" pitchFamily="18" charset="0"/>
              <a:cs typeface="Times New Roman" pitchFamily="18" charset="0"/>
            </a:endParaRPr>
          </a:p>
          <a:p>
            <a:endParaRPr lang="tr-TR" sz="1400" b="1" dirty="0">
              <a:solidFill>
                <a:schemeClr val="accent5"/>
              </a:solidFill>
            </a:endParaRPr>
          </a:p>
        </p:txBody>
      </p:sp>
      <p:graphicFrame>
        <p:nvGraphicFramePr>
          <p:cNvPr id="19" name="Tablo 1"/>
          <p:cNvGraphicFramePr>
            <a:graphicFrameLocks noGrp="1"/>
          </p:cNvGraphicFramePr>
          <p:nvPr>
            <p:extLst/>
          </p:nvPr>
        </p:nvGraphicFramePr>
        <p:xfrm>
          <a:off x="692206" y="948181"/>
          <a:ext cx="10801886" cy="2346960"/>
        </p:xfrm>
        <a:graphic>
          <a:graphicData uri="http://schemas.openxmlformats.org/drawingml/2006/table">
            <a:tbl>
              <a:tblPr firstRow="1" bandRow="1">
                <a:tableStyleId>{5C22544A-7EE6-4342-B048-85BDC9FD1C3A}</a:tableStyleId>
              </a:tblPr>
              <a:tblGrid>
                <a:gridCol w="5400943">
                  <a:extLst>
                    <a:ext uri="{9D8B030D-6E8A-4147-A177-3AD203B41FA5}">
                      <a16:colId xmlns:a16="http://schemas.microsoft.com/office/drawing/2014/main" val="3939100428"/>
                    </a:ext>
                  </a:extLst>
                </a:gridCol>
                <a:gridCol w="5400943">
                  <a:extLst>
                    <a:ext uri="{9D8B030D-6E8A-4147-A177-3AD203B41FA5}">
                      <a16:colId xmlns:a16="http://schemas.microsoft.com/office/drawing/2014/main" val="2325786713"/>
                    </a:ext>
                  </a:extLst>
                </a:gridCol>
              </a:tblGrid>
              <a:tr h="316056">
                <a:tc>
                  <a:txBody>
                    <a:bodyPr/>
                    <a:lstStyle/>
                    <a:p>
                      <a:r>
                        <a:rPr lang="tr-TR" sz="1600" dirty="0">
                          <a:latin typeface="Times New Roman" panose="02020603050405020304" pitchFamily="18" charset="0"/>
                          <a:cs typeface="Times New Roman" panose="02020603050405020304" pitchFamily="18" charset="0"/>
                        </a:rPr>
                        <a:t>Personel Durumu</a:t>
                      </a:r>
                    </a:p>
                  </a:txBody>
                  <a:tcPr/>
                </a:tc>
                <a:tc>
                  <a:txBody>
                    <a:bodyPr/>
                    <a:lstStyle/>
                    <a:p>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049271"/>
                  </a:ext>
                </a:extLst>
              </a:tr>
              <a:tr h="316056">
                <a:tc>
                  <a:txBody>
                    <a:bodyPr/>
                    <a:lstStyle/>
                    <a:p>
                      <a:r>
                        <a:rPr lang="tr-TR" sz="1600" dirty="0">
                          <a:latin typeface="Times New Roman" panose="02020603050405020304" pitchFamily="18" charset="0"/>
                          <a:cs typeface="Times New Roman" panose="02020603050405020304" pitchFamily="18" charset="0"/>
                        </a:rPr>
                        <a:t>İlçe</a:t>
                      </a:r>
                      <a:r>
                        <a:rPr lang="tr-TR" sz="1600" baseline="0" dirty="0">
                          <a:latin typeface="Times New Roman" panose="02020603050405020304" pitchFamily="18" charset="0"/>
                          <a:cs typeface="Times New Roman" panose="02020603050405020304" pitchFamily="18" charset="0"/>
                        </a:rPr>
                        <a:t> Müdürü</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252059882"/>
                  </a:ext>
                </a:extLst>
              </a:tr>
              <a:tr h="316056">
                <a:tc>
                  <a:txBody>
                    <a:bodyPr/>
                    <a:lstStyle/>
                    <a:p>
                      <a:r>
                        <a:rPr lang="tr-TR" sz="1600" dirty="0">
                          <a:latin typeface="Times New Roman" panose="02020603050405020304" pitchFamily="18" charset="0"/>
                          <a:cs typeface="Times New Roman" panose="02020603050405020304" pitchFamily="18" charset="0"/>
                        </a:rPr>
                        <a:t>Veteriner Hekim</a:t>
                      </a:r>
                    </a:p>
                  </a:txBody>
                  <a:tcPr/>
                </a:tc>
                <a:tc>
                  <a:txBody>
                    <a:bodyPr/>
                    <a:lstStyle/>
                    <a:p>
                      <a:r>
                        <a:rPr lang="tr-TR" sz="160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342042032"/>
                  </a:ext>
                </a:extLst>
              </a:tr>
              <a:tr h="316056">
                <a:tc>
                  <a:txBody>
                    <a:bodyPr/>
                    <a:lstStyle/>
                    <a:p>
                      <a:r>
                        <a:rPr lang="tr-TR" sz="1600" dirty="0">
                          <a:latin typeface="Times New Roman" panose="02020603050405020304" pitchFamily="18" charset="0"/>
                          <a:cs typeface="Times New Roman" panose="02020603050405020304" pitchFamily="18" charset="0"/>
                        </a:rPr>
                        <a:t>Ziraat Mühendisi</a:t>
                      </a:r>
                    </a:p>
                  </a:txBody>
                  <a:tcPr/>
                </a:tc>
                <a:tc>
                  <a:txBody>
                    <a:bodyPr/>
                    <a:lstStyle/>
                    <a:p>
                      <a:r>
                        <a:rPr lang="tr-TR" sz="1600" dirty="0" smtClean="0">
                          <a:latin typeface="Times New Roman" panose="02020603050405020304" pitchFamily="18" charset="0"/>
                          <a:cs typeface="Times New Roman" panose="02020603050405020304" pitchFamily="18" charset="0"/>
                        </a:rPr>
                        <a:t>3</a:t>
                      </a:r>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38873118"/>
                  </a:ext>
                </a:extLst>
              </a:tr>
              <a:tr h="316056">
                <a:tc>
                  <a:txBody>
                    <a:bodyPr/>
                    <a:lstStyle/>
                    <a:p>
                      <a:r>
                        <a:rPr lang="tr-TR" sz="1600" dirty="0">
                          <a:latin typeface="Times New Roman" panose="02020603050405020304" pitchFamily="18" charset="0"/>
                          <a:cs typeface="Times New Roman" panose="02020603050405020304" pitchFamily="18" charset="0"/>
                        </a:rPr>
                        <a:t>Veteriner</a:t>
                      </a:r>
                      <a:r>
                        <a:rPr lang="tr-TR" sz="1600" baseline="0" dirty="0">
                          <a:latin typeface="Times New Roman" panose="02020603050405020304" pitchFamily="18" charset="0"/>
                          <a:cs typeface="Times New Roman" panose="02020603050405020304" pitchFamily="18" charset="0"/>
                        </a:rPr>
                        <a:t> Sağlık Teknisyen</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1009262376"/>
                  </a:ext>
                </a:extLst>
              </a:tr>
              <a:tr h="316056">
                <a:tc>
                  <a:txBody>
                    <a:bodyPr/>
                    <a:lstStyle/>
                    <a:p>
                      <a:r>
                        <a:rPr lang="tr-TR" sz="1600" dirty="0">
                          <a:latin typeface="Times New Roman" panose="02020603050405020304" pitchFamily="18" charset="0"/>
                          <a:cs typeface="Times New Roman" panose="02020603050405020304" pitchFamily="18" charset="0"/>
                        </a:rPr>
                        <a:t>Sürekli</a:t>
                      </a:r>
                      <a:r>
                        <a:rPr lang="tr-TR" sz="1600" baseline="0" dirty="0">
                          <a:latin typeface="Times New Roman" panose="02020603050405020304" pitchFamily="18" charset="0"/>
                          <a:cs typeface="Times New Roman" panose="02020603050405020304" pitchFamily="18" charset="0"/>
                        </a:rPr>
                        <a:t> İşçi</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2916756368"/>
                  </a:ext>
                </a:extLst>
              </a:tr>
              <a:tr h="316056">
                <a:tc>
                  <a:txBody>
                    <a:bodyPr/>
                    <a:lstStyle/>
                    <a:p>
                      <a:r>
                        <a:rPr lang="tr-TR" sz="1600" b="1" dirty="0">
                          <a:latin typeface="Times New Roman" panose="02020603050405020304" pitchFamily="18" charset="0"/>
                          <a:cs typeface="Times New Roman" panose="02020603050405020304" pitchFamily="18" charset="0"/>
                        </a:rPr>
                        <a:t>Toplam</a:t>
                      </a:r>
                    </a:p>
                  </a:txBody>
                  <a:tcPr/>
                </a:tc>
                <a:tc>
                  <a:txBody>
                    <a:bodyPr/>
                    <a:lstStyle/>
                    <a:p>
                      <a:r>
                        <a:rPr lang="tr-TR" sz="1600" b="1" dirty="0" smtClean="0">
                          <a:latin typeface="Times New Roman" panose="02020603050405020304" pitchFamily="18" charset="0"/>
                          <a:cs typeface="Times New Roman" panose="02020603050405020304" pitchFamily="18" charset="0"/>
                        </a:rPr>
                        <a:t>10</a:t>
                      </a:r>
                      <a:endParaRPr lang="tr-TR"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51868432"/>
                  </a:ext>
                </a:extLst>
              </a:tr>
            </a:tbl>
          </a:graphicData>
        </a:graphic>
      </p:graphicFrame>
      <p:graphicFrame>
        <p:nvGraphicFramePr>
          <p:cNvPr id="20" name="Tablo 3"/>
          <p:cNvGraphicFramePr>
            <a:graphicFrameLocks noGrp="1"/>
          </p:cNvGraphicFramePr>
          <p:nvPr>
            <p:extLst/>
          </p:nvPr>
        </p:nvGraphicFramePr>
        <p:xfrm>
          <a:off x="614327" y="4178092"/>
          <a:ext cx="10879764" cy="2346535"/>
        </p:xfrm>
        <a:graphic>
          <a:graphicData uri="http://schemas.openxmlformats.org/drawingml/2006/table">
            <a:tbl>
              <a:tblPr firstRow="1" bandRow="1">
                <a:tableStyleId>{5C22544A-7EE6-4342-B048-85BDC9FD1C3A}</a:tableStyleId>
              </a:tblPr>
              <a:tblGrid>
                <a:gridCol w="5439882">
                  <a:extLst>
                    <a:ext uri="{9D8B030D-6E8A-4147-A177-3AD203B41FA5}">
                      <a16:colId xmlns:a16="http://schemas.microsoft.com/office/drawing/2014/main" val="3718411864"/>
                    </a:ext>
                  </a:extLst>
                </a:gridCol>
                <a:gridCol w="5439882">
                  <a:extLst>
                    <a:ext uri="{9D8B030D-6E8A-4147-A177-3AD203B41FA5}">
                      <a16:colId xmlns:a16="http://schemas.microsoft.com/office/drawing/2014/main" val="2281004894"/>
                    </a:ext>
                  </a:extLst>
                </a:gridCol>
              </a:tblGrid>
              <a:tr h="348874">
                <a:tc>
                  <a:txBody>
                    <a:bodyPr/>
                    <a:lstStyle/>
                    <a:p>
                      <a:r>
                        <a:rPr lang="tr-TR" sz="1600" dirty="0">
                          <a:latin typeface="Times New Roman" panose="02020603050405020304" pitchFamily="18" charset="0"/>
                          <a:cs typeface="Times New Roman" panose="02020603050405020304" pitchFamily="18" charset="0"/>
                        </a:rPr>
                        <a:t>Araç Durumu</a:t>
                      </a:r>
                    </a:p>
                  </a:txBody>
                  <a:tcPr/>
                </a:tc>
                <a:tc>
                  <a:txBody>
                    <a:bodyPr/>
                    <a:lstStyle/>
                    <a:p>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4724348"/>
                  </a:ext>
                </a:extLst>
              </a:tr>
              <a:tr h="348874">
                <a:tc>
                  <a:txBody>
                    <a:bodyPr/>
                    <a:lstStyle/>
                    <a:p>
                      <a:r>
                        <a:rPr lang="tr-TR" sz="1600" dirty="0">
                          <a:latin typeface="Times New Roman" panose="02020603050405020304" pitchFamily="18" charset="0"/>
                          <a:cs typeface="Times New Roman" panose="02020603050405020304" pitchFamily="18" charset="0"/>
                        </a:rPr>
                        <a:t>1989 Model Toyota </a:t>
                      </a:r>
                      <a:r>
                        <a:rPr lang="tr-TR" sz="1600" dirty="0" err="1">
                          <a:latin typeface="Times New Roman" panose="02020603050405020304" pitchFamily="18" charset="0"/>
                          <a:cs typeface="Times New Roman" panose="02020603050405020304" pitchFamily="18" charset="0"/>
                        </a:rPr>
                        <a:t>Pick-up</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061108500"/>
                  </a:ext>
                </a:extLst>
              </a:tr>
              <a:tr h="602165">
                <a:tc>
                  <a:txBody>
                    <a:bodyPr/>
                    <a:lstStyle/>
                    <a:p>
                      <a:r>
                        <a:rPr lang="tr-TR" sz="1600" dirty="0">
                          <a:latin typeface="Times New Roman" panose="02020603050405020304" pitchFamily="18" charset="0"/>
                          <a:cs typeface="Times New Roman" panose="02020603050405020304" pitchFamily="18" charset="0"/>
                        </a:rPr>
                        <a:t>1977</a:t>
                      </a:r>
                      <a:r>
                        <a:rPr lang="tr-TR" sz="1600" baseline="0" dirty="0">
                          <a:latin typeface="Times New Roman" panose="02020603050405020304" pitchFamily="18" charset="0"/>
                          <a:cs typeface="Times New Roman" panose="02020603050405020304" pitchFamily="18" charset="0"/>
                        </a:rPr>
                        <a:t> Model Tofaş 131 Binek Otomobil</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90095955"/>
                  </a:ext>
                </a:extLst>
              </a:tr>
              <a:tr h="348874">
                <a:tc>
                  <a:txBody>
                    <a:bodyPr/>
                    <a:lstStyle/>
                    <a:p>
                      <a:r>
                        <a:rPr lang="tr-TR" sz="1600" dirty="0">
                          <a:latin typeface="Times New Roman" panose="02020603050405020304" pitchFamily="18" charset="0"/>
                          <a:cs typeface="Times New Roman" panose="02020603050405020304" pitchFamily="18" charset="0"/>
                        </a:rPr>
                        <a:t>1985 S Honda Motosiklet</a:t>
                      </a: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981694125"/>
                  </a:ext>
                </a:extLst>
              </a:tr>
              <a:tr h="348874">
                <a:tc>
                  <a:txBody>
                    <a:bodyPr/>
                    <a:lstStyle/>
                    <a:p>
                      <a:r>
                        <a:rPr lang="tr-TR" sz="1600" dirty="0" smtClean="0">
                          <a:latin typeface="Times New Roman" panose="02020603050405020304" pitchFamily="18" charset="0"/>
                          <a:cs typeface="Times New Roman" panose="02020603050405020304" pitchFamily="18" charset="0"/>
                        </a:rPr>
                        <a:t>Mitsubishi </a:t>
                      </a:r>
                      <a:r>
                        <a:rPr lang="tr-TR" sz="1600" dirty="0" err="1" smtClean="0">
                          <a:latin typeface="Times New Roman" panose="02020603050405020304" pitchFamily="18" charset="0"/>
                          <a:cs typeface="Times New Roman" panose="02020603050405020304" pitchFamily="18" charset="0"/>
                        </a:rPr>
                        <a:t>Pick-Up</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(Kiralık)</a:t>
                      </a: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701547316"/>
                  </a:ext>
                </a:extLst>
              </a:tr>
              <a:tr h="348874">
                <a:tc>
                  <a:txBody>
                    <a:bodyPr/>
                    <a:lstStyle/>
                    <a:p>
                      <a:r>
                        <a:rPr lang="tr-TR" sz="1600" b="1" dirty="0">
                          <a:latin typeface="Times New Roman" panose="02020603050405020304" pitchFamily="18" charset="0"/>
                          <a:cs typeface="Times New Roman" panose="02020603050405020304" pitchFamily="18" charset="0"/>
                        </a:rPr>
                        <a:t>Toplam</a:t>
                      </a:r>
                      <a:r>
                        <a:rPr lang="tr-TR" sz="1600" b="1" baseline="0" dirty="0">
                          <a:latin typeface="Times New Roman" panose="02020603050405020304" pitchFamily="18" charset="0"/>
                          <a:cs typeface="Times New Roman" panose="02020603050405020304" pitchFamily="18" charset="0"/>
                        </a:rPr>
                        <a:t> </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a:latin typeface="Times New Roman" panose="02020603050405020304" pitchFamily="18" charset="0"/>
                          <a:cs typeface="Times New Roman" panose="02020603050405020304" pitchFamily="18" charset="0"/>
                        </a:rPr>
                        <a:t>4 </a:t>
                      </a:r>
                    </a:p>
                  </a:txBody>
                  <a:tcPr/>
                </a:tc>
                <a:extLst>
                  <a:ext uri="{0D108BD9-81ED-4DB2-BD59-A6C34878D82A}">
                    <a16:rowId xmlns:a16="http://schemas.microsoft.com/office/drawing/2014/main" val="140766608"/>
                  </a:ext>
                </a:extLst>
              </a:tr>
            </a:tbl>
          </a:graphicData>
        </a:graphic>
      </p:graphicFrame>
    </p:spTree>
    <p:extLst>
      <p:ext uri="{BB962C8B-B14F-4D97-AF65-F5344CB8AC3E}">
        <p14:creationId xmlns:p14="http://schemas.microsoft.com/office/powerpoint/2010/main" val="34289802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TARIM VE ORMAN İLÇE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16" name="2 İçerik Yer Tutucusu"/>
          <p:cNvSpPr>
            <a:spLocks noGrp="1"/>
          </p:cNvSpPr>
          <p:nvPr>
            <p:ph idx="1"/>
          </p:nvPr>
        </p:nvSpPr>
        <p:spPr>
          <a:xfrm>
            <a:off x="2295524" y="1183381"/>
            <a:ext cx="7296151" cy="761877"/>
          </a:xfrm>
        </p:spPr>
        <p:txBody>
          <a:bodyPr>
            <a:noAutofit/>
          </a:bodyPr>
          <a:lstStyle/>
          <a:p>
            <a:pPr algn="ctr">
              <a:spcBef>
                <a:spcPts val="0"/>
              </a:spcBef>
              <a:buNone/>
            </a:pPr>
            <a:r>
              <a:rPr lang="tr-TR" sz="1800" b="1" spc="150" dirty="0">
                <a:ln w="11430"/>
                <a:effectLst>
                  <a:outerShdw blurRad="25400" algn="tl" rotWithShape="0">
                    <a:srgbClr val="000000">
                      <a:alpha val="43000"/>
                    </a:srgbClr>
                  </a:outerShdw>
                </a:effectLst>
                <a:latin typeface="Arial" panose="020B0604020202020204" pitchFamily="34" charset="0"/>
                <a:cs typeface="Arial" pitchFamily="34" charset="0"/>
              </a:rPr>
              <a:t>Evciler İlçesi Tarımsal Bilgileri </a:t>
            </a:r>
          </a:p>
          <a:p>
            <a:pPr algn="ctr">
              <a:buNone/>
            </a:pPr>
            <a:endParaRPr lang="tr-TR" sz="2400" b="1" dirty="0">
              <a:solidFill>
                <a:schemeClr val="tx1"/>
              </a:solidFill>
            </a:endParaRPr>
          </a:p>
          <a:p>
            <a:pPr algn="ctr">
              <a:buNone/>
            </a:pPr>
            <a:endParaRPr lang="tr-TR" sz="2400" b="1" dirty="0">
              <a:solidFill>
                <a:schemeClr val="tx1"/>
              </a:solidFill>
            </a:endParaRPr>
          </a:p>
          <a:p>
            <a:pPr algn="ctr">
              <a:buNone/>
            </a:pPr>
            <a:endParaRPr lang="tr-TR" sz="2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lgn="ctr">
              <a:buNone/>
            </a:pPr>
            <a:endParaRPr lang="tr-TR" sz="2400" b="1" spc="150" dirty="0">
              <a:ln w="11430"/>
              <a:effectLst>
                <a:outerShdw blurRad="25400" algn="tl" rotWithShape="0">
                  <a:srgbClr val="000000">
                    <a:alpha val="43000"/>
                  </a:srgbClr>
                </a:outerShdw>
              </a:effectLst>
              <a:latin typeface="Arial" panose="020B0604020202020204" pitchFamily="34" charset="0"/>
              <a:cs typeface="Arial" pitchFamily="34" charset="0"/>
            </a:endParaRPr>
          </a:p>
          <a:p>
            <a:pPr>
              <a:buNone/>
            </a:pPr>
            <a:endParaRPr lang="tr-TR" sz="2200" dirty="0">
              <a:latin typeface="Times New Roman" pitchFamily="18" charset="0"/>
              <a:cs typeface="Times New Roman" pitchFamily="18" charset="0"/>
            </a:endParaRPr>
          </a:p>
          <a:p>
            <a:endParaRPr lang="tr-TR" sz="2200" b="1" dirty="0">
              <a:solidFill>
                <a:schemeClr val="accent5"/>
              </a:solidFill>
            </a:endParaRPr>
          </a:p>
        </p:txBody>
      </p:sp>
      <p:graphicFrame>
        <p:nvGraphicFramePr>
          <p:cNvPr id="22" name="21 Tablo"/>
          <p:cNvGraphicFramePr>
            <a:graphicFrameLocks noGrp="1"/>
          </p:cNvGraphicFramePr>
          <p:nvPr>
            <p:extLst/>
          </p:nvPr>
        </p:nvGraphicFramePr>
        <p:xfrm>
          <a:off x="683666" y="1756048"/>
          <a:ext cx="10810429" cy="4482382"/>
        </p:xfrm>
        <a:graphic>
          <a:graphicData uri="http://schemas.openxmlformats.org/drawingml/2006/table">
            <a:tbl>
              <a:tblPr firstRow="1" bandRow="1">
                <a:tableStyleId>{5C22544A-7EE6-4342-B048-85BDC9FD1C3A}</a:tableStyleId>
              </a:tblPr>
              <a:tblGrid>
                <a:gridCol w="1544347">
                  <a:extLst>
                    <a:ext uri="{9D8B030D-6E8A-4147-A177-3AD203B41FA5}">
                      <a16:colId xmlns:a16="http://schemas.microsoft.com/office/drawing/2014/main" val="20000"/>
                    </a:ext>
                  </a:extLst>
                </a:gridCol>
                <a:gridCol w="1544347">
                  <a:extLst>
                    <a:ext uri="{9D8B030D-6E8A-4147-A177-3AD203B41FA5}">
                      <a16:colId xmlns:a16="http://schemas.microsoft.com/office/drawing/2014/main" val="20001"/>
                    </a:ext>
                  </a:extLst>
                </a:gridCol>
                <a:gridCol w="1544347">
                  <a:extLst>
                    <a:ext uri="{9D8B030D-6E8A-4147-A177-3AD203B41FA5}">
                      <a16:colId xmlns:a16="http://schemas.microsoft.com/office/drawing/2014/main" val="20002"/>
                    </a:ext>
                  </a:extLst>
                </a:gridCol>
                <a:gridCol w="1544347">
                  <a:extLst>
                    <a:ext uri="{9D8B030D-6E8A-4147-A177-3AD203B41FA5}">
                      <a16:colId xmlns:a16="http://schemas.microsoft.com/office/drawing/2014/main" val="20003"/>
                    </a:ext>
                  </a:extLst>
                </a:gridCol>
                <a:gridCol w="1544347">
                  <a:extLst>
                    <a:ext uri="{9D8B030D-6E8A-4147-A177-3AD203B41FA5}">
                      <a16:colId xmlns:a16="http://schemas.microsoft.com/office/drawing/2014/main" val="20004"/>
                    </a:ext>
                  </a:extLst>
                </a:gridCol>
                <a:gridCol w="1544347">
                  <a:extLst>
                    <a:ext uri="{9D8B030D-6E8A-4147-A177-3AD203B41FA5}">
                      <a16:colId xmlns:a16="http://schemas.microsoft.com/office/drawing/2014/main" val="20005"/>
                    </a:ext>
                  </a:extLst>
                </a:gridCol>
                <a:gridCol w="1544347">
                  <a:extLst>
                    <a:ext uri="{9D8B030D-6E8A-4147-A177-3AD203B41FA5}">
                      <a16:colId xmlns:a16="http://schemas.microsoft.com/office/drawing/2014/main" val="20006"/>
                    </a:ext>
                  </a:extLst>
                </a:gridCol>
              </a:tblGrid>
              <a:tr h="1324377">
                <a:tc rowSpan="2">
                  <a:txBody>
                    <a:bodyPr/>
                    <a:lstStyle/>
                    <a:p>
                      <a:r>
                        <a:rPr lang="tr-TR" sz="1800" dirty="0">
                          <a:solidFill>
                            <a:schemeClr val="tx1"/>
                          </a:solidFill>
                          <a:latin typeface="Times New Roman" panose="02020603050405020304" pitchFamily="18" charset="0"/>
                          <a:cs typeface="Times New Roman" panose="02020603050405020304" pitchFamily="18" charset="0"/>
                        </a:rPr>
                        <a:t>İlçesi</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tx1"/>
                          </a:solidFill>
                          <a:effectLst/>
                          <a:latin typeface="Times New Roman" panose="02020603050405020304" pitchFamily="18" charset="0"/>
                          <a:cs typeface="Times New Roman" panose="02020603050405020304" pitchFamily="18" charset="0"/>
                        </a:rPr>
                        <a:t>Toplam Tarım Alanı (da)</a:t>
                      </a:r>
                      <a:endParaRPr lang="tr-TR" sz="1800" b="1" dirty="0">
                        <a:solidFill>
                          <a:schemeClr val="tx1"/>
                        </a:solidFill>
                        <a:effectLst/>
                        <a:latin typeface="Times New Roman" panose="02020603050405020304" pitchFamily="18" charset="0"/>
                        <a:ea typeface="Times New Roman"/>
                        <a:cs typeface="Times New Roman" panose="02020603050405020304" pitchFamily="18" charset="0"/>
                      </a:endParaRPr>
                    </a:p>
                    <a:p>
                      <a:endParaRPr lang="tr-TR" sz="1800" dirty="0">
                        <a:latin typeface="Times New Roman" panose="02020603050405020304" pitchFamily="18" charset="0"/>
                        <a:cs typeface="Times New Roman" panose="02020603050405020304" pitchFamily="18" charset="0"/>
                      </a:endParaRPr>
                    </a:p>
                  </a:txBody>
                  <a:tcPr/>
                </a:tc>
                <a:tc gridSpan="2">
                  <a:txBody>
                    <a:bodyPr/>
                    <a:lstStyle/>
                    <a:p>
                      <a:pPr algn="ctr">
                        <a:spcAft>
                          <a:spcPts val="0"/>
                        </a:spcAft>
                      </a:pPr>
                      <a:r>
                        <a:rPr lang="tr-TR" sz="1800" b="1" dirty="0">
                          <a:solidFill>
                            <a:schemeClr val="tx1"/>
                          </a:solidFill>
                          <a:effectLst/>
                          <a:latin typeface="Times New Roman" panose="02020603050405020304" pitchFamily="18" charset="0"/>
                          <a:cs typeface="Times New Roman" panose="02020603050405020304" pitchFamily="18" charset="0"/>
                        </a:rPr>
                        <a:t>Toplam Tarım Alanı (da)</a:t>
                      </a:r>
                      <a:endParaRPr lang="tr-TR" sz="1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B w="12700" cap="flat" cmpd="sng" algn="ctr">
                      <a:solidFill>
                        <a:schemeClr val="tx1"/>
                      </a:solidFill>
                      <a:prstDash val="solid"/>
                      <a:round/>
                      <a:headEnd type="none" w="med" len="med"/>
                      <a:tailEnd type="none" w="med" len="med"/>
                    </a:lnB>
                  </a:tcPr>
                </a:tc>
                <a:tc hMerge="1">
                  <a:txBody>
                    <a:bodyPr/>
                    <a:lstStyle/>
                    <a:p>
                      <a:endParaRPr lang="tr-TR"/>
                    </a:p>
                  </a:txBody>
                  <a:tcPr/>
                </a:tc>
                <a:tc rowSpan="2">
                  <a:txBody>
                    <a:bodyPr/>
                    <a:lstStyle/>
                    <a:p>
                      <a:pPr algn="ctr">
                        <a:spcAft>
                          <a:spcPts val="0"/>
                        </a:spcAft>
                      </a:pPr>
                      <a:r>
                        <a:rPr lang="tr-TR" sz="1800" b="1" dirty="0">
                          <a:solidFill>
                            <a:schemeClr val="tx1"/>
                          </a:solidFill>
                          <a:effectLst/>
                          <a:latin typeface="Times New Roman" panose="02020603050405020304" pitchFamily="18" charset="0"/>
                          <a:cs typeface="Times New Roman" panose="02020603050405020304" pitchFamily="18" charset="0"/>
                        </a:rPr>
                        <a:t>Çayır - Mera (da)</a:t>
                      </a:r>
                      <a:endParaRPr lang="tr-TR" sz="1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tc>
                <a:tc rowSpan="2">
                  <a:txBody>
                    <a:bodyPr/>
                    <a:lstStyle/>
                    <a:p>
                      <a:pPr algn="ctr">
                        <a:spcAft>
                          <a:spcPts val="0"/>
                        </a:spcAft>
                      </a:pPr>
                      <a:r>
                        <a:rPr lang="tr-TR" sz="1800" b="1" dirty="0">
                          <a:solidFill>
                            <a:schemeClr val="tx1"/>
                          </a:solidFill>
                          <a:effectLst/>
                          <a:latin typeface="Times New Roman" panose="02020603050405020304" pitchFamily="18" charset="0"/>
                          <a:cs typeface="Times New Roman" panose="02020603050405020304" pitchFamily="18" charset="0"/>
                        </a:rPr>
                        <a:t>Tarım Dışı* (da)</a:t>
                      </a:r>
                      <a:endParaRPr lang="tr-TR" sz="1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tc>
                <a:tc rowSpan="2">
                  <a:txBody>
                    <a:bodyPr/>
                    <a:lstStyle/>
                    <a:p>
                      <a:pPr algn="ctr">
                        <a:spcAft>
                          <a:spcPts val="0"/>
                        </a:spcAft>
                      </a:pPr>
                      <a:r>
                        <a:rPr lang="tr-TR" sz="1800" b="1" dirty="0">
                          <a:solidFill>
                            <a:schemeClr val="tx1"/>
                          </a:solidFill>
                          <a:effectLst/>
                          <a:latin typeface="Times New Roman" panose="02020603050405020304" pitchFamily="18" charset="0"/>
                          <a:cs typeface="Times New Roman" panose="02020603050405020304" pitchFamily="18" charset="0"/>
                        </a:rPr>
                        <a:t>Yüz Ölçümü (da)</a:t>
                      </a:r>
                      <a:endParaRPr lang="tr-TR" sz="1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tc>
                <a:extLst>
                  <a:ext uri="{0D108BD9-81ED-4DB2-BD59-A6C34878D82A}">
                    <a16:rowId xmlns:a16="http://schemas.microsoft.com/office/drawing/2014/main" val="10000"/>
                  </a:ext>
                </a:extLst>
              </a:tr>
              <a:tr h="1282416">
                <a:tc vMerge="1">
                  <a:txBody>
                    <a:bodyPr/>
                    <a:lstStyle/>
                    <a:p>
                      <a:endParaRPr lang="tr-TR"/>
                    </a:p>
                  </a:txBody>
                  <a:tcPr/>
                </a:tc>
                <a:tc vMerge="1">
                  <a:txBody>
                    <a:bodyPr/>
                    <a:lstStyle/>
                    <a:p>
                      <a:endParaRPr lang="tr-TR"/>
                    </a:p>
                  </a:txBody>
                  <a:tcPr/>
                </a:tc>
                <a:tc>
                  <a:txBody>
                    <a:bodyPr/>
                    <a:lstStyle/>
                    <a:p>
                      <a:pPr algn="ctr">
                        <a:spcAft>
                          <a:spcPts val="0"/>
                        </a:spcAft>
                      </a:pPr>
                      <a:r>
                        <a:rPr lang="tr-TR" sz="1800" b="1" kern="1200" dirty="0">
                          <a:solidFill>
                            <a:schemeClr val="tx1"/>
                          </a:solidFill>
                          <a:effectLst/>
                          <a:latin typeface="Times New Roman" panose="02020603050405020304" pitchFamily="18" charset="0"/>
                          <a:ea typeface="+mn-ea"/>
                          <a:cs typeface="Times New Roman" panose="02020603050405020304" pitchFamily="18" charset="0"/>
                        </a:rPr>
                        <a:t>Sulu</a:t>
                      </a:r>
                    </a:p>
                  </a:txBody>
                  <a:tcPr marL="44444" marR="4444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tr-TR" sz="1800" b="1" kern="1200" dirty="0">
                          <a:solidFill>
                            <a:schemeClr val="tx1"/>
                          </a:solidFill>
                          <a:effectLst/>
                          <a:latin typeface="Times New Roman" panose="02020603050405020304" pitchFamily="18" charset="0"/>
                          <a:ea typeface="+mn-ea"/>
                          <a:cs typeface="Times New Roman" panose="02020603050405020304" pitchFamily="18" charset="0"/>
                        </a:rPr>
                        <a:t>Kuru</a:t>
                      </a:r>
                    </a:p>
                  </a:txBody>
                  <a:tcPr marL="44444" marR="44444"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1875589">
                <a:tc>
                  <a:txBody>
                    <a:bodyPr/>
                    <a:lstStyle/>
                    <a:p>
                      <a:pPr algn="l">
                        <a:spcAft>
                          <a:spcPts val="0"/>
                        </a:spcAft>
                      </a:pPr>
                      <a:r>
                        <a:rPr lang="tr-TR" sz="1600" dirty="0">
                          <a:solidFill>
                            <a:srgbClr val="FF0000"/>
                          </a:solidFill>
                          <a:effectLst/>
                          <a:latin typeface="Times New Roman" panose="02020603050405020304" pitchFamily="18" charset="0"/>
                          <a:cs typeface="Times New Roman" panose="02020603050405020304" pitchFamily="18" charset="0"/>
                        </a:rPr>
                        <a:t>EVCİLER</a:t>
                      </a:r>
                      <a:endParaRPr lang="tr-TR" sz="16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a:solidFill>
                            <a:srgbClr val="FF0000"/>
                          </a:solidFill>
                          <a:effectLst/>
                          <a:latin typeface="Times New Roman" panose="02020603050405020304" pitchFamily="18" charset="0"/>
                          <a:cs typeface="Times New Roman" panose="02020603050405020304" pitchFamily="18" charset="0"/>
                        </a:rPr>
                        <a:t>111.265</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smtClean="0">
                          <a:solidFill>
                            <a:srgbClr val="FF0000"/>
                          </a:solidFill>
                          <a:effectLst/>
                          <a:latin typeface="Times New Roman" panose="02020603050405020304" pitchFamily="18" charset="0"/>
                          <a:cs typeface="Times New Roman" panose="02020603050405020304" pitchFamily="18" charset="0"/>
                        </a:rPr>
                        <a:t>38.740</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smtClean="0">
                          <a:solidFill>
                            <a:srgbClr val="FF0000"/>
                          </a:solidFill>
                          <a:effectLst/>
                          <a:latin typeface="Times New Roman" panose="02020603050405020304" pitchFamily="18" charset="0"/>
                          <a:cs typeface="Times New Roman" panose="02020603050405020304" pitchFamily="18" charset="0"/>
                        </a:rPr>
                        <a:t>72.525</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a:solidFill>
                            <a:srgbClr val="FF0000"/>
                          </a:solidFill>
                          <a:effectLst/>
                          <a:latin typeface="Times New Roman" panose="02020603050405020304" pitchFamily="18" charset="0"/>
                          <a:cs typeface="Times New Roman" panose="02020603050405020304" pitchFamily="18" charset="0"/>
                        </a:rPr>
                        <a:t>57.270</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a:solidFill>
                            <a:srgbClr val="FF0000"/>
                          </a:solidFill>
                          <a:effectLst/>
                          <a:latin typeface="Times New Roman" panose="02020603050405020304" pitchFamily="18" charset="0"/>
                          <a:cs typeface="Times New Roman" panose="02020603050405020304" pitchFamily="18" charset="0"/>
                        </a:rPr>
                        <a:t>33.475</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tcPr>
                </a:tc>
                <a:tc>
                  <a:txBody>
                    <a:bodyPr/>
                    <a:lstStyle/>
                    <a:p>
                      <a:pPr algn="ctr">
                        <a:spcAft>
                          <a:spcPts val="0"/>
                        </a:spcAft>
                      </a:pPr>
                      <a:r>
                        <a:rPr lang="tr-TR" sz="1800" dirty="0">
                          <a:solidFill>
                            <a:srgbClr val="FF0000"/>
                          </a:solidFill>
                          <a:effectLst/>
                          <a:latin typeface="Times New Roman" panose="02020603050405020304" pitchFamily="18" charset="0"/>
                          <a:cs typeface="Times New Roman" panose="02020603050405020304" pitchFamily="18" charset="0"/>
                        </a:rPr>
                        <a:t>202.010</a:t>
                      </a:r>
                      <a:endParaRPr lang="tr-TR" sz="180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44444" marR="44444" marT="0" marB="0" anchor="ctr">
                    <a:lnL w="1905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Tree>
    <p:extLst>
      <p:ext uri="{BB962C8B-B14F-4D97-AF65-F5344CB8AC3E}">
        <p14:creationId xmlns:p14="http://schemas.microsoft.com/office/powerpoint/2010/main" val="2825908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TARIM VE ORMAN İLÇE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7" name="2 İçerik Yer Tutucusu"/>
          <p:cNvSpPr>
            <a:spLocks noGrp="1"/>
          </p:cNvSpPr>
          <p:nvPr>
            <p:ph idx="1"/>
          </p:nvPr>
        </p:nvSpPr>
        <p:spPr>
          <a:xfrm>
            <a:off x="500028" y="542898"/>
            <a:ext cx="10001320" cy="5214974"/>
          </a:xfrm>
        </p:spPr>
        <p:txBody>
          <a:bodyPr>
            <a:normAutofit/>
          </a:bodyPr>
          <a:lstStyle/>
          <a:p>
            <a:pPr>
              <a:spcBef>
                <a:spcPts val="0"/>
              </a:spcBef>
              <a:buNone/>
            </a:pPr>
            <a:endParaRPr lang="tr-TR" sz="1600" dirty="0"/>
          </a:p>
          <a:p>
            <a:pPr algn="ctr">
              <a:spcBef>
                <a:spcPts val="0"/>
              </a:spcBef>
              <a:buNone/>
            </a:pPr>
            <a:r>
              <a:rPr lang="tr-TR" altLang="tr-TR" sz="2800" b="1" dirty="0">
                <a:cs typeface="Arial" charset="0"/>
              </a:rPr>
              <a:t>Hayvan Varlığı</a:t>
            </a:r>
          </a:p>
          <a:p>
            <a:pPr algn="ctr">
              <a:spcBef>
                <a:spcPts val="0"/>
              </a:spcBef>
              <a:buNone/>
            </a:pPr>
            <a:endParaRPr lang="tr-TR" altLang="tr-TR" sz="2800" b="1" dirty="0">
              <a:cs typeface="Arial" charset="0"/>
            </a:endParaRPr>
          </a:p>
          <a:p>
            <a:pPr>
              <a:spcBef>
                <a:spcPts val="0"/>
              </a:spcBef>
              <a:buNone/>
            </a:pPr>
            <a:endParaRPr lang="tr-TR" sz="2600" dirty="0">
              <a:solidFill>
                <a:srgbClr val="FF0000"/>
              </a:solidFill>
              <a:latin typeface="Times New Roman" pitchFamily="18" charset="0"/>
              <a:cs typeface="Times New Roman" pitchFamily="18" charset="0"/>
            </a:endParaRPr>
          </a:p>
          <a:p>
            <a:endParaRPr lang="tr-TR" sz="2000" b="1" dirty="0">
              <a:solidFill>
                <a:schemeClr val="accent5"/>
              </a:solidFill>
            </a:endParaRPr>
          </a:p>
          <a:p>
            <a:endParaRPr lang="tr-TR" sz="2000" b="1" dirty="0">
              <a:solidFill>
                <a:schemeClr val="accent5"/>
              </a:solidFill>
            </a:endParaRPr>
          </a:p>
          <a:p>
            <a:endParaRPr lang="tr-TR" sz="2000" b="1" dirty="0">
              <a:solidFill>
                <a:schemeClr val="accent5"/>
              </a:solidFill>
            </a:endParaRPr>
          </a:p>
        </p:txBody>
      </p:sp>
      <p:graphicFrame>
        <p:nvGraphicFramePr>
          <p:cNvPr id="28" name="27 Tablo"/>
          <p:cNvGraphicFramePr>
            <a:graphicFrameLocks noGrp="1"/>
          </p:cNvGraphicFramePr>
          <p:nvPr>
            <p:extLst/>
          </p:nvPr>
        </p:nvGraphicFramePr>
        <p:xfrm>
          <a:off x="675118" y="1285160"/>
          <a:ext cx="10810428" cy="3465367"/>
        </p:xfrm>
        <a:graphic>
          <a:graphicData uri="http://schemas.openxmlformats.org/drawingml/2006/table">
            <a:tbl>
              <a:tblPr firstRow="1" bandRow="1">
                <a:tableStyleId>{5C22544A-7EE6-4342-B048-85BDC9FD1C3A}</a:tableStyleId>
              </a:tblPr>
              <a:tblGrid>
                <a:gridCol w="1801738">
                  <a:extLst>
                    <a:ext uri="{9D8B030D-6E8A-4147-A177-3AD203B41FA5}">
                      <a16:colId xmlns:a16="http://schemas.microsoft.com/office/drawing/2014/main" val="20000"/>
                    </a:ext>
                  </a:extLst>
                </a:gridCol>
                <a:gridCol w="1801738">
                  <a:extLst>
                    <a:ext uri="{9D8B030D-6E8A-4147-A177-3AD203B41FA5}">
                      <a16:colId xmlns:a16="http://schemas.microsoft.com/office/drawing/2014/main" val="20001"/>
                    </a:ext>
                  </a:extLst>
                </a:gridCol>
                <a:gridCol w="1801738">
                  <a:extLst>
                    <a:ext uri="{9D8B030D-6E8A-4147-A177-3AD203B41FA5}">
                      <a16:colId xmlns:a16="http://schemas.microsoft.com/office/drawing/2014/main" val="20002"/>
                    </a:ext>
                  </a:extLst>
                </a:gridCol>
                <a:gridCol w="1801738">
                  <a:extLst>
                    <a:ext uri="{9D8B030D-6E8A-4147-A177-3AD203B41FA5}">
                      <a16:colId xmlns:a16="http://schemas.microsoft.com/office/drawing/2014/main" val="20003"/>
                    </a:ext>
                  </a:extLst>
                </a:gridCol>
                <a:gridCol w="1801738">
                  <a:extLst>
                    <a:ext uri="{9D8B030D-6E8A-4147-A177-3AD203B41FA5}">
                      <a16:colId xmlns:a16="http://schemas.microsoft.com/office/drawing/2014/main" val="20004"/>
                    </a:ext>
                  </a:extLst>
                </a:gridCol>
                <a:gridCol w="1801738">
                  <a:extLst>
                    <a:ext uri="{9D8B030D-6E8A-4147-A177-3AD203B41FA5}">
                      <a16:colId xmlns:a16="http://schemas.microsoft.com/office/drawing/2014/main" val="20005"/>
                    </a:ext>
                  </a:extLst>
                </a:gridCol>
              </a:tblGrid>
              <a:tr h="271063">
                <a:tc gridSpan="2">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bg1"/>
                          </a:solidFill>
                          <a:effectLst/>
                          <a:latin typeface="Times New Roman" panose="02020603050405020304" pitchFamily="18" charset="0"/>
                          <a:ea typeface="ＭＳ Ｐゴシック" panose="020B0600070205080204" pitchFamily="34" charset="-128"/>
                          <a:cs typeface="Times New Roman" panose="02020603050405020304" pitchFamily="18" charset="0"/>
                        </a:rPr>
                        <a:t>CİNSİ</a:t>
                      </a:r>
                      <a:endParaRPr kumimoji="0" lang="tr-TR" altLang="tr-TR" sz="1600" b="0"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60" marR="68560" marT="0" marB="0" anchor="ctr" horzOverflow="overflow"/>
                </a:tc>
                <a:tc hMerge="1">
                  <a:txBody>
                    <a:bodyPr/>
                    <a:lstStyle/>
                    <a:p>
                      <a:endParaRPr lang="tr-TR"/>
                    </a:p>
                  </a:txBody>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bg1"/>
                          </a:solidFill>
                          <a:effectLst/>
                          <a:latin typeface="Times New Roman" panose="02020603050405020304" pitchFamily="18" charset="0"/>
                          <a:ea typeface="ＭＳ Ｐゴシック" panose="020B0600070205080204" pitchFamily="34" charset="-128"/>
                          <a:cs typeface="Times New Roman" panose="02020603050405020304" pitchFamily="18" charset="0"/>
                        </a:rPr>
                        <a:t>2019</a:t>
                      </a:r>
                      <a:endParaRPr kumimoji="0" lang="tr-TR" altLang="tr-TR" sz="1600" b="1"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60" marR="68560" marT="0" marB="0" anchor="ctr" horzOverflow="overflow"/>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2020</a:t>
                      </a:r>
                      <a:endParaRPr kumimoji="0" lang="tr-TR" altLang="tr-TR" sz="1600" b="1"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60" marR="6856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2021</a:t>
                      </a:r>
                      <a:endParaRPr kumimoji="0" lang="tr-TR" altLang="tr-TR" sz="1600" b="1"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60" marR="6856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2022</a:t>
                      </a:r>
                      <a:endParaRPr kumimoji="0" lang="tr-TR" altLang="tr-TR" sz="1600" b="1"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60" marR="68560" marT="0" marB="0" anchor="ctr" horzOverflow="overflow"/>
                </a:tc>
                <a:extLst>
                  <a:ext uri="{0D108BD9-81ED-4DB2-BD59-A6C34878D82A}">
                    <a16:rowId xmlns:a16="http://schemas.microsoft.com/office/drawing/2014/main" val="10000"/>
                  </a:ext>
                </a:extLst>
              </a:tr>
              <a:tr h="271063">
                <a:tc gridSpan="2">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TOPLAM SIĞIR SAYISI </a:t>
                      </a:r>
                      <a:endParaRPr kumimoji="0" lang="tr-TR" altLang="tr-TR" sz="1600" b="1" i="0" u="none" strike="noStrike" cap="none" normalizeH="0" baseline="0" dirty="0">
                        <a:ln>
                          <a:noFill/>
                        </a:ln>
                        <a:solidFill>
                          <a:srgbClr val="0070C0"/>
                        </a:solidFill>
                        <a:effectLst/>
                        <a:latin typeface="Times New Roman" pitchFamily="18" charset="0"/>
                        <a:ea typeface="SimSun" panose="02010600030101010101" pitchFamily="2" charset="-122"/>
                        <a:cs typeface="Times New Roman" pitchFamily="18" charset="0"/>
                      </a:endParaRPr>
                    </a:p>
                  </a:txBody>
                  <a:tcPr marL="66269" marR="66269" marT="0" marB="0" anchor="ctr" horzOverflow="overflow"/>
                </a:tc>
                <a:tc hMerge="1">
                  <a:txBody>
                    <a:bodyPr/>
                    <a:lstStyle/>
                    <a:p>
                      <a:endParaRPr lang="tr-TR"/>
                    </a:p>
                  </a:txBody>
                  <a:tcPr/>
                </a:tc>
                <a:tc>
                  <a:txBody>
                    <a:bodyPr/>
                    <a:lstStyle>
                      <a:lvl1pPr marL="71438">
                        <a:spcBef>
                          <a:spcPct val="20000"/>
                        </a:spcBef>
                        <a:tabLst>
                          <a:tab pos="1249363" algn="l"/>
                          <a:tab pos="1343025" algn="l"/>
                        </a:tabLst>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tabLst>
                          <a:tab pos="1249363" algn="l"/>
                          <a:tab pos="1343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tabLst>
                          <a:tab pos="1249363" algn="l"/>
                          <a:tab pos="1343025" algn="l"/>
                        </a:tabLst>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tabLst>
                          <a:tab pos="1249363" algn="l"/>
                          <a:tab pos="1343025" algn="l"/>
                        </a:tabLst>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tabLst>
                          <a:tab pos="1249363" algn="l"/>
                          <a:tab pos="1343025"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tab pos="1249363" algn="l"/>
                          <a:tab pos="1343025" algn="l"/>
                        </a:tabLst>
                      </a:pPr>
                      <a:r>
                        <a:rPr kumimoji="0" lang="tr-TR" altLang="tr-TR" sz="1600" b="1"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14780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tabLst>
                          <a:tab pos="1249363" algn="l"/>
                          <a:tab pos="1343025" algn="l"/>
                        </a:tabLst>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tabLst>
                          <a:tab pos="1249363" algn="l"/>
                          <a:tab pos="1343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tabLst>
                          <a:tab pos="1249363" algn="l"/>
                          <a:tab pos="1343025" algn="l"/>
                        </a:tabLst>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tabLst>
                          <a:tab pos="1249363" algn="l"/>
                          <a:tab pos="1343025" algn="l"/>
                        </a:tabLst>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tabLst>
                          <a:tab pos="1249363" algn="l"/>
                          <a:tab pos="1343025"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tabLst>
                          <a:tab pos="1249363" algn="l"/>
                          <a:tab pos="1343025" algn="l"/>
                        </a:tabLs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tab pos="1249363" algn="l"/>
                          <a:tab pos="1343025" algn="l"/>
                        </a:tabLst>
                      </a:pPr>
                      <a:r>
                        <a:rPr kumimoji="0" lang="tr-TR" altLang="tr-TR" sz="1600" b="1"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14130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tab pos="1249363" algn="l"/>
                          <a:tab pos="1343025" algn="l"/>
                        </a:tabLst>
                      </a:pPr>
                      <a:r>
                        <a:rPr kumimoji="0" lang="tr-TR" altLang="tr-TR" sz="1600" b="1"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13400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tab pos="1249363" algn="l"/>
                          <a:tab pos="1343025" algn="l"/>
                        </a:tabLst>
                      </a:pPr>
                      <a:r>
                        <a:rPr kumimoji="0" lang="tr-TR" altLang="tr-TR" sz="1600" b="1"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13575</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1"/>
                  </a:ext>
                </a:extLst>
              </a:tr>
              <a:tr h="271063">
                <a:tc gridSpan="2">
                  <a:txBody>
                    <a:bodyPr/>
                    <a:lstStyle>
                      <a:lvl1pPr marL="355600" indent="-355600">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55600" marR="0" lvl="0" indent="-355600" algn="l" defTabSz="914400" rtl="0" eaLnBrk="1" fontAlgn="base" latinLnBrk="0" hangingPunct="1">
                        <a:lnSpc>
                          <a:spcPct val="100000"/>
                        </a:lnSpc>
                        <a:spcBef>
                          <a:spcPts val="300"/>
                        </a:spcBef>
                        <a:spcAft>
                          <a:spcPts val="30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Kültür Irkı</a:t>
                      </a:r>
                      <a:endParaRPr kumimoji="0" lang="tr-TR" altLang="tr-TR" sz="1600" b="0" i="1"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6269" marR="66269" marT="0" marB="0" anchor="ctr" horzOverflow="overflow"/>
                </a:tc>
                <a:tc hMerge="1">
                  <a:txBody>
                    <a:bodyPr/>
                    <a:lstStyle/>
                    <a:p>
                      <a:endParaRPr lang="tr-TR"/>
                    </a:p>
                  </a:txBody>
                  <a:tcPr/>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12707</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11080</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10318</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10432</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2"/>
                  </a:ext>
                </a:extLst>
              </a:tr>
              <a:tr h="271063">
                <a:tc gridSpan="2">
                  <a:txBody>
                    <a:bodyPr/>
                    <a:lstStyle>
                      <a:lvl1pPr marL="355600" indent="-3556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55600" marR="0" lvl="0" indent="-355600" algn="l" defTabSz="914400" rtl="0" eaLnBrk="1" fontAlgn="base" latinLnBrk="0" hangingPunct="1">
                        <a:lnSpc>
                          <a:spcPct val="100000"/>
                        </a:lnSpc>
                        <a:spcBef>
                          <a:spcPts val="300"/>
                        </a:spcBef>
                        <a:spcAft>
                          <a:spcPts val="30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Melez</a:t>
                      </a:r>
                      <a:endParaRPr kumimoji="0" lang="tr-TR" altLang="tr-TR" sz="1600" b="0" i="1"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6269" marR="66269" marT="0" marB="0" anchor="ctr" horzOverflow="overflow"/>
                </a:tc>
                <a:tc hMerge="1">
                  <a:txBody>
                    <a:bodyPr/>
                    <a:lstStyle/>
                    <a:p>
                      <a:endParaRPr lang="tr-TR"/>
                    </a:p>
                  </a:txBody>
                  <a:tcPr/>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2073</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3050</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3081</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3143</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3"/>
                  </a:ext>
                </a:extLst>
              </a:tr>
              <a:tr h="271063">
                <a:tc gridSpan="2">
                  <a:txBody>
                    <a:bodyPr/>
                    <a:lstStyle>
                      <a:lvl1pPr marL="355600" indent="-3556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55600" marR="0" lvl="0" indent="-355600" algn="l" defTabSz="914400" rtl="0" eaLnBrk="1" fontAlgn="base" latinLnBrk="0" hangingPunct="1">
                        <a:lnSpc>
                          <a:spcPct val="100000"/>
                        </a:lnSpc>
                        <a:spcBef>
                          <a:spcPts val="300"/>
                        </a:spcBef>
                        <a:spcAft>
                          <a:spcPts val="300"/>
                        </a:spcAft>
                        <a:buClrTx/>
                        <a:buSzTx/>
                        <a:buFontTx/>
                        <a:buNone/>
                        <a:tabLst/>
                      </a:pPr>
                      <a:r>
                        <a:rPr kumimoji="0" lang="tr-TR" altLang="tr-TR" sz="1600" b="0" i="0" u="none" strike="noStrike" cap="none" normalizeH="0" baseline="0">
                          <a:ln>
                            <a:noFill/>
                          </a:ln>
                          <a:solidFill>
                            <a:schemeClr val="tx1"/>
                          </a:solidFill>
                          <a:effectLst/>
                          <a:latin typeface="Times New Roman" pitchFamily="18" charset="0"/>
                          <a:ea typeface="ＭＳ Ｐゴシック" panose="020B0600070205080204" pitchFamily="34" charset="-128"/>
                          <a:cs typeface="Times New Roman" pitchFamily="18" charset="0"/>
                        </a:rPr>
                        <a:t>Yerli</a:t>
                      </a:r>
                      <a:endParaRPr kumimoji="0" lang="tr-TR" altLang="tr-TR" sz="1600" b="0" i="1" u="none" strike="noStrike" cap="none" normalizeH="0" baseline="0">
                        <a:ln>
                          <a:noFill/>
                        </a:ln>
                        <a:solidFill>
                          <a:schemeClr val="tx1"/>
                        </a:solidFill>
                        <a:effectLst/>
                        <a:latin typeface="Times New Roman" pitchFamily="18" charset="0"/>
                        <a:ea typeface="SimSun" panose="02010600030101010101" pitchFamily="2" charset="-122"/>
                        <a:cs typeface="Times New Roman" pitchFamily="18" charset="0"/>
                      </a:endParaRPr>
                    </a:p>
                  </a:txBody>
                  <a:tcPr marL="66269" marR="66269" marT="0" marB="0" anchor="ctr" horzOverflow="overflow"/>
                </a:tc>
                <a:tc hMerge="1">
                  <a:txBody>
                    <a:bodyPr/>
                    <a:lstStyle/>
                    <a:p>
                      <a:endParaRPr lang="tr-TR"/>
                    </a:p>
                  </a:txBody>
                  <a:tcPr/>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0</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3</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0</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4"/>
                  </a:ext>
                </a:extLst>
              </a:tr>
              <a:tr h="4789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KÜÇÜKBAŞ SAYISI </a:t>
                      </a:r>
                      <a:endParaRPr kumimoji="0" lang="tr-TR" altLang="tr-TR" sz="1600" b="1" i="0" u="none" strike="noStrike" cap="none" normalizeH="0" baseline="0" dirty="0">
                        <a:ln>
                          <a:noFill/>
                        </a:ln>
                        <a:solidFill>
                          <a:srgbClr val="0070C0"/>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Koyun</a:t>
                      </a:r>
                      <a:endParaRPr kumimoji="0" lang="tr-TR" altLang="tr-TR" sz="1600" b="0" i="1"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13928</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11966</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14995</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14747</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5"/>
                  </a:ext>
                </a:extLst>
              </a:tr>
              <a:tr h="286343">
                <a:tc>
                  <a:txBody>
                    <a:bodyPr/>
                    <a:lstStyle/>
                    <a:p>
                      <a:endParaRPr lang="tr-TR" sz="1600" dirty="0">
                        <a:latin typeface="Times New Roman" pitchFamily="18" charset="0"/>
                        <a:cs typeface="Times New Roman" pitchFamily="18" charset="0"/>
                      </a:endParaRPr>
                    </a:p>
                  </a:txBody>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Keçi</a:t>
                      </a:r>
                      <a:endParaRPr kumimoji="0" lang="tr-TR" altLang="tr-TR" sz="1600" b="0" i="1"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lvl1pPr marL="71438" defTabSz="17938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179388">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179388">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179388">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179388">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179388"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109</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defTabSz="17938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179388">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179388">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179388">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179388">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179388"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179388"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26</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179388"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121</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179388"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166</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6"/>
                  </a:ext>
                </a:extLst>
              </a:tr>
              <a:tr h="286343">
                <a:tc>
                  <a:txBody>
                    <a:bodyPr/>
                    <a:lstStyle/>
                    <a:p>
                      <a:endParaRPr lang="tr-TR" sz="1600" dirty="0">
                        <a:latin typeface="Times New Roman" pitchFamily="18" charset="0"/>
                        <a:cs typeface="Times New Roman" pitchFamily="18" charset="0"/>
                      </a:endParaRPr>
                    </a:p>
                  </a:txBody>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TOPLAM</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endParaRPr>
                    </a:p>
                  </a:txBody>
                  <a:tcPr marL="9524" marR="9524" marT="9525" marB="0" anchor="b"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15116</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9524" marR="9524" marT="9525" marB="0" anchor="b"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14913</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9524" marR="9524" marT="9525" marB="0" anchor="b" horzOverflow="overflow"/>
                </a:tc>
                <a:extLst>
                  <a:ext uri="{0D108BD9-81ED-4DB2-BD59-A6C34878D82A}">
                    <a16:rowId xmlns:a16="http://schemas.microsoft.com/office/drawing/2014/main" val="10007"/>
                  </a:ext>
                </a:extLst>
              </a:tr>
              <a:tr h="271063">
                <a:tc rowSpan="2">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KANATLI SAYISI </a:t>
                      </a:r>
                      <a:endParaRPr kumimoji="0" lang="tr-TR" altLang="tr-TR" sz="1600" b="1" i="0" u="none" strike="noStrike" cap="none" normalizeH="0" baseline="0" dirty="0">
                        <a:ln>
                          <a:noFill/>
                        </a:ln>
                        <a:solidFill>
                          <a:srgbClr val="0070C0"/>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p>
                      <a:endParaRPr lang="tr-TR" sz="1600">
                        <a:latin typeface="Times New Roman" pitchFamily="18" charset="0"/>
                        <a:cs typeface="Times New Roman" pitchFamily="18" charset="0"/>
                      </a:endParaRPr>
                    </a:p>
                  </a:txBody>
                  <a:tcPr marL="68570" marR="68570" marT="0" marB="0" anchor="ctr" horzOverflow="overflow"/>
                </a:tc>
                <a:tc>
                  <a:txBody>
                    <a:bodyPr/>
                    <a:lstStyle/>
                    <a:p>
                      <a:pPr algn="ctr"/>
                      <a:endParaRPr lang="tr-TR" sz="1600">
                        <a:latin typeface="Times New Roman" pitchFamily="18" charset="0"/>
                        <a:cs typeface="Times New Roman" pitchFamily="18" charset="0"/>
                      </a:endParaRPr>
                    </a:p>
                  </a:txBody>
                  <a:tcPr marL="0" marR="71993" marT="0" marB="0" anchor="ctr" horzOverflow="overflow"/>
                </a:tc>
                <a:tc>
                  <a:txBody>
                    <a:bodyPr/>
                    <a:lstStyle/>
                    <a:p>
                      <a:pPr algn="ctr"/>
                      <a:endParaRPr lang="tr-TR" sz="1600" dirty="0">
                        <a:latin typeface="Times New Roman" pitchFamily="18" charset="0"/>
                        <a:cs typeface="Times New Roman" pitchFamily="18" charset="0"/>
                      </a:endParaRPr>
                    </a:p>
                  </a:txBody>
                  <a:tcPr marL="0" marR="71993" marT="0" marB="0" anchor="ctr" horzOverflow="overflow"/>
                </a:tc>
                <a:tc>
                  <a:txBody>
                    <a:bodyPr/>
                    <a:lstStyle/>
                    <a:p>
                      <a:pPr algn="ctr"/>
                      <a:endParaRPr lang="tr-TR" sz="1600" dirty="0">
                        <a:latin typeface="Times New Roman" pitchFamily="18" charset="0"/>
                        <a:cs typeface="Times New Roman" pitchFamily="18" charset="0"/>
                      </a:endParaRPr>
                    </a:p>
                  </a:txBody>
                  <a:tcPr marL="0" marR="71993" marT="0" marB="0" anchor="ctr" horzOverflow="overflow"/>
                </a:tc>
                <a:tc>
                  <a:txBody>
                    <a:bodyPr/>
                    <a:lstStyle/>
                    <a:p>
                      <a:pPr algn="ctr"/>
                      <a:endParaRPr lang="tr-TR" sz="1600" dirty="0">
                        <a:latin typeface="Times New Roman" pitchFamily="18" charset="0"/>
                        <a:cs typeface="Times New Roman" pitchFamily="18" charset="0"/>
                      </a:endParaRPr>
                    </a:p>
                  </a:txBody>
                  <a:tcPr marL="0" marR="71993" marT="0" marB="0" anchor="ctr" horzOverflow="overflow"/>
                </a:tc>
                <a:extLst>
                  <a:ext uri="{0D108BD9-81ED-4DB2-BD59-A6C34878D82A}">
                    <a16:rowId xmlns:a16="http://schemas.microsoft.com/office/drawing/2014/main" val="10008"/>
                  </a:ext>
                </a:extLst>
              </a:tr>
              <a:tr h="271063">
                <a:tc vMerge="1">
                  <a:txBody>
                    <a:bodyPr/>
                    <a:lstStyle/>
                    <a:p>
                      <a:endParaRPr lang="tr-TR"/>
                    </a:p>
                  </a:txBody>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Yumurtacı</a:t>
                      </a:r>
                      <a:endParaRPr kumimoji="0" lang="tr-TR" altLang="tr-TR" sz="1600" b="0"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rPr>
                        <a:t>0</a:t>
                      </a: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0</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09"/>
                  </a:ext>
                </a:extLst>
              </a:tr>
              <a:tr h="271063">
                <a:tc gridSpan="2">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indent="-228600">
                        <a:spcBef>
                          <a:spcPct val="20000"/>
                        </a:spcBef>
                        <a:defRPr>
                          <a:solidFill>
                            <a:schemeClr val="tx1"/>
                          </a:solidFill>
                          <a:latin typeface="Arial" panose="020B0604020202020204" pitchFamily="34" charset="0"/>
                          <a:ea typeface="ＭＳ Ｐゴシック" panose="020B0600070205080204" pitchFamily="34" charset="-128"/>
                        </a:defRPr>
                      </a:lvl4pPr>
                      <a:lvl5pPr indent="-228600">
                        <a:spcBef>
                          <a:spcPct val="20000"/>
                        </a:spcBef>
                        <a:defRPr>
                          <a:solidFill>
                            <a:schemeClr val="tx1"/>
                          </a:solidFill>
                          <a:latin typeface="Arial" panose="020B0604020202020204" pitchFamily="34" charset="0"/>
                          <a:ea typeface="ＭＳ Ｐゴシック" panose="020B0600070205080204" pitchFamily="34" charset="-128"/>
                        </a:defRPr>
                      </a:lvl5pPr>
                      <a:lvl6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ARI KOVANI</a:t>
                      </a:r>
                      <a:endParaRPr kumimoji="0" lang="tr-TR" altLang="tr-TR" sz="1600" b="1" i="0" u="none" strike="noStrike" cap="none" normalizeH="0" baseline="0" dirty="0">
                        <a:ln>
                          <a:noFill/>
                        </a:ln>
                        <a:solidFill>
                          <a:srgbClr val="0070C0"/>
                        </a:solidFill>
                        <a:effectLst/>
                        <a:latin typeface="Times New Roman" pitchFamily="18" charset="0"/>
                        <a:ea typeface="SimSun" panose="02010600030101010101" pitchFamily="2" charset="-122"/>
                        <a:cs typeface="Times New Roman" pitchFamily="18" charset="0"/>
                      </a:endParaRPr>
                    </a:p>
                  </a:txBody>
                  <a:tcPr marL="68570" marR="68570" marT="0" marB="0" anchor="ctr" horzOverflow="overflow"/>
                </a:tc>
                <a:tc hMerge="1">
                  <a:txBody>
                    <a:bodyPr/>
                    <a:lstStyle/>
                    <a:p>
                      <a:endParaRPr lang="tr-TR"/>
                    </a:p>
                  </a:txBody>
                  <a:tcPr/>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tx1"/>
                          </a:solidFill>
                          <a:effectLst/>
                          <a:latin typeface="Times New Roman" pitchFamily="18" charset="0"/>
                          <a:ea typeface="ＭＳ Ｐゴシック" panose="020B0600070205080204" pitchFamily="34" charset="-128"/>
                          <a:cs typeface="Times New Roman" pitchFamily="18" charset="0"/>
                        </a:rPr>
                        <a:t>132</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lvl1pPr marL="71438">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Times New Roman" pitchFamily="18" charset="0"/>
                          <a:ea typeface="ＭＳ Ｐゴシック" panose="020B0600070205080204" pitchFamily="34" charset="-128"/>
                          <a:cs typeface="Times New Roman" pitchFamily="18" charset="0"/>
                        </a:rPr>
                        <a:t>132</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35</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tc>
                  <a:txBody>
                    <a:bodyPr/>
                    <a:lstStyle/>
                    <a:p>
                      <a:pPr marL="71438"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smtClean="0">
                          <a:ln>
                            <a:noFill/>
                          </a:ln>
                          <a:solidFill>
                            <a:schemeClr val="tx1"/>
                          </a:solidFill>
                          <a:effectLst/>
                          <a:latin typeface="Times New Roman" pitchFamily="18" charset="0"/>
                          <a:ea typeface="SimSun" panose="02010600030101010101" pitchFamily="2" charset="-122"/>
                          <a:cs typeface="Times New Roman" pitchFamily="18" charset="0"/>
                        </a:rPr>
                        <a:t>37</a:t>
                      </a:r>
                      <a:endParaRPr kumimoji="0" lang="tr-TR" altLang="tr-TR" sz="1600" b="1" i="0" u="none" strike="noStrike" cap="none" normalizeH="0" baseline="0" dirty="0">
                        <a:ln>
                          <a:noFill/>
                        </a:ln>
                        <a:solidFill>
                          <a:schemeClr val="tx1"/>
                        </a:solidFill>
                        <a:effectLst/>
                        <a:latin typeface="Times New Roman" pitchFamily="18" charset="0"/>
                        <a:ea typeface="SimSun" panose="02010600030101010101" pitchFamily="2" charset="-122"/>
                        <a:cs typeface="Times New Roman" pitchFamily="18" charset="0"/>
                      </a:endParaRPr>
                    </a:p>
                  </a:txBody>
                  <a:tcPr marL="0" marR="71993" marT="0" marB="0" anchor="ctr" horzOverflow="overflow"/>
                </a:tc>
                <a:extLst>
                  <a:ext uri="{0D108BD9-81ED-4DB2-BD59-A6C34878D82A}">
                    <a16:rowId xmlns:a16="http://schemas.microsoft.com/office/drawing/2014/main" val="10010"/>
                  </a:ext>
                </a:extLst>
              </a:tr>
            </a:tbl>
          </a:graphicData>
        </a:graphic>
      </p:graphicFrame>
      <p:pic>
        <p:nvPicPr>
          <p:cNvPr id="30" name="Picture 6" descr="C:\Users\HAYRIA~1\AppData\Local\Temp\Rar$DIa0.766\Resim 380.jpg"/>
          <p:cNvPicPr>
            <a:picLocks noChangeAspect="1" noChangeArrowheads="1"/>
          </p:cNvPicPr>
          <p:nvPr/>
        </p:nvPicPr>
        <p:blipFill>
          <a:blip r:embed="rId3" cstate="print"/>
          <a:srcRect/>
          <a:stretch>
            <a:fillRect/>
          </a:stretch>
        </p:blipFill>
        <p:spPr bwMode="auto">
          <a:xfrm>
            <a:off x="5753100" y="4833952"/>
            <a:ext cx="5732447" cy="1851389"/>
          </a:xfrm>
          <a:prstGeom prst="rect">
            <a:avLst/>
          </a:prstGeom>
          <a:ln>
            <a:noFill/>
          </a:ln>
          <a:effectLst>
            <a:softEdge rad="112500"/>
          </a:effectLst>
        </p:spPr>
      </p:pic>
      <p:pic>
        <p:nvPicPr>
          <p:cNvPr id="31" name="Picture 8" descr="C:\Users\HAYRIA~1\AppData\Local\Temp\Rar$DIa0.859\IMG_8919.JPG"/>
          <p:cNvPicPr>
            <a:picLocks noChangeAspect="1" noChangeArrowheads="1"/>
          </p:cNvPicPr>
          <p:nvPr/>
        </p:nvPicPr>
        <p:blipFill>
          <a:blip r:embed="rId4" cstate="print"/>
          <a:srcRect/>
          <a:stretch>
            <a:fillRect/>
          </a:stretch>
        </p:blipFill>
        <p:spPr bwMode="auto">
          <a:xfrm>
            <a:off x="675118" y="4848240"/>
            <a:ext cx="5020832" cy="1851390"/>
          </a:xfrm>
          <a:prstGeom prst="rect">
            <a:avLst/>
          </a:prstGeom>
          <a:ln>
            <a:noFill/>
          </a:ln>
          <a:effectLst>
            <a:softEdge rad="112500"/>
          </a:effectLst>
        </p:spPr>
      </p:pic>
    </p:spTree>
    <p:extLst>
      <p:ext uri="{BB962C8B-B14F-4D97-AF65-F5344CB8AC3E}">
        <p14:creationId xmlns:p14="http://schemas.microsoft.com/office/powerpoint/2010/main" val="2103947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İçerik Yer Tutucusu"/>
          <p:cNvSpPr txBox="1">
            <a:spLocks/>
          </p:cNvSpPr>
          <p:nvPr/>
        </p:nvSpPr>
        <p:spPr>
          <a:xfrm>
            <a:off x="3146100" y="2240297"/>
            <a:ext cx="6137910" cy="3044945"/>
          </a:xfrm>
          <a:prstGeom prst="rect">
            <a:avLst/>
          </a:prstGeom>
        </p:spPr>
        <p:txBody>
          <a:bodyPr vert="horz" lIns="78377" tIns="39189" rIns="78377" bIns="39189">
            <a:noAutofit/>
          </a:bodyPr>
          <a:lstStyle/>
          <a:p>
            <a:pPr marL="293905" indent="-293905" defTabSz="580553">
              <a:buClr>
                <a:schemeClr val="accent1"/>
              </a:buClr>
              <a:buSzPct val="70000"/>
              <a:defRPr/>
            </a:pPr>
            <a:endParaRPr lang="tr-TR" sz="1524" dirty="0">
              <a:solidFill>
                <a:schemeClr val="tx2"/>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7 Başlık"/>
          <p:cNvSpPr>
            <a:spLocks noGrp="1"/>
          </p:cNvSpPr>
          <p:nvPr>
            <p:ph type="title"/>
          </p:nvPr>
        </p:nvSpPr>
        <p:spPr>
          <a:xfrm>
            <a:off x="0" y="0"/>
            <a:ext cx="12192000" cy="804333"/>
          </a:xfrm>
          <a:effectLst/>
        </p:spPr>
        <p:txBody>
          <a:bodyPr>
            <a:normAutofit/>
          </a:bodyPr>
          <a:lstStyle/>
          <a:p>
            <a:pPr algn="ctr"/>
            <a:r>
              <a:rPr lang="tr-TR" sz="2800" dirty="0">
                <a:latin typeface="Times New Roman" pitchFamily="18" charset="0"/>
                <a:cs typeface="Times New Roman" pitchFamily="18" charset="0"/>
              </a:rPr>
              <a:t>İLÇENİN COĞRAFİ YAPISI</a:t>
            </a:r>
            <a:endParaRPr lang="tr-TR" sz="2800" dirty="0"/>
          </a:p>
        </p:txBody>
      </p:sp>
      <p:graphicFrame>
        <p:nvGraphicFramePr>
          <p:cNvPr id="2" name="Tablo 1"/>
          <p:cNvGraphicFramePr>
            <a:graphicFrameLocks noGrp="1"/>
          </p:cNvGraphicFramePr>
          <p:nvPr>
            <p:extLst>
              <p:ext uri="{D42A27DB-BD31-4B8C-83A1-F6EECF244321}">
                <p14:modId xmlns:p14="http://schemas.microsoft.com/office/powerpoint/2010/main" val="3495378276"/>
              </p:ext>
            </p:extLst>
          </p:nvPr>
        </p:nvGraphicFramePr>
        <p:xfrm>
          <a:off x="856211" y="1070411"/>
          <a:ext cx="10557164" cy="2442762"/>
        </p:xfrm>
        <a:graphic>
          <a:graphicData uri="http://schemas.openxmlformats.org/drawingml/2006/table">
            <a:tbl>
              <a:tblPr firstRow="1" bandRow="1">
                <a:tableStyleId>{5C22544A-7EE6-4342-B048-85BDC9FD1C3A}</a:tableStyleId>
              </a:tblPr>
              <a:tblGrid>
                <a:gridCol w="5278582">
                  <a:extLst>
                    <a:ext uri="{9D8B030D-6E8A-4147-A177-3AD203B41FA5}">
                      <a16:colId xmlns:a16="http://schemas.microsoft.com/office/drawing/2014/main" val="1449717555"/>
                    </a:ext>
                  </a:extLst>
                </a:gridCol>
                <a:gridCol w="5278582">
                  <a:extLst>
                    <a:ext uri="{9D8B030D-6E8A-4147-A177-3AD203B41FA5}">
                      <a16:colId xmlns:a16="http://schemas.microsoft.com/office/drawing/2014/main" val="825082863"/>
                    </a:ext>
                  </a:extLst>
                </a:gridCol>
              </a:tblGrid>
              <a:tr h="270933">
                <a:tc>
                  <a:txBody>
                    <a:bodyPr/>
                    <a:lstStyle/>
                    <a:p>
                      <a:r>
                        <a:rPr lang="tr-TR" sz="1400" dirty="0">
                          <a:latin typeface="Times New Roman" panose="02020603050405020304" pitchFamily="18" charset="0"/>
                          <a:cs typeface="Times New Roman" panose="02020603050405020304" pitchFamily="18" charset="0"/>
                        </a:rPr>
                        <a:t>İlçemizin Coğrafi </a:t>
                      </a:r>
                      <a:r>
                        <a:rPr lang="tr-TR" sz="1400" baseline="0" dirty="0">
                          <a:latin typeface="Times New Roman" panose="02020603050405020304" pitchFamily="18" charset="0"/>
                          <a:cs typeface="Times New Roman" panose="02020603050405020304" pitchFamily="18" charset="0"/>
                        </a:rPr>
                        <a:t> Yapısı</a:t>
                      </a:r>
                      <a:endParaRPr lang="tr-TR" sz="1400" dirty="0">
                        <a:latin typeface="Times New Roman" panose="02020603050405020304" pitchFamily="18" charset="0"/>
                        <a:cs typeface="Times New Roman" panose="02020603050405020304" pitchFamily="18" charset="0"/>
                      </a:endParaRPr>
                    </a:p>
                  </a:txBody>
                  <a:tcPr marL="58057" marR="58057" marT="29029" marB="29029"/>
                </a:tc>
                <a:tc>
                  <a:txBody>
                    <a:bodyPr/>
                    <a:lstStyle/>
                    <a:p>
                      <a:endParaRPr lang="tr-TR" sz="140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3048627157"/>
                  </a:ext>
                </a:extLst>
              </a:tr>
              <a:tr h="270933">
                <a:tc>
                  <a:txBody>
                    <a:bodyPr/>
                    <a:lstStyle/>
                    <a:p>
                      <a:r>
                        <a:rPr lang="tr-TR" sz="1400" dirty="0">
                          <a:latin typeface="Times New Roman" panose="02020603050405020304" pitchFamily="18" charset="0"/>
                          <a:cs typeface="Times New Roman" panose="02020603050405020304" pitchFamily="18" charset="0"/>
                        </a:rPr>
                        <a:t>Yüzölçümü</a:t>
                      </a:r>
                    </a:p>
                  </a:txBody>
                  <a:tcPr marL="58057" marR="58057" marT="29029" marB="29029"/>
                </a:tc>
                <a:tc>
                  <a:txBody>
                    <a:bodyPr/>
                    <a:lstStyle/>
                    <a:p>
                      <a:pPr marL="462915" marR="0" lvl="0" indent="-462915" algn="l" defTabSz="914400" rtl="0" eaLnBrk="1" fontAlgn="auto" latinLnBrk="0" hangingPunct="1">
                        <a:lnSpc>
                          <a:spcPct val="100000"/>
                        </a:lnSpc>
                        <a:spcBef>
                          <a:spcPts val="0"/>
                        </a:spcBef>
                        <a:spcAft>
                          <a:spcPts val="0"/>
                        </a:spcAft>
                        <a:buClr>
                          <a:schemeClr val="accent1"/>
                        </a:buClr>
                        <a:buSzPct val="70000"/>
                        <a:buFont typeface="Wingdings 2"/>
                        <a:buNone/>
                        <a:tabLst/>
                        <a:defRPr/>
                      </a:pPr>
                      <a:r>
                        <a:rPr kumimoji="0" lang="tr-TR" sz="1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200 km</a:t>
                      </a:r>
                      <a:r>
                        <a:rPr kumimoji="0" lang="tr-TR" sz="1400" b="0" i="0" u="none" strike="noStrike" kern="1200" cap="none" spc="0" normalizeH="0" baseline="30000" noProof="0" dirty="0">
                          <a:ln>
                            <a:noFill/>
                          </a:ln>
                          <a:solidFill>
                            <a:srgbClr val="FF0000"/>
                          </a:solidFill>
                          <a:effectLst/>
                          <a:uLnTx/>
                          <a:uFillTx/>
                          <a:latin typeface="Times New Roman" pitchFamily="18" charset="0"/>
                          <a:cs typeface="Times New Roman" pitchFamily="18" charset="0"/>
                        </a:rPr>
                        <a:t>2</a:t>
                      </a:r>
                      <a:endParaRPr kumimoji="0" lang="tr-TR" sz="1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3140264"/>
                  </a:ext>
                </a:extLst>
              </a:tr>
              <a:tr h="270933">
                <a:tc>
                  <a:txBody>
                    <a:bodyPr/>
                    <a:lstStyle/>
                    <a:p>
                      <a:r>
                        <a:rPr lang="tr-TR" sz="1400" dirty="0">
                          <a:latin typeface="Times New Roman" panose="02020603050405020304" pitchFamily="18" charset="0"/>
                          <a:cs typeface="Times New Roman" panose="02020603050405020304" pitchFamily="18" charset="0"/>
                        </a:rPr>
                        <a:t>Rakımı</a:t>
                      </a:r>
                    </a:p>
                  </a:txBody>
                  <a:tcPr marL="58057" marR="58057" marT="29029" marB="29029"/>
                </a:tc>
                <a:tc>
                  <a:txBody>
                    <a:bodyPr/>
                    <a:lstStyle/>
                    <a:p>
                      <a:pPr marL="462915" marR="0" lvl="0" indent="-462915" algn="just" defTabSz="914400" rtl="0" eaLnBrk="1" fontAlgn="auto" latinLnBrk="0" hangingPunct="1">
                        <a:lnSpc>
                          <a:spcPct val="100000"/>
                        </a:lnSpc>
                        <a:spcBef>
                          <a:spcPts val="0"/>
                        </a:spcBef>
                        <a:spcAft>
                          <a:spcPts val="0"/>
                        </a:spcAft>
                        <a:buClr>
                          <a:schemeClr val="accent1"/>
                        </a:buClr>
                        <a:buSzPct val="70000"/>
                        <a:buFont typeface="Wingdings 2"/>
                        <a:buNone/>
                        <a:tabLst/>
                        <a:defRPr/>
                      </a:pPr>
                      <a:r>
                        <a:rPr kumimoji="0" lang="tr-TR" sz="1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981 m</a:t>
                      </a:r>
                    </a:p>
                  </a:txBody>
                  <a:tcPr marL="58057" marR="58057" marT="29029" marB="29029"/>
                </a:tc>
                <a:extLst>
                  <a:ext uri="{0D108BD9-81ED-4DB2-BD59-A6C34878D82A}">
                    <a16:rowId xmlns:a16="http://schemas.microsoft.com/office/drawing/2014/main" val="2781793289"/>
                  </a:ext>
                </a:extLst>
              </a:tr>
              <a:tr h="270933">
                <a:tc>
                  <a:txBody>
                    <a:bodyPr/>
                    <a:lstStyle/>
                    <a:p>
                      <a:r>
                        <a:rPr lang="tr-TR" sz="1400" dirty="0">
                          <a:latin typeface="Times New Roman" panose="02020603050405020304" pitchFamily="18" charset="0"/>
                          <a:cs typeface="Times New Roman" panose="02020603050405020304" pitchFamily="18" charset="0"/>
                        </a:rPr>
                        <a:t>Sıcaklık Ortalaması </a:t>
                      </a:r>
                    </a:p>
                  </a:txBody>
                  <a:tcPr marL="58057" marR="58057" marT="29029" marB="29029"/>
                </a:tc>
                <a:tc>
                  <a:txBody>
                    <a:bodyPr/>
                    <a:lstStyle/>
                    <a:p>
                      <a:pPr marL="462915" indent="-462915" algn="just">
                        <a:buClr>
                          <a:schemeClr val="accent1"/>
                        </a:buClr>
                        <a:buSzPct val="70000"/>
                        <a:defRPr/>
                      </a:pPr>
                      <a:r>
                        <a:rPr kumimoji="0" lang="tr-TR" sz="1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12,7</a:t>
                      </a:r>
                      <a:r>
                        <a:rPr lang="tr-TR" sz="1400" dirty="0">
                          <a:solidFill>
                            <a:srgbClr val="FF0000"/>
                          </a:solidFill>
                          <a:latin typeface="Times New Roman" pitchFamily="18" charset="0"/>
                          <a:cs typeface="Times New Roman" pitchFamily="18" charset="0"/>
                        </a:rPr>
                        <a:t>°C</a:t>
                      </a:r>
                      <a:endParaRPr kumimoji="0" lang="tr-TR" sz="1400" b="0" i="0" u="none" strike="noStrike" kern="1200" cap="none" spc="0" normalizeH="0" baseline="30000" noProof="0" dirty="0">
                        <a:ln>
                          <a:noFill/>
                        </a:ln>
                        <a:solidFill>
                          <a:srgbClr val="FF0000"/>
                        </a:solidFill>
                        <a:effectLst/>
                        <a:uLnTx/>
                        <a:uFillTx/>
                        <a:latin typeface="Times New Roman" pitchFamily="18" charset="0"/>
                        <a:cs typeface="Times New Roman" pitchFamily="18" charset="0"/>
                      </a:endParaRPr>
                    </a:p>
                  </a:txBody>
                  <a:tcPr marL="58057" marR="58057" marT="29029" marB="29029"/>
                </a:tc>
                <a:extLst>
                  <a:ext uri="{0D108BD9-81ED-4DB2-BD59-A6C34878D82A}">
                    <a16:rowId xmlns:a16="http://schemas.microsoft.com/office/drawing/2014/main" val="773792743"/>
                  </a:ext>
                </a:extLst>
              </a:tr>
              <a:tr h="270933">
                <a:tc>
                  <a:txBody>
                    <a:bodyPr/>
                    <a:lstStyle/>
                    <a:p>
                      <a:r>
                        <a:rPr lang="tr-TR" sz="1400" dirty="0">
                          <a:latin typeface="Times New Roman" panose="02020603050405020304" pitchFamily="18" charset="0"/>
                          <a:cs typeface="Times New Roman" panose="02020603050405020304" pitchFamily="18" charset="0"/>
                        </a:rPr>
                        <a:t>Yağış Ortalaması</a:t>
                      </a:r>
                    </a:p>
                  </a:txBody>
                  <a:tcPr marL="58057" marR="58057" marT="29029" marB="2902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482 mm</a:t>
                      </a:r>
                      <a:endParaRPr lang="tr-TR" sz="1400" dirty="0">
                        <a:solidFill>
                          <a:srgbClr val="FF0000"/>
                        </a:solidFill>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830357638"/>
                  </a:ext>
                </a:extLst>
              </a:tr>
              <a:tr h="270933">
                <a:tc>
                  <a:txBody>
                    <a:bodyPr/>
                    <a:lstStyle/>
                    <a:p>
                      <a:r>
                        <a:rPr lang="tr-TR" sz="1400" dirty="0">
                          <a:latin typeface="Times New Roman" panose="02020603050405020304" pitchFamily="18" charset="0"/>
                          <a:cs typeface="Times New Roman" panose="02020603050405020304" pitchFamily="18" charset="0"/>
                        </a:rPr>
                        <a:t>İklimi</a:t>
                      </a:r>
                    </a:p>
                  </a:txBody>
                  <a:tcPr marL="58057" marR="58057" marT="29029" marB="29029"/>
                </a:tc>
                <a:tc>
                  <a:txBody>
                    <a:bodyPr/>
                    <a:lstStyle/>
                    <a:p>
                      <a:r>
                        <a:rPr lang="tr-TR" sz="1400" b="0" dirty="0">
                          <a:solidFill>
                            <a:srgbClr val="FF0000"/>
                          </a:solidFill>
                          <a:latin typeface="Times New Roman" panose="02020603050405020304" pitchFamily="18" charset="0"/>
                          <a:cs typeface="Times New Roman" panose="02020603050405020304" pitchFamily="18" charset="0"/>
                        </a:rPr>
                        <a:t>Karasal</a:t>
                      </a:r>
                      <a:r>
                        <a:rPr lang="tr-TR" sz="1400" b="0" baseline="0" dirty="0">
                          <a:solidFill>
                            <a:srgbClr val="FF0000"/>
                          </a:solidFill>
                          <a:latin typeface="Times New Roman" panose="02020603050405020304" pitchFamily="18" charset="0"/>
                          <a:cs typeface="Times New Roman" panose="02020603050405020304" pitchFamily="18" charset="0"/>
                        </a:rPr>
                        <a:t> İklim</a:t>
                      </a:r>
                      <a:endParaRPr lang="tr-TR" sz="1400" b="0" dirty="0">
                        <a:solidFill>
                          <a:srgbClr val="FF0000"/>
                        </a:solidFill>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3784816299"/>
                  </a:ext>
                </a:extLst>
              </a:tr>
              <a:tr h="270933">
                <a:tc>
                  <a:txBody>
                    <a:bodyPr/>
                    <a:lstStyle/>
                    <a:p>
                      <a:r>
                        <a:rPr lang="tr-TR" sz="1400" dirty="0">
                          <a:latin typeface="Times New Roman" panose="02020603050405020304" pitchFamily="18" charset="0"/>
                          <a:cs typeface="Times New Roman" panose="02020603050405020304" pitchFamily="18" charset="0"/>
                        </a:rPr>
                        <a:t>Yer Şekli </a:t>
                      </a:r>
                    </a:p>
                  </a:txBody>
                  <a:tcPr marL="58057" marR="58057" marT="29029" marB="29029"/>
                </a:tc>
                <a:tc>
                  <a:txBody>
                    <a:bodyPr/>
                    <a:lstStyle/>
                    <a:p>
                      <a:r>
                        <a:rPr lang="tr-TR" sz="1400" dirty="0">
                          <a:solidFill>
                            <a:srgbClr val="FF0000"/>
                          </a:solidFill>
                          <a:latin typeface="Times New Roman" panose="02020603050405020304" pitchFamily="18" charset="0"/>
                          <a:cs typeface="Times New Roman" panose="02020603050405020304" pitchFamily="18" charset="0"/>
                        </a:rPr>
                        <a:t>Ova</a:t>
                      </a:r>
                    </a:p>
                  </a:txBody>
                  <a:tcPr marL="58057" marR="58057" marT="29029" marB="29029"/>
                </a:tc>
                <a:extLst>
                  <a:ext uri="{0D108BD9-81ED-4DB2-BD59-A6C34878D82A}">
                    <a16:rowId xmlns:a16="http://schemas.microsoft.com/office/drawing/2014/main" val="4228153926"/>
                  </a:ext>
                </a:extLst>
              </a:tr>
              <a:tr h="270933">
                <a:tc>
                  <a:txBody>
                    <a:bodyPr/>
                    <a:lstStyle/>
                    <a:p>
                      <a:r>
                        <a:rPr lang="tr-TR" sz="1400" dirty="0">
                          <a:latin typeface="Times New Roman" panose="02020603050405020304" pitchFamily="18" charset="0"/>
                          <a:cs typeface="Times New Roman" panose="02020603050405020304" pitchFamily="18" charset="0"/>
                        </a:rPr>
                        <a:t>Ormanlık Alanı</a:t>
                      </a:r>
                    </a:p>
                  </a:txBody>
                  <a:tcPr marL="58057" marR="58057" marT="29029" marB="29029"/>
                </a:tc>
                <a:tc>
                  <a:txBody>
                    <a:bodyPr/>
                    <a:lstStyle/>
                    <a:p>
                      <a:r>
                        <a:rPr lang="tr-TR" sz="1400" dirty="0">
                          <a:solidFill>
                            <a:srgbClr val="FF0000"/>
                          </a:solidFill>
                          <a:latin typeface="Times New Roman" panose="02020603050405020304" pitchFamily="18" charset="0"/>
                          <a:cs typeface="Times New Roman" panose="02020603050405020304" pitchFamily="18" charset="0"/>
                        </a:rPr>
                        <a:t>715,639 dekar</a:t>
                      </a:r>
                    </a:p>
                  </a:txBody>
                  <a:tcPr marL="58057" marR="58057" marT="29029" marB="29029"/>
                </a:tc>
                <a:extLst>
                  <a:ext uri="{0D108BD9-81ED-4DB2-BD59-A6C34878D82A}">
                    <a16:rowId xmlns:a16="http://schemas.microsoft.com/office/drawing/2014/main" val="3947573905"/>
                  </a:ext>
                </a:extLst>
              </a:tr>
              <a:tr h="270933">
                <a:tc>
                  <a:txBody>
                    <a:bodyPr/>
                    <a:lstStyle/>
                    <a:p>
                      <a:r>
                        <a:rPr lang="tr-TR" sz="1400" dirty="0">
                          <a:latin typeface="Times New Roman" panose="02020603050405020304" pitchFamily="18" charset="0"/>
                          <a:cs typeface="Times New Roman" panose="02020603050405020304" pitchFamily="18" charset="0"/>
                        </a:rPr>
                        <a:t>Tarımsal Özelliği</a:t>
                      </a:r>
                    </a:p>
                  </a:txBody>
                  <a:tcPr marL="58057" marR="58057" marT="29029" marB="29029"/>
                </a:tc>
                <a:tc>
                  <a:txBody>
                    <a:bodyPr/>
                    <a:lstStyle/>
                    <a:p>
                      <a:r>
                        <a:rPr lang="tr-TR" sz="1400" dirty="0">
                          <a:solidFill>
                            <a:srgbClr val="FF0000"/>
                          </a:solidFill>
                          <a:latin typeface="Times New Roman" panose="02020603050405020304" pitchFamily="18" charset="0"/>
                          <a:cs typeface="Times New Roman" panose="02020603050405020304" pitchFamily="18" charset="0"/>
                        </a:rPr>
                        <a:t>Kuru</a:t>
                      </a:r>
                      <a:r>
                        <a:rPr lang="tr-TR" sz="1400" baseline="0" dirty="0">
                          <a:solidFill>
                            <a:srgbClr val="FF0000"/>
                          </a:solidFill>
                          <a:latin typeface="Times New Roman" panose="02020603050405020304" pitchFamily="18" charset="0"/>
                          <a:cs typeface="Times New Roman" panose="02020603050405020304" pitchFamily="18" charset="0"/>
                        </a:rPr>
                        <a:t> Tarım</a:t>
                      </a:r>
                      <a:endParaRPr lang="tr-TR" sz="1400" dirty="0">
                        <a:solidFill>
                          <a:srgbClr val="FF0000"/>
                        </a:solidFill>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1994112780"/>
                  </a:ext>
                </a:extLst>
              </a:tr>
            </a:tbl>
          </a:graphicData>
        </a:graphic>
      </p:graphicFrame>
      <p:pic>
        <p:nvPicPr>
          <p:cNvPr id="3074" name="Picture 2" descr="D:\evciler manzara\58625910_2297009383847433_7764906021939576832_o.jpg"/>
          <p:cNvPicPr>
            <a:picLocks noGrp="1" noChangeAspect="1" noChangeArrowheads="1"/>
          </p:cNvPicPr>
          <p:nvPr>
            <p:ph idx="1"/>
          </p:nvPr>
        </p:nvPicPr>
        <p:blipFill>
          <a:blip r:embed="rId3" cstate="print"/>
          <a:srcRect/>
          <a:stretch>
            <a:fillRect/>
          </a:stretch>
        </p:blipFill>
        <p:spPr bwMode="auto">
          <a:xfrm>
            <a:off x="1760434" y="3565072"/>
            <a:ext cx="8665436" cy="3084308"/>
          </a:xfrm>
          <a:prstGeom prst="rect">
            <a:avLst/>
          </a:prstGeom>
          <a:noFill/>
        </p:spPr>
      </p:pic>
    </p:spTree>
    <p:extLst>
      <p:ext uri="{BB962C8B-B14F-4D97-AF65-F5344CB8AC3E}">
        <p14:creationId xmlns:p14="http://schemas.microsoft.com/office/powerpoint/2010/main" val="2993762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TARIM VE ORMAN İLÇE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txBox="1">
            <a:spLocks/>
          </p:cNvSpPr>
          <p:nvPr/>
        </p:nvSpPr>
        <p:spPr>
          <a:xfrm>
            <a:off x="785780" y="1035189"/>
            <a:ext cx="9452894" cy="8313634"/>
          </a:xfrm>
          <a:prstGeom prst="rect">
            <a:avLst/>
          </a:prstGeom>
        </p:spPr>
        <p:txBody>
          <a:bodyPr vert="horz" lIns="91440" tIns="45720" rIns="91440" bIns="45720" rtlCol="0">
            <a:noAutofit/>
          </a:bodyPr>
          <a:lstStyle/>
          <a:p>
            <a:pPr marL="228600" marR="0" lvl="0" indent="-228600" algn="ctr" defTabSz="914400" rtl="0" eaLnBrk="1" fontAlgn="b" latinLnBrk="0" hangingPunct="1">
              <a:lnSpc>
                <a:spcPct val="90000"/>
              </a:lnSpc>
              <a:spcBef>
                <a:spcPts val="1000"/>
              </a:spcBef>
              <a:spcAft>
                <a:spcPts val="0"/>
              </a:spcAft>
              <a:buClrTx/>
              <a:buSzTx/>
              <a:buFont typeface="Arial" panose="020B0604020202020204" pitchFamily="34" charset="0"/>
              <a:buNone/>
              <a:tabLst/>
              <a:defRPr/>
            </a:pPr>
            <a:r>
              <a:rPr kumimoji="0" lang="tr-TR"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tr-TR" sz="2400" b="1" i="0" u="none" strike="noStrike" kern="1200" cap="none" spc="0" normalizeH="0" baseline="0" noProof="0" dirty="0" smtClean="0">
                <a:ln>
                  <a:noFill/>
                </a:ln>
                <a:solidFill>
                  <a:schemeClr val="tx1"/>
                </a:solidFill>
                <a:effectLst/>
                <a:uLnTx/>
                <a:uFillTx/>
                <a:latin typeface="+mn-lt"/>
                <a:ea typeface="+mn-ea"/>
                <a:cs typeface="+mn-cs"/>
              </a:rPr>
              <a:t>İLÇEMİZDE ÖNE ÇIKAN ÜRÜNLERİ</a:t>
            </a:r>
          </a:p>
          <a:p>
            <a:pPr marL="228600" marR="0" lvl="0" indent="-228600" algn="ctr" defTabSz="914400" rtl="0" eaLnBrk="1" fontAlgn="b" latinLnBrk="0" hangingPunct="1">
              <a:lnSpc>
                <a:spcPct val="90000"/>
              </a:lnSpc>
              <a:spcBef>
                <a:spcPts val="1000"/>
              </a:spcBef>
              <a:spcAft>
                <a:spcPts val="0"/>
              </a:spcAft>
              <a:buClrTx/>
              <a:buSzTx/>
              <a:buFont typeface="Arial" panose="020B0604020202020204" pitchFamily="34" charset="0"/>
              <a:buNone/>
              <a:tabLst/>
              <a:defRPr/>
            </a:pPr>
            <a:endParaRPr kumimoji="0" lang="tr-TR" sz="2400" b="1" i="0" u="none" strike="noStrike" kern="1200" cap="none" spc="0" normalizeH="0" baseline="0" noProof="0" dirty="0">
              <a:ln>
                <a:noFill/>
              </a:ln>
              <a:solidFill>
                <a:schemeClr val="tx1"/>
              </a:solidFill>
              <a:effectLst/>
              <a:uLnTx/>
              <a:uFillTx/>
              <a:latin typeface="Calibri"/>
              <a:ea typeface="+mn-ea"/>
              <a:cs typeface="+mn-cs"/>
            </a:endParaRPr>
          </a:p>
        </p:txBody>
      </p:sp>
      <p:graphicFrame>
        <p:nvGraphicFramePr>
          <p:cNvPr id="20" name="19 Tablo"/>
          <p:cNvGraphicFramePr>
            <a:graphicFrameLocks noGrp="1"/>
          </p:cNvGraphicFramePr>
          <p:nvPr>
            <p:extLst/>
          </p:nvPr>
        </p:nvGraphicFramePr>
        <p:xfrm>
          <a:off x="683664" y="1762108"/>
          <a:ext cx="10836066" cy="4755391"/>
        </p:xfrm>
        <a:graphic>
          <a:graphicData uri="http://schemas.openxmlformats.org/drawingml/2006/table">
            <a:tbl>
              <a:tblPr firstRow="1" bandRow="1">
                <a:tableStyleId>{5C22544A-7EE6-4342-B048-85BDC9FD1C3A}</a:tableStyleId>
              </a:tblPr>
              <a:tblGrid>
                <a:gridCol w="3612022">
                  <a:extLst>
                    <a:ext uri="{9D8B030D-6E8A-4147-A177-3AD203B41FA5}">
                      <a16:colId xmlns:a16="http://schemas.microsoft.com/office/drawing/2014/main" val="20000"/>
                    </a:ext>
                  </a:extLst>
                </a:gridCol>
                <a:gridCol w="3612022">
                  <a:extLst>
                    <a:ext uri="{9D8B030D-6E8A-4147-A177-3AD203B41FA5}">
                      <a16:colId xmlns:a16="http://schemas.microsoft.com/office/drawing/2014/main" val="20001"/>
                    </a:ext>
                  </a:extLst>
                </a:gridCol>
                <a:gridCol w="3612022">
                  <a:extLst>
                    <a:ext uri="{9D8B030D-6E8A-4147-A177-3AD203B41FA5}">
                      <a16:colId xmlns:a16="http://schemas.microsoft.com/office/drawing/2014/main" val="20002"/>
                    </a:ext>
                  </a:extLst>
                </a:gridCol>
              </a:tblGrid>
              <a:tr h="871869">
                <a:tc>
                  <a:txBody>
                    <a:bodyPr/>
                    <a:lstStyle/>
                    <a:p>
                      <a:pPr lvl="0" algn="ctr"/>
                      <a:r>
                        <a:rPr lang="tr-TR" sz="1600" b="1" dirty="0">
                          <a:solidFill>
                            <a:srgbClr val="C00000"/>
                          </a:solidFill>
                          <a:latin typeface="Times New Roman" pitchFamily="18" charset="0"/>
                          <a:cs typeface="Times New Roman" pitchFamily="18" charset="0"/>
                        </a:rPr>
                        <a:t>Hayvansal Ürünler</a:t>
                      </a:r>
                    </a:p>
                    <a:p>
                      <a:pPr lvl="0" algn="ctr"/>
                      <a:r>
                        <a:rPr lang="tr-TR" sz="1600" b="1" dirty="0">
                          <a:solidFill>
                            <a:srgbClr val="C00000"/>
                          </a:solidFill>
                          <a:latin typeface="Times New Roman" pitchFamily="18" charset="0"/>
                          <a:cs typeface="Times New Roman" pitchFamily="18" charset="0"/>
                        </a:rPr>
                        <a:t>(</a:t>
                      </a:r>
                      <a:r>
                        <a:rPr lang="tr-TR" sz="1600" b="1" dirty="0" smtClean="0">
                          <a:solidFill>
                            <a:srgbClr val="C00000"/>
                          </a:solidFill>
                          <a:latin typeface="Times New Roman" pitchFamily="18" charset="0"/>
                          <a:cs typeface="Times New Roman" pitchFamily="18" charset="0"/>
                        </a:rPr>
                        <a:t>2021 </a:t>
                      </a:r>
                      <a:r>
                        <a:rPr lang="tr-TR" sz="1600" b="1" dirty="0">
                          <a:solidFill>
                            <a:srgbClr val="C00000"/>
                          </a:solidFill>
                          <a:latin typeface="Times New Roman" pitchFamily="18" charset="0"/>
                          <a:cs typeface="Times New Roman" pitchFamily="18" charset="0"/>
                        </a:rPr>
                        <a:t>Yılı)</a:t>
                      </a:r>
                    </a:p>
                    <a:p>
                      <a:pPr algn="ctr"/>
                      <a:endParaRPr lang="tr-TR" sz="1600" dirty="0">
                        <a:latin typeface="Times New Roman" pitchFamily="18" charset="0"/>
                        <a:cs typeface="Times New Roman" pitchFamily="18" charset="0"/>
                      </a:endParaRPr>
                    </a:p>
                  </a:txBody>
                  <a:tcPr/>
                </a:tc>
                <a:tc>
                  <a:txBody>
                    <a:bodyPr/>
                    <a:lstStyle/>
                    <a:p>
                      <a:pPr lvl="0" algn="ctr"/>
                      <a:r>
                        <a:rPr lang="tr-TR" sz="1600" b="1" dirty="0">
                          <a:solidFill>
                            <a:srgbClr val="C00000"/>
                          </a:solidFill>
                          <a:latin typeface="Times New Roman" pitchFamily="18" charset="0"/>
                          <a:cs typeface="Times New Roman" pitchFamily="18" charset="0"/>
                        </a:rPr>
                        <a:t>Gıda Ürünleri</a:t>
                      </a:r>
                    </a:p>
                    <a:p>
                      <a:pPr lvl="0" algn="ctr"/>
                      <a:r>
                        <a:rPr lang="tr-TR" sz="1600" b="1" dirty="0">
                          <a:solidFill>
                            <a:srgbClr val="C00000"/>
                          </a:solidFill>
                          <a:latin typeface="Times New Roman" pitchFamily="18" charset="0"/>
                          <a:cs typeface="Times New Roman" pitchFamily="18" charset="0"/>
                        </a:rPr>
                        <a:t>(</a:t>
                      </a:r>
                      <a:r>
                        <a:rPr lang="tr-TR" sz="1600" b="1" dirty="0" smtClean="0">
                          <a:solidFill>
                            <a:srgbClr val="C00000"/>
                          </a:solidFill>
                          <a:latin typeface="Times New Roman" pitchFamily="18" charset="0"/>
                          <a:cs typeface="Times New Roman" pitchFamily="18" charset="0"/>
                        </a:rPr>
                        <a:t>2021Yılı</a:t>
                      </a:r>
                      <a:r>
                        <a:rPr lang="tr-TR" sz="1600" b="1" dirty="0">
                          <a:solidFill>
                            <a:srgbClr val="C00000"/>
                          </a:solidFill>
                          <a:latin typeface="Times New Roman" pitchFamily="18" charset="0"/>
                          <a:cs typeface="Times New Roman" pitchFamily="18" charset="0"/>
                        </a:rPr>
                        <a:t>)</a:t>
                      </a:r>
                    </a:p>
                    <a:p>
                      <a:pPr algn="ctr"/>
                      <a:endParaRPr lang="tr-TR" sz="1600" dirty="0">
                        <a:latin typeface="Times New Roman" pitchFamily="18" charset="0"/>
                        <a:cs typeface="Times New Roman" pitchFamily="18" charset="0"/>
                      </a:endParaRPr>
                    </a:p>
                  </a:txBody>
                  <a:tcPr/>
                </a:tc>
                <a:tc>
                  <a:txBody>
                    <a:bodyPr/>
                    <a:lstStyle/>
                    <a:p>
                      <a:pPr lvl="0" algn="ctr"/>
                      <a:r>
                        <a:rPr lang="tr-TR" sz="1600" b="1" dirty="0">
                          <a:solidFill>
                            <a:srgbClr val="C00000"/>
                          </a:solidFill>
                          <a:latin typeface="Times New Roman" pitchFamily="18" charset="0"/>
                          <a:cs typeface="Times New Roman" pitchFamily="18" charset="0"/>
                        </a:rPr>
                        <a:t>Bitkisel Ürünler</a:t>
                      </a:r>
                    </a:p>
                    <a:p>
                      <a:pPr lvl="0" algn="ctr"/>
                      <a:r>
                        <a:rPr lang="tr-TR" sz="1600" b="1" dirty="0">
                          <a:solidFill>
                            <a:srgbClr val="C00000"/>
                          </a:solidFill>
                          <a:latin typeface="Times New Roman" pitchFamily="18" charset="0"/>
                          <a:cs typeface="Times New Roman" pitchFamily="18" charset="0"/>
                        </a:rPr>
                        <a:t>(</a:t>
                      </a:r>
                      <a:r>
                        <a:rPr lang="tr-TR" sz="1600" b="1" dirty="0" smtClean="0">
                          <a:solidFill>
                            <a:srgbClr val="C00000"/>
                          </a:solidFill>
                          <a:latin typeface="Times New Roman" pitchFamily="18" charset="0"/>
                          <a:cs typeface="Times New Roman" pitchFamily="18" charset="0"/>
                        </a:rPr>
                        <a:t>2021 </a:t>
                      </a:r>
                      <a:r>
                        <a:rPr lang="tr-TR" sz="1600" b="1" dirty="0">
                          <a:solidFill>
                            <a:srgbClr val="C00000"/>
                          </a:solidFill>
                          <a:latin typeface="Times New Roman" pitchFamily="18" charset="0"/>
                          <a:cs typeface="Times New Roman" pitchFamily="18" charset="0"/>
                        </a:rPr>
                        <a:t>Yılı)</a:t>
                      </a:r>
                    </a:p>
                    <a:p>
                      <a:pPr algn="ctr"/>
                      <a:endParaRPr lang="tr-TR" sz="1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33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Süt- </a:t>
                      </a:r>
                      <a:r>
                        <a:rPr lang="tr-TR" sz="2000" b="0" dirty="0" smtClean="0">
                          <a:solidFill>
                            <a:schemeClr val="tx1"/>
                          </a:solidFill>
                          <a:latin typeface="Times New Roman" pitchFamily="18" charset="0"/>
                          <a:cs typeface="Times New Roman" pitchFamily="18" charset="0"/>
                        </a:rPr>
                        <a:t>27577 </a:t>
                      </a:r>
                      <a:r>
                        <a:rPr lang="tr-TR" sz="2000" b="0" dirty="0">
                          <a:solidFill>
                            <a:schemeClr val="tx1"/>
                          </a:solidFill>
                          <a:latin typeface="Times New Roman" pitchFamily="18" charset="0"/>
                          <a:cs typeface="Times New Roman" pitchFamily="18" charset="0"/>
                        </a:rPr>
                        <a:t>ton</a:t>
                      </a:r>
                    </a:p>
                    <a:p>
                      <a:pPr algn="ctr"/>
                      <a:endParaRPr lang="tr-TR" sz="2000" b="0" dirty="0">
                        <a:solidFill>
                          <a:schemeClr val="tx1"/>
                        </a:solidFill>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Beyaz Peynir  </a:t>
                      </a:r>
                      <a:r>
                        <a:rPr lang="tr-TR" sz="2000" b="0" dirty="0" smtClean="0">
                          <a:solidFill>
                            <a:schemeClr val="tx1"/>
                          </a:solidFill>
                          <a:latin typeface="Times New Roman" pitchFamily="18" charset="0"/>
                          <a:cs typeface="Times New Roman" pitchFamily="18" charset="0"/>
                        </a:rPr>
                        <a:t>640 </a:t>
                      </a:r>
                      <a:r>
                        <a:rPr lang="tr-TR" sz="2000" b="0" dirty="0">
                          <a:solidFill>
                            <a:schemeClr val="tx1"/>
                          </a:solidFill>
                          <a:latin typeface="Times New Roman" pitchFamily="18" charset="0"/>
                          <a:cs typeface="Times New Roman" pitchFamily="18" charset="0"/>
                        </a:rPr>
                        <a:t>Ton</a:t>
                      </a:r>
                    </a:p>
                    <a:p>
                      <a:pPr algn="ctr"/>
                      <a:endParaRPr lang="tr-TR" sz="2000" b="0" dirty="0">
                        <a:solidFill>
                          <a:schemeClr val="tx1"/>
                        </a:solidFill>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Buğday </a:t>
                      </a:r>
                      <a:r>
                        <a:rPr lang="tr-TR" sz="2000" b="0" dirty="0" smtClean="0">
                          <a:solidFill>
                            <a:schemeClr val="tx1"/>
                          </a:solidFill>
                          <a:latin typeface="Times New Roman" pitchFamily="18" charset="0"/>
                          <a:cs typeface="Times New Roman" pitchFamily="18" charset="0"/>
                        </a:rPr>
                        <a:t>12.200  </a:t>
                      </a:r>
                      <a:r>
                        <a:rPr lang="tr-TR" sz="2000" b="0" dirty="0">
                          <a:solidFill>
                            <a:schemeClr val="tx1"/>
                          </a:solidFill>
                          <a:latin typeface="Times New Roman" pitchFamily="18" charset="0"/>
                          <a:cs typeface="Times New Roman" pitchFamily="18" charset="0"/>
                        </a:rPr>
                        <a:t>Ton</a:t>
                      </a:r>
                    </a:p>
                    <a:p>
                      <a:pPr algn="ctr"/>
                      <a:endParaRPr lang="tr-TR" sz="20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135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Kırmızı Et- </a:t>
                      </a:r>
                      <a:r>
                        <a:rPr lang="tr-TR" sz="2000" b="0" dirty="0" smtClean="0">
                          <a:solidFill>
                            <a:schemeClr val="tx1"/>
                          </a:solidFill>
                          <a:latin typeface="Times New Roman" pitchFamily="18" charset="0"/>
                          <a:cs typeface="Times New Roman" pitchFamily="18" charset="0"/>
                        </a:rPr>
                        <a:t>180,285 ton</a:t>
                      </a:r>
                      <a:endParaRPr lang="tr-TR" sz="2000" b="0" dirty="0">
                        <a:solidFill>
                          <a:schemeClr val="tx1"/>
                        </a:solidFill>
                        <a:latin typeface="Times New Roman" pitchFamily="18" charset="0"/>
                        <a:cs typeface="Times New Roman" pitchFamily="18" charset="0"/>
                      </a:endParaRPr>
                    </a:p>
                    <a:p>
                      <a:pPr algn="ctr"/>
                      <a:endParaRPr lang="tr-TR" sz="2000" b="0" dirty="0">
                        <a:solidFill>
                          <a:schemeClr val="tx1"/>
                        </a:solidFill>
                        <a:latin typeface="Times New Roman" pitchFamily="18" charset="0"/>
                        <a:cs typeface="Times New Roman" pitchFamily="18" charset="0"/>
                      </a:endParaRPr>
                    </a:p>
                  </a:txBody>
                  <a:tcPr/>
                </a:tc>
                <a:tc>
                  <a:txBody>
                    <a:bodyPr/>
                    <a:lstStyle/>
                    <a:p>
                      <a:pPr lvl="0" algn="ctr"/>
                      <a:r>
                        <a:rPr lang="tr-TR" sz="2000" b="0" dirty="0">
                          <a:solidFill>
                            <a:schemeClr val="tx1"/>
                          </a:solidFill>
                          <a:latin typeface="Times New Roman" pitchFamily="18" charset="0"/>
                          <a:cs typeface="Times New Roman" pitchFamily="18" charset="0"/>
                        </a:rPr>
                        <a:t>Kaşar</a:t>
                      </a:r>
                      <a:r>
                        <a:rPr lang="tr-TR" sz="2000" b="0" baseline="0" dirty="0">
                          <a:solidFill>
                            <a:schemeClr val="tx1"/>
                          </a:solidFill>
                          <a:latin typeface="Times New Roman" pitchFamily="18" charset="0"/>
                          <a:cs typeface="Times New Roman" pitchFamily="18" charset="0"/>
                        </a:rPr>
                        <a:t>   </a:t>
                      </a:r>
                      <a:r>
                        <a:rPr lang="tr-TR" sz="2000" b="0" dirty="0">
                          <a:solidFill>
                            <a:schemeClr val="tx1"/>
                          </a:solidFill>
                          <a:latin typeface="Times New Roman" pitchFamily="18" charset="0"/>
                          <a:cs typeface="Times New Roman" pitchFamily="18" charset="0"/>
                        </a:rPr>
                        <a:t> </a:t>
                      </a:r>
                      <a:r>
                        <a:rPr lang="tr-TR" sz="2000" b="0" dirty="0" smtClean="0">
                          <a:solidFill>
                            <a:schemeClr val="tx1"/>
                          </a:solidFill>
                          <a:latin typeface="Times New Roman" pitchFamily="18" charset="0"/>
                          <a:cs typeface="Times New Roman" pitchFamily="18" charset="0"/>
                        </a:rPr>
                        <a:t>350 </a:t>
                      </a:r>
                      <a:r>
                        <a:rPr lang="tr-TR" sz="2000" b="0" dirty="0">
                          <a:solidFill>
                            <a:schemeClr val="tx1"/>
                          </a:solidFill>
                          <a:latin typeface="Times New Roman" pitchFamily="18" charset="0"/>
                          <a:cs typeface="Times New Roman" pitchFamily="18" charset="0"/>
                        </a:rPr>
                        <a:t>Ton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smtClean="0">
                          <a:solidFill>
                            <a:schemeClr val="tx1"/>
                          </a:solidFill>
                          <a:latin typeface="Times New Roman" pitchFamily="18" charset="0"/>
                          <a:cs typeface="Times New Roman" pitchFamily="18" charset="0"/>
                        </a:rPr>
                        <a:t>Ayçiçeği (Yağlık) 10.062   </a:t>
                      </a:r>
                      <a:r>
                        <a:rPr lang="tr-TR" sz="2000" b="0" dirty="0">
                          <a:solidFill>
                            <a:schemeClr val="tx1"/>
                          </a:solidFill>
                          <a:latin typeface="Times New Roman" pitchFamily="18" charset="0"/>
                          <a:cs typeface="Times New Roman" pitchFamily="18" charset="0"/>
                        </a:rPr>
                        <a:t>Ton</a:t>
                      </a:r>
                    </a:p>
                    <a:p>
                      <a:pPr algn="ctr"/>
                      <a:endParaRPr lang="tr-TR" sz="20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871869">
                <a:tc>
                  <a:txBody>
                    <a:bodyPr/>
                    <a:lstStyle/>
                    <a:p>
                      <a:pPr algn="ctr"/>
                      <a:endParaRPr lang="tr-TR"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Ayran-  </a:t>
                      </a:r>
                      <a:r>
                        <a:rPr lang="tr-TR" sz="2000" b="0" dirty="0" smtClean="0">
                          <a:solidFill>
                            <a:schemeClr val="tx1"/>
                          </a:solidFill>
                          <a:latin typeface="Times New Roman" pitchFamily="18" charset="0"/>
                          <a:cs typeface="Times New Roman" pitchFamily="18" charset="0"/>
                        </a:rPr>
                        <a:t>380</a:t>
                      </a:r>
                      <a:r>
                        <a:rPr lang="tr-TR" sz="2000" b="0" baseline="0" dirty="0" smtClean="0">
                          <a:solidFill>
                            <a:schemeClr val="tx1"/>
                          </a:solidFill>
                          <a:latin typeface="Times New Roman" pitchFamily="18" charset="0"/>
                          <a:cs typeface="Times New Roman" pitchFamily="18" charset="0"/>
                        </a:rPr>
                        <a:t> ton</a:t>
                      </a:r>
                      <a:endParaRPr lang="tr-TR" sz="2000" b="0" dirty="0">
                        <a:solidFill>
                          <a:schemeClr val="tx1"/>
                        </a:solidFill>
                        <a:latin typeface="Times New Roman" pitchFamily="18" charset="0"/>
                        <a:cs typeface="Times New Roman" pitchFamily="18" charset="0"/>
                      </a:endParaRPr>
                    </a:p>
                    <a:p>
                      <a:pPr algn="ctr"/>
                      <a:endParaRPr lang="tr-TR" sz="2000" b="0" dirty="0">
                        <a:solidFill>
                          <a:schemeClr val="tx1"/>
                        </a:solidFill>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Kavun </a:t>
                      </a:r>
                      <a:r>
                        <a:rPr lang="tr-TR" sz="2000" b="0" dirty="0" smtClean="0">
                          <a:solidFill>
                            <a:schemeClr val="tx1"/>
                          </a:solidFill>
                          <a:latin typeface="Times New Roman" pitchFamily="18" charset="0"/>
                          <a:cs typeface="Times New Roman" pitchFamily="18" charset="0"/>
                        </a:rPr>
                        <a:t>2.050   </a:t>
                      </a:r>
                      <a:r>
                        <a:rPr lang="tr-TR" sz="2000" b="0" baseline="0" dirty="0" smtClean="0">
                          <a:solidFill>
                            <a:schemeClr val="tx1"/>
                          </a:solidFill>
                          <a:latin typeface="Times New Roman" pitchFamily="18" charset="0"/>
                          <a:cs typeface="Times New Roman" pitchFamily="18" charset="0"/>
                        </a:rPr>
                        <a:t> </a:t>
                      </a:r>
                      <a:r>
                        <a:rPr lang="tr-TR" sz="2000" b="0" baseline="0" dirty="0">
                          <a:solidFill>
                            <a:schemeClr val="tx1"/>
                          </a:solidFill>
                          <a:latin typeface="Times New Roman" pitchFamily="18" charset="0"/>
                          <a:cs typeface="Times New Roman" pitchFamily="18" charset="0"/>
                        </a:rPr>
                        <a:t>T</a:t>
                      </a:r>
                      <a:r>
                        <a:rPr lang="tr-TR" sz="2000" b="0" dirty="0">
                          <a:solidFill>
                            <a:schemeClr val="tx1"/>
                          </a:solidFill>
                          <a:latin typeface="Times New Roman" pitchFamily="18" charset="0"/>
                          <a:cs typeface="Times New Roman" pitchFamily="18" charset="0"/>
                        </a:rPr>
                        <a:t>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2000" b="0" dirty="0">
                        <a:solidFill>
                          <a:schemeClr val="tx1"/>
                        </a:solidFill>
                        <a:latin typeface="Times New Roman" pitchFamily="18" charset="0"/>
                        <a:cs typeface="Times New Roman" pitchFamily="18" charset="0"/>
                      </a:endParaRPr>
                    </a:p>
                    <a:p>
                      <a:pPr algn="ctr"/>
                      <a:endParaRPr lang="tr-TR" sz="20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833213">
                <a:tc>
                  <a:txBody>
                    <a:bodyPr/>
                    <a:lstStyle/>
                    <a:p>
                      <a:pPr algn="ctr"/>
                      <a:endParaRPr lang="tr-TR"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0" dirty="0">
                          <a:solidFill>
                            <a:schemeClr val="tx1"/>
                          </a:solidFill>
                          <a:latin typeface="Times New Roman" pitchFamily="18" charset="0"/>
                          <a:cs typeface="Times New Roman" pitchFamily="18" charset="0"/>
                        </a:rPr>
                        <a:t>Tereyağı </a:t>
                      </a:r>
                      <a:r>
                        <a:rPr lang="tr-TR" sz="2000" b="0" baseline="0" dirty="0">
                          <a:solidFill>
                            <a:schemeClr val="tx1"/>
                          </a:solidFill>
                          <a:latin typeface="Times New Roman" pitchFamily="18" charset="0"/>
                          <a:cs typeface="Times New Roman" pitchFamily="18" charset="0"/>
                        </a:rPr>
                        <a:t>   </a:t>
                      </a:r>
                      <a:r>
                        <a:rPr lang="tr-TR" sz="2000" b="0" baseline="0" dirty="0" smtClean="0">
                          <a:solidFill>
                            <a:schemeClr val="tx1"/>
                          </a:solidFill>
                          <a:latin typeface="Times New Roman" pitchFamily="18" charset="0"/>
                          <a:cs typeface="Times New Roman" pitchFamily="18" charset="0"/>
                        </a:rPr>
                        <a:t>180</a:t>
                      </a:r>
                      <a:r>
                        <a:rPr lang="tr-TR" sz="2000" b="0" dirty="0" smtClean="0">
                          <a:solidFill>
                            <a:schemeClr val="tx1"/>
                          </a:solidFill>
                          <a:latin typeface="Times New Roman" pitchFamily="18" charset="0"/>
                          <a:cs typeface="Times New Roman" pitchFamily="18" charset="0"/>
                        </a:rPr>
                        <a:t> </a:t>
                      </a:r>
                      <a:r>
                        <a:rPr lang="tr-TR" sz="2000" b="0" dirty="0">
                          <a:solidFill>
                            <a:schemeClr val="tx1"/>
                          </a:solidFill>
                          <a:latin typeface="Times New Roman" pitchFamily="18" charset="0"/>
                          <a:cs typeface="Times New Roman" pitchFamily="18" charset="0"/>
                        </a:rPr>
                        <a:t>Ton</a:t>
                      </a:r>
                    </a:p>
                    <a:p>
                      <a:pPr algn="ctr"/>
                      <a:endParaRPr lang="tr-TR" sz="2000" b="0" dirty="0">
                        <a:solidFill>
                          <a:schemeClr val="tx1"/>
                        </a:solidFill>
                        <a:latin typeface="Times New Roman" pitchFamily="18" charset="0"/>
                        <a:cs typeface="Times New Roman" pitchFamily="18" charset="0"/>
                      </a:endParaRPr>
                    </a:p>
                  </a:txBody>
                  <a:tcPr/>
                </a:tc>
                <a:tc>
                  <a:txBody>
                    <a:bodyPr/>
                    <a:lstStyle/>
                    <a:p>
                      <a:pPr algn="ctr"/>
                      <a:endParaRPr lang="tr-TR" sz="20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10216">
                <a:tc>
                  <a:txBody>
                    <a:bodyPr/>
                    <a:lstStyle/>
                    <a:p>
                      <a:pPr algn="ctr"/>
                      <a:endParaRPr lang="tr-TR"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tr-TR" sz="2000" b="0" dirty="0">
                          <a:solidFill>
                            <a:schemeClr val="tx1"/>
                          </a:solidFill>
                          <a:latin typeface="Times New Roman" panose="02020603050405020304" pitchFamily="18" charset="0"/>
                          <a:cs typeface="Times New Roman" panose="02020603050405020304" pitchFamily="18" charset="0"/>
                        </a:rPr>
                        <a:t>Yoğurt   </a:t>
                      </a:r>
                      <a:r>
                        <a:rPr lang="tr-TR" sz="2000" b="0" dirty="0" smtClean="0">
                          <a:solidFill>
                            <a:schemeClr val="tx1"/>
                          </a:solidFill>
                          <a:latin typeface="Times New Roman" panose="02020603050405020304" pitchFamily="18" charset="0"/>
                          <a:cs typeface="Times New Roman" panose="02020603050405020304" pitchFamily="18" charset="0"/>
                        </a:rPr>
                        <a:t>750</a:t>
                      </a:r>
                      <a:r>
                        <a:rPr lang="tr-TR" sz="2000" b="0" baseline="0" dirty="0" smtClean="0">
                          <a:solidFill>
                            <a:schemeClr val="tx1"/>
                          </a:solidFill>
                          <a:latin typeface="Times New Roman" panose="02020603050405020304" pitchFamily="18" charset="0"/>
                          <a:cs typeface="Times New Roman" panose="02020603050405020304" pitchFamily="18" charset="0"/>
                        </a:rPr>
                        <a:t> </a:t>
                      </a:r>
                      <a:r>
                        <a:rPr lang="tr-TR" sz="2000" b="0" baseline="0" dirty="0">
                          <a:solidFill>
                            <a:schemeClr val="tx1"/>
                          </a:solidFill>
                          <a:latin typeface="Times New Roman" panose="02020603050405020304" pitchFamily="18" charset="0"/>
                          <a:cs typeface="Times New Roman" panose="02020603050405020304" pitchFamily="18" charset="0"/>
                        </a:rPr>
                        <a:t>ton</a:t>
                      </a:r>
                      <a:endParaRPr lang="tr-TR"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tr-TR" sz="20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091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TARIM VE ORMAN İLÇE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769121" y="1016000"/>
            <a:ext cx="10673698" cy="4327525"/>
          </a:xfrm>
        </p:spPr>
        <p:txBody>
          <a:bodyPr>
            <a:noAutofit/>
          </a:bodyPr>
          <a:lstStyle/>
          <a:p>
            <a:pPr algn="ctr" fontAlgn="b">
              <a:buNone/>
              <a:defRPr/>
            </a:pPr>
            <a:r>
              <a:rPr lang="tr-TR" sz="1600" b="1" dirty="0" smtClean="0">
                <a:solidFill>
                  <a:srgbClr val="FF0000"/>
                </a:solidFill>
                <a:latin typeface="Times New Roman" pitchFamily="18" charset="0"/>
                <a:cs typeface="Times New Roman" pitchFamily="18" charset="0"/>
              </a:rPr>
              <a:t>Kırsal Kalkınma Çalışmaları</a:t>
            </a:r>
          </a:p>
          <a:p>
            <a:r>
              <a:rPr lang="tr-TR" altLang="tr-TR" sz="1600" b="1" dirty="0" smtClean="0">
                <a:latin typeface="Times New Roman" pitchFamily="18" charset="0"/>
                <a:cs typeface="Times New Roman" pitchFamily="18" charset="0"/>
              </a:rPr>
              <a:t>2019-2020-2021-2022 Yılları Arası Ekonomik Yatırım Çalışmaları</a:t>
            </a:r>
            <a:endParaRPr lang="tr-TR" altLang="tr-TR" sz="1600" dirty="0" smtClean="0">
              <a:latin typeface="Times New Roman" pitchFamily="18" charset="0"/>
              <a:cs typeface="Times New Roman" pitchFamily="18" charset="0"/>
            </a:endParaRPr>
          </a:p>
          <a:p>
            <a:r>
              <a:rPr lang="tr-TR" altLang="tr-TR" sz="1600" dirty="0" smtClean="0">
                <a:latin typeface="Times New Roman" pitchFamily="18" charset="0"/>
                <a:cs typeface="Times New Roman" pitchFamily="18" charset="0"/>
              </a:rPr>
              <a:t>Proje Sayıları   :42</a:t>
            </a:r>
          </a:p>
          <a:p>
            <a:r>
              <a:rPr lang="tr-TR" altLang="tr-TR" sz="1600" dirty="0" smtClean="0">
                <a:latin typeface="Times New Roman" pitchFamily="18" charset="0"/>
                <a:cs typeface="Times New Roman" pitchFamily="18" charset="0"/>
              </a:rPr>
              <a:t>Proje Tutarları  : 2228425,00</a:t>
            </a:r>
          </a:p>
          <a:p>
            <a:pPr marL="0" indent="0">
              <a:buNone/>
            </a:pPr>
            <a:endParaRPr lang="tr-TR" altLang="tr-TR" sz="1600" dirty="0" smtClean="0">
              <a:latin typeface="Times New Roman" pitchFamily="18" charset="0"/>
              <a:cs typeface="Times New Roman" pitchFamily="18" charset="0"/>
            </a:endParaRPr>
          </a:p>
          <a:p>
            <a:endParaRPr lang="tr-TR" altLang="tr-TR" sz="1600" dirty="0">
              <a:latin typeface="Times New Roman" pitchFamily="18" charset="0"/>
              <a:cs typeface="Times New Roman" pitchFamily="18" charset="0"/>
            </a:endParaRPr>
          </a:p>
          <a:p>
            <a:endParaRPr lang="tr-TR" altLang="tr-TR" sz="1600" dirty="0" smtClean="0">
              <a:latin typeface="Times New Roman" pitchFamily="18" charset="0"/>
              <a:cs typeface="Times New Roman" pitchFamily="18" charset="0"/>
            </a:endParaRPr>
          </a:p>
          <a:p>
            <a:r>
              <a:rPr lang="tr-TR" altLang="tr-TR" sz="1600" b="1" dirty="0" smtClean="0">
                <a:latin typeface="Times New Roman" pitchFamily="18" charset="0"/>
                <a:cs typeface="Times New Roman" pitchFamily="18" charset="0"/>
              </a:rPr>
              <a:t>2019-2020-2021-2022 </a:t>
            </a:r>
            <a:r>
              <a:rPr lang="tr-TR" altLang="tr-TR" sz="1600" b="1" u="sng" dirty="0" smtClean="0">
                <a:latin typeface="Times New Roman" pitchFamily="18" charset="0"/>
                <a:cs typeface="Times New Roman" pitchFamily="18" charset="0"/>
              </a:rPr>
              <a:t>Yılları Arası Bireysel Basınçlı Sulama Sistemleri</a:t>
            </a:r>
            <a:endParaRPr lang="tr-TR" altLang="tr-TR" sz="1600" dirty="0" smtClean="0">
              <a:latin typeface="Times New Roman" pitchFamily="18" charset="0"/>
              <a:cs typeface="Times New Roman" pitchFamily="18" charset="0"/>
            </a:endParaRPr>
          </a:p>
          <a:p>
            <a:r>
              <a:rPr lang="tr-TR" altLang="tr-TR" sz="1600" dirty="0" smtClean="0">
                <a:latin typeface="Times New Roman" pitchFamily="18" charset="0"/>
                <a:cs typeface="Times New Roman" pitchFamily="18" charset="0"/>
              </a:rPr>
              <a:t>Proje Sayıları :2</a:t>
            </a:r>
          </a:p>
          <a:p>
            <a:r>
              <a:rPr lang="tr-TR" altLang="tr-TR" sz="1600" dirty="0" smtClean="0">
                <a:latin typeface="Times New Roman" pitchFamily="18" charset="0"/>
                <a:cs typeface="Times New Roman" pitchFamily="18" charset="0"/>
              </a:rPr>
              <a:t>Proje Tutarları:24122,58</a:t>
            </a:r>
          </a:p>
          <a:p>
            <a:pPr algn="ctr" fontAlgn="b">
              <a:buNone/>
              <a:defRPr/>
            </a:pPr>
            <a:endParaRPr lang="tr-TR" sz="1400" b="1" dirty="0" smtClean="0">
              <a:latin typeface="Times New Roman" pitchFamily="18" charset="0"/>
              <a:cs typeface="Times New Roman" pitchFamily="18" charset="0"/>
            </a:endParaRPr>
          </a:p>
          <a:p>
            <a:pPr algn="ctr" fontAlgn="b">
              <a:buNone/>
              <a:defRPr/>
            </a:pPr>
            <a:endParaRPr lang="tr-TR" sz="1200" b="1" dirty="0" smtClean="0"/>
          </a:p>
          <a:p>
            <a:endParaRPr lang="tr-TR" sz="1200" dirty="0"/>
          </a:p>
        </p:txBody>
      </p:sp>
    </p:spTree>
    <p:extLst>
      <p:ext uri="{BB962C8B-B14F-4D97-AF65-F5344CB8AC3E}">
        <p14:creationId xmlns:p14="http://schemas.microsoft.com/office/powerpoint/2010/main" val="38617902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KOOPERATİF VE BANKALAR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txBox="1">
            <a:spLocks/>
          </p:cNvSpPr>
          <p:nvPr/>
        </p:nvSpPr>
        <p:spPr>
          <a:xfrm>
            <a:off x="2077666" y="5029214"/>
            <a:ext cx="7056809" cy="1828786"/>
          </a:xfrm>
          <a:prstGeom prst="rect">
            <a:avLst/>
          </a:prstGeom>
        </p:spPr>
        <p:txBody>
          <a:bodyPr vert="horz" lIns="91440" tIns="45720" rIns="91440" bIns="45720" rtlCol="0">
            <a:normAutofit lnSpcReduction="100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tr-TR" sz="1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tr-TR" sz="1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T.C. Ziraat Bankası Şubesi  bulunmaktadır.</a:t>
            </a:r>
            <a:endParaRPr kumimoji="0" lang="tr-TR" sz="1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*T.C. Ziraat Bankası ATM, Denizbank ATM ve PTT </a:t>
            </a:r>
            <a:r>
              <a:rPr kumimoji="0" lang="tr-TR" sz="16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Matik</a:t>
            </a: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ATM’ si bulunmaktadır.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*İlçede Esnaf ve Sanatkârlar Odası mevcuttur.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*Değişik faaliyet alanlarında odaya kayıtlı</a:t>
            </a:r>
            <a:r>
              <a:rPr kumimoji="0" lang="tr-TR" sz="16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tr-TR" sz="1600" b="1"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312 esnaf </a:t>
            </a:r>
            <a:r>
              <a:rPr kumimoji="0" lang="tr-TR"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bulunmaktadır.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600" b="1" i="0" u="none" strike="noStrike" kern="1200" cap="none" spc="0" normalizeH="0" baseline="0" noProof="0" dirty="0" smtClean="0">
              <a:ln>
                <a:noFill/>
              </a:ln>
              <a:solidFill>
                <a:schemeClr val="accent5"/>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1600" b="1" i="0" u="none" strike="noStrike" kern="1200" cap="none" spc="0" normalizeH="0" baseline="0" noProof="0" dirty="0">
              <a:ln>
                <a:noFill/>
              </a:ln>
              <a:solidFill>
                <a:schemeClr val="accent5"/>
              </a:solidFill>
              <a:effectLst/>
              <a:uLnTx/>
              <a:uFillTx/>
              <a:latin typeface="+mn-lt"/>
              <a:ea typeface="+mn-ea"/>
              <a:cs typeface="+mn-cs"/>
            </a:endParaRPr>
          </a:p>
        </p:txBody>
      </p:sp>
      <p:graphicFrame>
        <p:nvGraphicFramePr>
          <p:cNvPr id="19" name="Tablo 1"/>
          <p:cNvGraphicFramePr>
            <a:graphicFrameLocks noGrp="1"/>
          </p:cNvGraphicFramePr>
          <p:nvPr>
            <p:extLst/>
          </p:nvPr>
        </p:nvGraphicFramePr>
        <p:xfrm>
          <a:off x="700752" y="1104949"/>
          <a:ext cx="10818978" cy="2886028"/>
        </p:xfrm>
        <a:graphic>
          <a:graphicData uri="http://schemas.openxmlformats.org/drawingml/2006/table">
            <a:tbl>
              <a:tblPr firstRow="1" bandRow="1">
                <a:tableStyleId>{5C22544A-7EE6-4342-B048-85BDC9FD1C3A}</a:tableStyleId>
              </a:tblPr>
              <a:tblGrid>
                <a:gridCol w="5409489">
                  <a:extLst>
                    <a:ext uri="{9D8B030D-6E8A-4147-A177-3AD203B41FA5}">
                      <a16:colId xmlns:a16="http://schemas.microsoft.com/office/drawing/2014/main" val="1026931387"/>
                    </a:ext>
                  </a:extLst>
                </a:gridCol>
                <a:gridCol w="5409489">
                  <a:extLst>
                    <a:ext uri="{9D8B030D-6E8A-4147-A177-3AD203B41FA5}">
                      <a16:colId xmlns:a16="http://schemas.microsoft.com/office/drawing/2014/main" val="1715552433"/>
                    </a:ext>
                  </a:extLst>
                </a:gridCol>
              </a:tblGrid>
              <a:tr h="541863">
                <a:tc>
                  <a:txBody>
                    <a:bodyPr/>
                    <a:lstStyle/>
                    <a:p>
                      <a:r>
                        <a:rPr lang="tr-TR" sz="1800" dirty="0">
                          <a:latin typeface="Times New Roman" panose="02020603050405020304" pitchFamily="18" charset="0"/>
                          <a:cs typeface="Times New Roman" panose="02020603050405020304" pitchFamily="18" charset="0"/>
                        </a:rPr>
                        <a:t>Sulama</a:t>
                      </a:r>
                      <a:r>
                        <a:rPr lang="tr-TR" sz="1800" baseline="0" dirty="0">
                          <a:latin typeface="Times New Roman" panose="02020603050405020304" pitchFamily="18" charset="0"/>
                          <a:cs typeface="Times New Roman" panose="02020603050405020304" pitchFamily="18" charset="0"/>
                        </a:rPr>
                        <a:t> Kooperatifleri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a:latin typeface="Times New Roman" panose="02020603050405020304" pitchFamily="18" charset="0"/>
                          <a:cs typeface="Times New Roman" panose="02020603050405020304" pitchFamily="18" charset="0"/>
                        </a:rPr>
                        <a:t>Tarımsal</a:t>
                      </a:r>
                      <a:r>
                        <a:rPr lang="tr-TR" sz="1800" baseline="0" dirty="0">
                          <a:latin typeface="Times New Roman" panose="02020603050405020304" pitchFamily="18" charset="0"/>
                          <a:cs typeface="Times New Roman" panose="02020603050405020304" pitchFamily="18" charset="0"/>
                        </a:rPr>
                        <a:t> Kalkınma Kooperatifleri</a:t>
                      </a:r>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09860395"/>
                  </a:ext>
                </a:extLst>
              </a:tr>
              <a:tr h="541863">
                <a:tc>
                  <a:txBody>
                    <a:bodyPr/>
                    <a:lstStyle/>
                    <a:p>
                      <a:r>
                        <a:rPr lang="tr-TR" sz="1800" dirty="0">
                          <a:latin typeface="Times New Roman" panose="02020603050405020304" pitchFamily="18" charset="0"/>
                          <a:cs typeface="Times New Roman" panose="02020603050405020304" pitchFamily="18" charset="0"/>
                        </a:rPr>
                        <a:t>Evciler</a:t>
                      </a:r>
                      <a:r>
                        <a:rPr lang="tr-TR" sz="1800" baseline="0" dirty="0">
                          <a:latin typeface="Times New Roman" panose="02020603050405020304" pitchFamily="18" charset="0"/>
                          <a:cs typeface="Times New Roman" panose="02020603050405020304" pitchFamily="18" charset="0"/>
                        </a:rPr>
                        <a:t> Merkez Sulama Kooperatifi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a:latin typeface="Times New Roman" panose="02020603050405020304" pitchFamily="18" charset="0"/>
                          <a:cs typeface="Times New Roman" panose="02020603050405020304" pitchFamily="18" charset="0"/>
                        </a:rPr>
                        <a:t>Evciler Tarımsal Kalkınma Kooperatifi</a:t>
                      </a:r>
                    </a:p>
                  </a:txBody>
                  <a:tcPr/>
                </a:tc>
                <a:extLst>
                  <a:ext uri="{0D108BD9-81ED-4DB2-BD59-A6C34878D82A}">
                    <a16:rowId xmlns:a16="http://schemas.microsoft.com/office/drawing/2014/main" val="3629713596"/>
                  </a:ext>
                </a:extLst>
              </a:tr>
              <a:tr h="530088">
                <a:tc>
                  <a:txBody>
                    <a:bodyPr/>
                    <a:lstStyle/>
                    <a:p>
                      <a:r>
                        <a:rPr lang="tr-TR" sz="1800" dirty="0">
                          <a:latin typeface="Times New Roman" panose="02020603050405020304" pitchFamily="18" charset="0"/>
                          <a:cs typeface="Times New Roman" panose="02020603050405020304" pitchFamily="18" charset="0"/>
                        </a:rPr>
                        <a:t>Gökçek Sulama</a:t>
                      </a:r>
                      <a:r>
                        <a:rPr lang="tr-TR" sz="1800" baseline="0" dirty="0">
                          <a:latin typeface="Times New Roman" panose="02020603050405020304" pitchFamily="18" charset="0"/>
                          <a:cs typeface="Times New Roman" panose="02020603050405020304" pitchFamily="18" charset="0"/>
                        </a:rPr>
                        <a:t> Kooperatifi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a:latin typeface="Times New Roman" panose="02020603050405020304" pitchFamily="18" charset="0"/>
                          <a:cs typeface="Times New Roman" panose="02020603050405020304" pitchFamily="18" charset="0"/>
                        </a:rPr>
                        <a:t>Altınova Tarımsal Kooperatifi</a:t>
                      </a:r>
                    </a:p>
                  </a:txBody>
                  <a:tcPr/>
                </a:tc>
                <a:extLst>
                  <a:ext uri="{0D108BD9-81ED-4DB2-BD59-A6C34878D82A}">
                    <a16:rowId xmlns:a16="http://schemas.microsoft.com/office/drawing/2014/main" val="2346461000"/>
                  </a:ext>
                </a:extLst>
              </a:tr>
              <a:tr h="530088">
                <a:tc>
                  <a:txBody>
                    <a:bodyPr/>
                    <a:lstStyle/>
                    <a:p>
                      <a:r>
                        <a:rPr lang="tr-TR" sz="1800" dirty="0">
                          <a:latin typeface="Times New Roman" panose="02020603050405020304" pitchFamily="18" charset="0"/>
                          <a:cs typeface="Times New Roman" panose="02020603050405020304" pitchFamily="18" charset="0"/>
                        </a:rPr>
                        <a:t>Baraklı Sulama</a:t>
                      </a:r>
                      <a:r>
                        <a:rPr lang="tr-TR" sz="1800" baseline="0" dirty="0">
                          <a:latin typeface="Times New Roman" panose="02020603050405020304" pitchFamily="18" charset="0"/>
                          <a:cs typeface="Times New Roman" panose="02020603050405020304" pitchFamily="18" charset="0"/>
                        </a:rPr>
                        <a:t> Kooperatifi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err="1">
                          <a:latin typeface="Times New Roman" panose="02020603050405020304" pitchFamily="18" charset="0"/>
                          <a:cs typeface="Times New Roman" panose="02020603050405020304" pitchFamily="18" charset="0"/>
                        </a:rPr>
                        <a:t>Akyarma</a:t>
                      </a:r>
                      <a:r>
                        <a:rPr lang="tr-TR" sz="1800" dirty="0">
                          <a:latin typeface="Times New Roman" panose="02020603050405020304" pitchFamily="18" charset="0"/>
                          <a:cs typeface="Times New Roman" panose="02020603050405020304" pitchFamily="18" charset="0"/>
                        </a:rPr>
                        <a:t> Tarımsal</a:t>
                      </a:r>
                      <a:r>
                        <a:rPr lang="tr-TR" sz="1800" baseline="0" dirty="0">
                          <a:latin typeface="Times New Roman" panose="02020603050405020304" pitchFamily="18" charset="0"/>
                          <a:cs typeface="Times New Roman" panose="02020603050405020304" pitchFamily="18" charset="0"/>
                        </a:rPr>
                        <a:t> Kooperatifi</a:t>
                      </a:r>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4765772"/>
                  </a:ext>
                </a:extLst>
              </a:tr>
              <a:tr h="371063">
                <a:tc>
                  <a:txBody>
                    <a:bodyPr/>
                    <a:lstStyle/>
                    <a:p>
                      <a:r>
                        <a:rPr lang="tr-TR" sz="1800" dirty="0">
                          <a:latin typeface="Times New Roman" panose="02020603050405020304" pitchFamily="18" charset="0"/>
                          <a:cs typeface="Times New Roman" panose="02020603050405020304" pitchFamily="18" charset="0"/>
                        </a:rPr>
                        <a:t>Altınova Sulama</a:t>
                      </a:r>
                      <a:r>
                        <a:rPr lang="tr-TR" sz="1800" baseline="0" dirty="0">
                          <a:latin typeface="Times New Roman" panose="02020603050405020304" pitchFamily="18" charset="0"/>
                          <a:cs typeface="Times New Roman" panose="02020603050405020304" pitchFamily="18" charset="0"/>
                        </a:rPr>
                        <a:t> Kooperatifi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a:latin typeface="Times New Roman" panose="02020603050405020304" pitchFamily="18" charset="0"/>
                          <a:cs typeface="Times New Roman" panose="02020603050405020304" pitchFamily="18" charset="0"/>
                        </a:rPr>
                        <a:t>Gökçek</a:t>
                      </a:r>
                      <a:r>
                        <a:rPr lang="tr-TR" sz="1800" baseline="0" dirty="0">
                          <a:latin typeface="Times New Roman" panose="02020603050405020304" pitchFamily="18" charset="0"/>
                          <a:cs typeface="Times New Roman" panose="02020603050405020304" pitchFamily="18" charset="0"/>
                        </a:rPr>
                        <a:t> Tarımsal Kooperatifi</a:t>
                      </a:r>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8350910"/>
                  </a:ext>
                </a:extLst>
              </a:tr>
              <a:tr h="371063">
                <a:tc>
                  <a:txBody>
                    <a:bodyPr/>
                    <a:lstStyle/>
                    <a:p>
                      <a:r>
                        <a:rPr lang="tr-TR" sz="1800" dirty="0" err="1">
                          <a:latin typeface="Times New Roman" panose="02020603050405020304" pitchFamily="18" charset="0"/>
                          <a:cs typeface="Times New Roman" panose="02020603050405020304" pitchFamily="18" charset="0"/>
                        </a:rPr>
                        <a:t>Akyarma</a:t>
                      </a:r>
                      <a:r>
                        <a:rPr lang="tr-TR" sz="1800" dirty="0">
                          <a:latin typeface="Times New Roman" panose="02020603050405020304" pitchFamily="18" charset="0"/>
                          <a:cs typeface="Times New Roman" panose="02020603050405020304" pitchFamily="18" charset="0"/>
                        </a:rPr>
                        <a:t> Sulama Kooperatifi</a:t>
                      </a:r>
                      <a:r>
                        <a:rPr lang="tr-TR" sz="1800" baseline="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txBody>
                  <a:tcPr/>
                </a:tc>
                <a:tc>
                  <a:txBody>
                    <a:bodyPr/>
                    <a:lstStyle/>
                    <a:p>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60749797"/>
                  </a:ext>
                </a:extLst>
              </a:tr>
            </a:tbl>
          </a:graphicData>
        </a:graphic>
      </p:graphicFrame>
      <p:graphicFrame>
        <p:nvGraphicFramePr>
          <p:cNvPr id="20" name="Tablo 3"/>
          <p:cNvGraphicFramePr>
            <a:graphicFrameLocks noGrp="1"/>
          </p:cNvGraphicFramePr>
          <p:nvPr>
            <p:extLst/>
          </p:nvPr>
        </p:nvGraphicFramePr>
        <p:xfrm>
          <a:off x="700752" y="4246240"/>
          <a:ext cx="10818978" cy="1005840"/>
        </p:xfrm>
        <a:graphic>
          <a:graphicData uri="http://schemas.openxmlformats.org/drawingml/2006/table">
            <a:tbl>
              <a:tblPr firstRow="1" bandRow="1">
                <a:tableStyleId>{5C22544A-7EE6-4342-B048-85BDC9FD1C3A}</a:tableStyleId>
              </a:tblPr>
              <a:tblGrid>
                <a:gridCol w="10818978">
                  <a:extLst>
                    <a:ext uri="{9D8B030D-6E8A-4147-A177-3AD203B41FA5}">
                      <a16:colId xmlns:a16="http://schemas.microsoft.com/office/drawing/2014/main" val="401531488"/>
                    </a:ext>
                  </a:extLst>
                </a:gridCol>
              </a:tblGrid>
              <a:tr h="318137">
                <a:tc>
                  <a:txBody>
                    <a:bodyPr/>
                    <a:lstStyle/>
                    <a:p>
                      <a:r>
                        <a:rPr lang="tr-TR" sz="1600" dirty="0">
                          <a:latin typeface="Times New Roman" panose="02020603050405020304" pitchFamily="18" charset="0"/>
                          <a:cs typeface="Times New Roman" panose="02020603050405020304" pitchFamily="18" charset="0"/>
                        </a:rPr>
                        <a:t>Birlikler </a:t>
                      </a:r>
                    </a:p>
                  </a:txBody>
                  <a:tcPr/>
                </a:tc>
                <a:extLst>
                  <a:ext uri="{0D108BD9-81ED-4DB2-BD59-A6C34878D82A}">
                    <a16:rowId xmlns:a16="http://schemas.microsoft.com/office/drawing/2014/main" val="4028937180"/>
                  </a:ext>
                </a:extLst>
              </a:tr>
              <a:tr h="318137">
                <a:tc>
                  <a:txBody>
                    <a:bodyPr/>
                    <a:lstStyle/>
                    <a:p>
                      <a:r>
                        <a:rPr lang="tr-TR" sz="1600" dirty="0">
                          <a:latin typeface="Times New Roman" panose="02020603050405020304" pitchFamily="18" charset="0"/>
                          <a:cs typeface="Times New Roman" panose="02020603050405020304" pitchFamily="18" charset="0"/>
                        </a:rPr>
                        <a:t>Damızlık Sığır Yetiştiriciliği Birliği</a:t>
                      </a:r>
                    </a:p>
                  </a:txBody>
                  <a:tcPr/>
                </a:tc>
                <a:extLst>
                  <a:ext uri="{0D108BD9-81ED-4DB2-BD59-A6C34878D82A}">
                    <a16:rowId xmlns:a16="http://schemas.microsoft.com/office/drawing/2014/main" val="2269523352"/>
                  </a:ext>
                </a:extLst>
              </a:tr>
              <a:tr h="318137">
                <a:tc>
                  <a:txBody>
                    <a:bodyPr/>
                    <a:lstStyle/>
                    <a:p>
                      <a:r>
                        <a:rPr lang="tr-TR" sz="1600" dirty="0">
                          <a:latin typeface="Times New Roman" panose="02020603050405020304" pitchFamily="18" charset="0"/>
                          <a:cs typeface="Times New Roman" panose="02020603050405020304" pitchFamily="18" charset="0"/>
                        </a:rPr>
                        <a:t>Süt Üreticileri Birliği</a:t>
                      </a:r>
                    </a:p>
                  </a:txBody>
                  <a:tcPr/>
                </a:tc>
                <a:extLst>
                  <a:ext uri="{0D108BD9-81ED-4DB2-BD59-A6C34878D82A}">
                    <a16:rowId xmlns:a16="http://schemas.microsoft.com/office/drawing/2014/main" val="2179083740"/>
                  </a:ext>
                </a:extLst>
              </a:tr>
            </a:tbl>
          </a:graphicData>
        </a:graphic>
      </p:graphicFrame>
    </p:spTree>
    <p:extLst>
      <p:ext uri="{BB962C8B-B14F-4D97-AF65-F5344CB8AC3E}">
        <p14:creationId xmlns:p14="http://schemas.microsoft.com/office/powerpoint/2010/main" val="2989174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1"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ULAŞIM DURUMU</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1059679" y="1016000"/>
            <a:ext cx="9938758" cy="4701136"/>
          </a:xfrm>
        </p:spPr>
        <p:txBody>
          <a:bodyPr>
            <a:noAutofit/>
          </a:bodyPr>
          <a:lstStyle/>
          <a:p>
            <a:pPr algn="ctr">
              <a:buNone/>
            </a:pPr>
            <a:r>
              <a:rPr lang="tr-TR" sz="1600" dirty="0" smtClean="0">
                <a:latin typeface="Times New Roman" pitchFamily="18" charset="0"/>
                <a:cs typeface="Times New Roman" pitchFamily="18" charset="0"/>
              </a:rPr>
              <a:t>	</a:t>
            </a:r>
            <a:r>
              <a:rPr lang="tr-TR" sz="1600" b="1" dirty="0" smtClean="0">
                <a:solidFill>
                  <a:srgbClr val="FF0000"/>
                </a:solidFill>
                <a:latin typeface="Times New Roman" pitchFamily="18" charset="0"/>
                <a:cs typeface="Times New Roman" pitchFamily="18" charset="0"/>
              </a:rPr>
              <a:t>İlçemiz,</a:t>
            </a:r>
          </a:p>
          <a:p>
            <a:pPr algn="just">
              <a:buNone/>
            </a:pPr>
            <a:endParaRPr lang="tr-TR" sz="1600" b="1" dirty="0" smtClean="0">
              <a:latin typeface="Times New Roman" pitchFamily="18" charset="0"/>
              <a:cs typeface="Times New Roman" pitchFamily="18" charset="0"/>
            </a:endParaRPr>
          </a:p>
          <a:p>
            <a:pPr>
              <a:buNone/>
            </a:pPr>
            <a:r>
              <a:rPr lang="tr-TR" sz="1600" b="1" dirty="0" smtClean="0">
                <a:latin typeface="Times New Roman" pitchFamily="18" charset="0"/>
                <a:cs typeface="Times New Roman" pitchFamily="18" charset="0"/>
              </a:rPr>
              <a:t>	</a:t>
            </a:r>
            <a:r>
              <a:rPr lang="tr-TR" sz="1800" b="1" dirty="0" err="1" smtClean="0">
                <a:solidFill>
                  <a:srgbClr val="004FEE"/>
                </a:solidFill>
                <a:latin typeface="Times New Roman" pitchFamily="18" charset="0"/>
                <a:cs typeface="Times New Roman" pitchFamily="18" charset="0"/>
              </a:rPr>
              <a:t>Afyonkarahisar</a:t>
            </a:r>
            <a:r>
              <a:rPr lang="tr-TR" sz="1800" b="1" dirty="0" smtClean="0">
                <a:solidFill>
                  <a:srgbClr val="004FEE"/>
                </a:solidFill>
                <a:latin typeface="Times New Roman" pitchFamily="18" charset="0"/>
                <a:cs typeface="Times New Roman" pitchFamily="18" charset="0"/>
              </a:rPr>
              <a:t> – Denizli (D320) karayolunun </a:t>
            </a:r>
            <a:r>
              <a:rPr lang="tr-TR" sz="1800" dirty="0" smtClean="0">
                <a:solidFill>
                  <a:srgbClr val="FF0000"/>
                </a:solidFill>
                <a:latin typeface="Times New Roman" pitchFamily="18" charset="0"/>
                <a:cs typeface="Times New Roman" pitchFamily="18" charset="0"/>
              </a:rPr>
              <a:t>7</a:t>
            </a:r>
            <a:r>
              <a:rPr lang="tr-TR" sz="1800" dirty="0" smtClean="0">
                <a:latin typeface="Times New Roman" pitchFamily="18" charset="0"/>
                <a:cs typeface="Times New Roman" pitchFamily="18" charset="0"/>
              </a:rPr>
              <a:t> Km kuzeyinde bulunmaktadır. </a:t>
            </a:r>
          </a:p>
          <a:p>
            <a:pPr algn="just">
              <a:buFont typeface="Wingdings" pitchFamily="2" charset="2"/>
              <a:buChar char="Ø"/>
            </a:pPr>
            <a:endParaRPr lang="tr-TR" sz="1800" dirty="0" smtClean="0">
              <a:latin typeface="Times New Roman" pitchFamily="18" charset="0"/>
              <a:cs typeface="Times New Roman" pitchFamily="18" charset="0"/>
            </a:endParaRPr>
          </a:p>
          <a:p>
            <a:pPr>
              <a:buNone/>
            </a:pPr>
            <a:r>
              <a:rPr lang="tr-TR" sz="1800" dirty="0" smtClean="0">
                <a:latin typeface="Times New Roman" pitchFamily="18" charset="0"/>
                <a:cs typeface="Times New Roman" pitchFamily="18" charset="0"/>
              </a:rPr>
              <a:t>	Devlet Demir Yolları ilçe sınırları içinden geçmekte olup, </a:t>
            </a:r>
            <a:r>
              <a:rPr lang="tr-TR" sz="1800" b="1" dirty="0" smtClean="0">
                <a:solidFill>
                  <a:srgbClr val="004FEE"/>
                </a:solidFill>
                <a:latin typeface="Times New Roman" pitchFamily="18" charset="0"/>
                <a:cs typeface="Times New Roman" pitchFamily="18" charset="0"/>
              </a:rPr>
              <a:t>Pamukkale Ekspresi Denizli-İstanbul </a:t>
            </a:r>
            <a:r>
              <a:rPr lang="tr-TR" sz="1800" dirty="0" smtClean="0">
                <a:latin typeface="Times New Roman" pitchFamily="18" charset="0"/>
                <a:cs typeface="Times New Roman" pitchFamily="18" charset="0"/>
              </a:rPr>
              <a:t>arası tren seferleri başlamıştır. </a:t>
            </a:r>
            <a:r>
              <a:rPr lang="tr-TR" sz="1800" b="1" dirty="0" smtClean="0">
                <a:solidFill>
                  <a:srgbClr val="FF0000"/>
                </a:solidFill>
                <a:latin typeface="Times New Roman" pitchFamily="18" charset="0"/>
                <a:cs typeface="Times New Roman" pitchFamily="18" charset="0"/>
              </a:rPr>
              <a:t>02.02.2015</a:t>
            </a:r>
            <a:r>
              <a:rPr lang="tr-TR" sz="1800" dirty="0" smtClean="0">
                <a:latin typeface="Times New Roman" pitchFamily="18" charset="0"/>
                <a:cs typeface="Times New Roman" pitchFamily="18" charset="0"/>
              </a:rPr>
              <a:t> tarihi itibariyle ilçemiz istasyonundan yolcu almaya başlamıştır.</a:t>
            </a:r>
          </a:p>
          <a:p>
            <a:pPr>
              <a:buNone/>
            </a:pPr>
            <a:r>
              <a:rPr lang="tr-TR" sz="1800" dirty="0" smtClean="0">
                <a:latin typeface="Times New Roman" pitchFamily="18" charset="0"/>
                <a:cs typeface="Times New Roman" pitchFamily="18" charset="0"/>
              </a:rPr>
              <a:t>	</a:t>
            </a:r>
            <a:r>
              <a:rPr lang="tr-TR" sz="1800" b="1" dirty="0" smtClean="0">
                <a:solidFill>
                  <a:srgbClr val="FF0000"/>
                </a:solidFill>
                <a:latin typeface="Times New Roman" pitchFamily="18" charset="0"/>
                <a:cs typeface="Times New Roman" pitchFamily="18" charset="0"/>
              </a:rPr>
              <a:t>25/10/2019</a:t>
            </a:r>
            <a:r>
              <a:rPr lang="tr-TR" sz="1800" b="1" dirty="0" smtClean="0">
                <a:latin typeface="Times New Roman" pitchFamily="18" charset="0"/>
                <a:cs typeface="Times New Roman" pitchFamily="18" charset="0"/>
              </a:rPr>
              <a:t> </a:t>
            </a:r>
            <a:r>
              <a:rPr lang="tr-TR" sz="1800" dirty="0" smtClean="0">
                <a:latin typeface="Times New Roman" pitchFamily="18" charset="0"/>
                <a:cs typeface="Times New Roman" pitchFamily="18" charset="0"/>
              </a:rPr>
              <a:t>tarihinden itibaren </a:t>
            </a:r>
            <a:r>
              <a:rPr lang="tr-TR" sz="1800" b="1" dirty="0" smtClean="0">
                <a:solidFill>
                  <a:srgbClr val="095BFF"/>
                </a:solidFill>
                <a:latin typeface="Times New Roman" pitchFamily="18" charset="0"/>
                <a:cs typeface="Times New Roman" pitchFamily="18" charset="0"/>
              </a:rPr>
              <a:t>Göller Ekspresi Isparta – İzmir </a:t>
            </a:r>
            <a:r>
              <a:rPr lang="tr-TR" sz="1800" dirty="0" smtClean="0">
                <a:latin typeface="Times New Roman" pitchFamily="18" charset="0"/>
                <a:cs typeface="Times New Roman" pitchFamily="18" charset="0"/>
              </a:rPr>
              <a:t>arasında seferlere başlamıştır. Ancak </a:t>
            </a:r>
            <a:r>
              <a:rPr lang="tr-TR" sz="1800" dirty="0" err="1" smtClean="0">
                <a:latin typeface="Times New Roman" pitchFamily="18" charset="0"/>
                <a:cs typeface="Times New Roman" pitchFamily="18" charset="0"/>
              </a:rPr>
              <a:t>Covid</a:t>
            </a:r>
            <a:r>
              <a:rPr lang="tr-TR" sz="1800" dirty="0" smtClean="0">
                <a:latin typeface="Times New Roman" pitchFamily="18" charset="0"/>
                <a:cs typeface="Times New Roman" pitchFamily="18" charset="0"/>
              </a:rPr>
              <a:t>-19 salgını nedeniyle seferler yapılamamaktadır.</a:t>
            </a:r>
          </a:p>
          <a:p>
            <a:pPr algn="just">
              <a:buFont typeface="Wingdings" pitchFamily="2" charset="2"/>
              <a:buChar char="Ø"/>
            </a:pPr>
            <a:endParaRPr lang="tr-TR" sz="1800" dirty="0" smtClean="0">
              <a:latin typeface="Times New Roman" pitchFamily="18" charset="0"/>
              <a:cs typeface="Times New Roman" pitchFamily="18" charset="0"/>
            </a:endParaRPr>
          </a:p>
          <a:p>
            <a:pPr>
              <a:buNone/>
            </a:pPr>
            <a:r>
              <a:rPr lang="tr-TR" sz="1800" dirty="0" smtClean="0">
                <a:latin typeface="Times New Roman" pitchFamily="18" charset="0"/>
                <a:cs typeface="Times New Roman" pitchFamily="18" charset="0"/>
              </a:rPr>
              <a:t>	Denizli </a:t>
            </a:r>
            <a:r>
              <a:rPr lang="tr-TR" sz="1800" b="1" dirty="0" smtClean="0">
                <a:solidFill>
                  <a:srgbClr val="004FEE"/>
                </a:solidFill>
                <a:latin typeface="Times New Roman" pitchFamily="18" charset="0"/>
                <a:cs typeface="Times New Roman" pitchFamily="18" charset="0"/>
              </a:rPr>
              <a:t>Çardak Havalimanına </a:t>
            </a:r>
            <a:r>
              <a:rPr lang="tr-TR" sz="1800" b="1" dirty="0" smtClean="0">
                <a:solidFill>
                  <a:srgbClr val="FF0000"/>
                </a:solidFill>
                <a:latin typeface="Times New Roman" pitchFamily="18" charset="0"/>
                <a:cs typeface="Times New Roman" pitchFamily="18" charset="0"/>
              </a:rPr>
              <a:t>40 km</a:t>
            </a:r>
            <a:r>
              <a:rPr lang="tr-TR" sz="1800" dirty="0" smtClean="0">
                <a:latin typeface="Times New Roman" pitchFamily="18" charset="0"/>
                <a:cs typeface="Times New Roman" pitchFamily="18" charset="0"/>
              </a:rPr>
              <a:t>, Isparta </a:t>
            </a:r>
            <a:r>
              <a:rPr lang="tr-TR" sz="1800" b="1" dirty="0" smtClean="0">
                <a:solidFill>
                  <a:srgbClr val="004FEE"/>
                </a:solidFill>
                <a:latin typeface="Times New Roman" pitchFamily="18" charset="0"/>
                <a:cs typeface="Times New Roman" pitchFamily="18" charset="0"/>
              </a:rPr>
              <a:t>Süleyman Demirel Havalimanına</a:t>
            </a:r>
            <a:r>
              <a:rPr lang="tr-TR" sz="1800" b="1" dirty="0" smtClean="0">
                <a:solidFill>
                  <a:srgbClr val="FF0000"/>
                </a:solidFill>
                <a:latin typeface="Times New Roman" pitchFamily="18" charset="0"/>
                <a:cs typeface="Times New Roman" pitchFamily="18" charset="0"/>
              </a:rPr>
              <a:t> 65 km</a:t>
            </a:r>
            <a:r>
              <a:rPr lang="tr-TR" sz="1800" b="1" dirty="0" smtClean="0">
                <a:solidFill>
                  <a:srgbClr val="004FEE"/>
                </a:solidFill>
                <a:latin typeface="Times New Roman" pitchFamily="18" charset="0"/>
                <a:cs typeface="Times New Roman" pitchFamily="18" charset="0"/>
              </a:rPr>
              <a:t> </a:t>
            </a:r>
            <a:r>
              <a:rPr lang="tr-TR" sz="1800" dirty="0" smtClean="0">
                <a:latin typeface="Times New Roman" pitchFamily="18" charset="0"/>
                <a:cs typeface="Times New Roman" pitchFamily="18" charset="0"/>
              </a:rPr>
              <a:t>mesafede bulunmaktadır.</a:t>
            </a:r>
          </a:p>
          <a:p>
            <a:pPr algn="just">
              <a:buNone/>
            </a:pPr>
            <a:endParaRPr lang="tr-TR" sz="1800" dirty="0" smtClean="0">
              <a:latin typeface="Times New Roman" pitchFamily="18" charset="0"/>
              <a:cs typeface="Times New Roman" pitchFamily="18" charset="0"/>
            </a:endParaRPr>
          </a:p>
          <a:p>
            <a:pPr algn="just">
              <a:buNone/>
            </a:pPr>
            <a:r>
              <a:rPr lang="tr-TR" sz="1800" dirty="0" smtClean="0">
                <a:latin typeface="Times New Roman" pitchFamily="18" charset="0"/>
                <a:cs typeface="Times New Roman" pitchFamily="18" charset="0"/>
              </a:rPr>
              <a:t>	İlçe merkezi ile tüm yerleşim birimlerini bağlayan yolların tamamı asfalt kaplamadır. </a:t>
            </a:r>
          </a:p>
          <a:p>
            <a:pPr algn="just">
              <a:buFont typeface="Wingdings" pitchFamily="2" charset="2"/>
              <a:buChar char="Ø"/>
            </a:pPr>
            <a:endParaRPr lang="tr-TR" sz="1800" dirty="0" smtClean="0">
              <a:latin typeface="Times New Roman" pitchFamily="18" charset="0"/>
              <a:cs typeface="Times New Roman" pitchFamily="18" charset="0"/>
            </a:endParaRPr>
          </a:p>
          <a:p>
            <a:pPr algn="just">
              <a:buNone/>
            </a:pPr>
            <a:r>
              <a:rPr lang="tr-TR" sz="1800" dirty="0" smtClean="0">
                <a:latin typeface="Times New Roman" pitchFamily="18" charset="0"/>
                <a:cs typeface="Times New Roman" pitchFamily="18" charset="0"/>
              </a:rPr>
              <a:t>	Kış aylarında kapanan yolumuz yoktur.</a:t>
            </a:r>
            <a:endParaRPr lang="tr-TR" sz="1800" b="1" dirty="0">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ORMAN VE SU İŞLERİ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2257425" y="1016000"/>
            <a:ext cx="7134225" cy="4327525"/>
          </a:xfrm>
        </p:spPr>
        <p:txBody>
          <a:bodyPr>
            <a:noAutofit/>
          </a:bodyPr>
          <a:lstStyle/>
          <a:p>
            <a:endParaRPr lang="tr-TR" sz="1600" dirty="0" smtClean="0">
              <a:latin typeface="Times New Roman" pitchFamily="18" charset="0"/>
              <a:cs typeface="Times New Roman" pitchFamily="18" charset="0"/>
            </a:endParaRPr>
          </a:p>
          <a:p>
            <a:r>
              <a:rPr lang="tr-TR" sz="1800" dirty="0" smtClean="0">
                <a:latin typeface="Times New Roman" pitchFamily="18" charset="0"/>
                <a:cs typeface="Times New Roman" pitchFamily="18" charset="0"/>
              </a:rPr>
              <a:t>İlçemiz merkez ve köylerinde şebeke içme suyu mevcuttur.</a:t>
            </a:r>
          </a:p>
          <a:p>
            <a:r>
              <a:rPr lang="tr-TR" sz="1800" dirty="0" smtClean="0">
                <a:latin typeface="Times New Roman" pitchFamily="18" charset="0"/>
                <a:cs typeface="Times New Roman" pitchFamily="18" charset="0"/>
              </a:rPr>
              <a:t>Köylerimizde güneş enerjili sitem ile şebekeye içme suyu basımına başlanmıştır. </a:t>
            </a:r>
          </a:p>
          <a:p>
            <a:r>
              <a:rPr lang="tr-TR" sz="1800" dirty="0" smtClean="0">
                <a:latin typeface="Times New Roman" pitchFamily="18" charset="0"/>
                <a:cs typeface="Times New Roman" pitchFamily="18" charset="0"/>
              </a:rPr>
              <a:t>İlçemiz sınırları içinde baraj ve akarsu bulunmamaktadır.</a:t>
            </a:r>
          </a:p>
          <a:p>
            <a:r>
              <a:rPr lang="tr-TR" sz="1800" dirty="0" smtClean="0">
                <a:latin typeface="Times New Roman" pitchFamily="18" charset="0"/>
                <a:cs typeface="Times New Roman" pitchFamily="18" charset="0"/>
              </a:rPr>
              <a:t>İlçemiz genelinde </a:t>
            </a:r>
            <a:r>
              <a:rPr lang="tr-TR" sz="1800" b="1" dirty="0" smtClean="0">
                <a:solidFill>
                  <a:srgbClr val="C00000"/>
                </a:solidFill>
                <a:latin typeface="Times New Roman" pitchFamily="18" charset="0"/>
                <a:cs typeface="Times New Roman" pitchFamily="18" charset="0"/>
              </a:rPr>
              <a:t>715,639</a:t>
            </a:r>
            <a:r>
              <a:rPr lang="tr-TR" sz="1800" dirty="0" smtClean="0">
                <a:latin typeface="Times New Roman" pitchFamily="18" charset="0"/>
                <a:cs typeface="Times New Roman" pitchFamily="18" charset="0"/>
              </a:rPr>
              <a:t> </a:t>
            </a:r>
            <a:r>
              <a:rPr lang="tr-TR" sz="1800" b="1" dirty="0" smtClean="0">
                <a:solidFill>
                  <a:srgbClr val="C00000"/>
                </a:solidFill>
                <a:latin typeface="Times New Roman" pitchFamily="18" charset="0"/>
                <a:cs typeface="Times New Roman" pitchFamily="18" charset="0"/>
              </a:rPr>
              <a:t>dekar</a:t>
            </a:r>
            <a:r>
              <a:rPr lang="tr-TR" sz="1800" b="1" dirty="0" smtClean="0">
                <a:solidFill>
                  <a:schemeClr val="accent1"/>
                </a:solidFill>
                <a:latin typeface="Times New Roman" pitchFamily="18" charset="0"/>
                <a:cs typeface="Times New Roman" pitchFamily="18" charset="0"/>
              </a:rPr>
              <a:t> </a:t>
            </a:r>
            <a:r>
              <a:rPr lang="tr-TR" sz="1800" b="1" dirty="0" smtClean="0">
                <a:solidFill>
                  <a:srgbClr val="C00000"/>
                </a:solidFill>
                <a:latin typeface="Times New Roman" pitchFamily="18" charset="0"/>
                <a:cs typeface="Times New Roman" pitchFamily="18" charset="0"/>
              </a:rPr>
              <a:t>ormanlık alan </a:t>
            </a:r>
            <a:r>
              <a:rPr lang="tr-TR" sz="1800" dirty="0" smtClean="0">
                <a:latin typeface="Times New Roman" pitchFamily="18" charset="0"/>
                <a:cs typeface="Times New Roman" pitchFamily="18" charset="0"/>
              </a:rPr>
              <a:t>bulunmaktadır.</a:t>
            </a:r>
            <a:endParaRPr lang="tr-TR" sz="1800"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smtClean="0">
                <a:effectLst>
                  <a:reflection blurRad="12700" stA="48000" endA="300" endPos="55000" dir="5400000" sy="-90000" algn="bl" rotWithShape="0"/>
                </a:effectLst>
                <a:latin typeface="Times New Roman" pitchFamily="18" charset="0"/>
                <a:cs typeface="Times New Roman" pitchFamily="18" charset="0"/>
              </a:rPr>
              <a:t>TAPU MÜDÜRLÜĞÜ</a:t>
            </a: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7" name="Metin kutusu 4"/>
          <p:cNvSpPr txBox="1"/>
          <p:nvPr/>
        </p:nvSpPr>
        <p:spPr>
          <a:xfrm>
            <a:off x="683664" y="2647942"/>
            <a:ext cx="10818976" cy="3970318"/>
          </a:xfrm>
          <a:prstGeom prst="rect">
            <a:avLst/>
          </a:prstGeom>
          <a:noFill/>
        </p:spPr>
        <p:txBody>
          <a:bodyPr wrap="square" rtlCol="0">
            <a:spAutoFit/>
          </a:bodyPr>
          <a:lstStyle/>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2020 Yılı içinde </a:t>
            </a:r>
            <a:r>
              <a:rPr lang="tr-TR" sz="1600" dirty="0" smtClean="0">
                <a:solidFill>
                  <a:srgbClr val="FF0000"/>
                </a:solidFill>
                <a:latin typeface="Times New Roman" panose="02020603050405020304" pitchFamily="18" charset="0"/>
                <a:cs typeface="Times New Roman" panose="02020603050405020304" pitchFamily="18" charset="0"/>
              </a:rPr>
              <a:t>1638</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Yevmiyeli işlem yapılmış olup bunlar satış, ipotek, intikal yoğunluklu olup vatandaş taleplidir.</a:t>
            </a: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2018 -2019 Yılı içinde  Baraklı, Altınova, </a:t>
            </a:r>
            <a:r>
              <a:rPr lang="tr-TR" sz="1600" dirty="0" err="1">
                <a:latin typeface="Times New Roman" panose="02020603050405020304" pitchFamily="18" charset="0"/>
                <a:cs typeface="Times New Roman" panose="02020603050405020304" pitchFamily="18" charset="0"/>
              </a:rPr>
              <a:t>Akyarma</a:t>
            </a:r>
            <a:r>
              <a:rPr lang="tr-TR" sz="1600" dirty="0">
                <a:latin typeface="Times New Roman" panose="02020603050405020304" pitchFamily="18" charset="0"/>
                <a:cs typeface="Times New Roman" panose="02020603050405020304" pitchFamily="18" charset="0"/>
              </a:rPr>
              <a:t>, Bostancı, Körkuyu köylerinde toplulaştırma yapılmış olup hak sahiplerine tapuları verilmiştir.</a:t>
            </a: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2020 yılı içinde toplulaştırma yapılan Gökçek Köyüne </a:t>
            </a:r>
            <a:r>
              <a:rPr lang="tr-TR" sz="1600" dirty="0">
                <a:solidFill>
                  <a:srgbClr val="FF0000"/>
                </a:solidFill>
                <a:latin typeface="Times New Roman" panose="02020603050405020304" pitchFamily="18" charset="0"/>
                <a:cs typeface="Times New Roman" panose="02020603050405020304" pitchFamily="18" charset="0"/>
              </a:rPr>
              <a:t>1500</a:t>
            </a:r>
            <a:r>
              <a:rPr lang="tr-TR" sz="1600" dirty="0">
                <a:latin typeface="Times New Roman" panose="02020603050405020304" pitchFamily="18" charset="0"/>
                <a:cs typeface="Times New Roman" panose="02020603050405020304" pitchFamily="18" charset="0"/>
              </a:rPr>
              <a:t> adet tapular hak sahiplerine dağıtılmış olup, İlçe Merkezi Toplulaştırma işlemleri </a:t>
            </a:r>
            <a:r>
              <a:rPr lang="tr-TR" sz="1600" dirty="0" smtClean="0">
                <a:latin typeface="Times New Roman" panose="02020603050405020304" pitchFamily="18" charset="0"/>
                <a:cs typeface="Times New Roman" panose="02020603050405020304" pitchFamily="18" charset="0"/>
              </a:rPr>
              <a:t>tamamlanmış olup . </a:t>
            </a:r>
            <a:r>
              <a:rPr lang="tr-TR" sz="1600" dirty="0">
                <a:solidFill>
                  <a:srgbClr val="FF0000"/>
                </a:solidFill>
                <a:latin typeface="Times New Roman" panose="02020603050405020304" pitchFamily="18" charset="0"/>
                <a:cs typeface="Times New Roman" panose="02020603050405020304" pitchFamily="18" charset="0"/>
              </a:rPr>
              <a:t>6200</a:t>
            </a:r>
            <a:r>
              <a:rPr lang="tr-TR" sz="1600" dirty="0">
                <a:latin typeface="Times New Roman" panose="02020603050405020304" pitchFamily="18" charset="0"/>
                <a:cs typeface="Times New Roman" panose="02020603050405020304" pitchFamily="18" charset="0"/>
              </a:rPr>
              <a:t> tapu hak sahiplerine </a:t>
            </a:r>
            <a:r>
              <a:rPr lang="tr-TR" sz="1600" dirty="0" smtClean="0">
                <a:latin typeface="Times New Roman" panose="02020603050405020304" pitchFamily="18" charset="0"/>
                <a:cs typeface="Times New Roman" panose="02020603050405020304" pitchFamily="18" charset="0"/>
              </a:rPr>
              <a:t> dağıtılmıştır.</a:t>
            </a:r>
            <a:endParaRPr lang="tr-TR" sz="16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İlçe Tapu Müdürlüğünün 1990 yılından bu yana yapılan işlemleri konu lan </a:t>
            </a:r>
            <a:r>
              <a:rPr lang="tr-TR" sz="1600" dirty="0">
                <a:solidFill>
                  <a:srgbClr val="FF0000"/>
                </a:solidFill>
                <a:latin typeface="Times New Roman" panose="02020603050405020304" pitchFamily="18" charset="0"/>
                <a:cs typeface="Times New Roman" panose="02020603050405020304" pitchFamily="18" charset="0"/>
              </a:rPr>
              <a:t>11000</a:t>
            </a:r>
            <a:r>
              <a:rPr lang="tr-TR" sz="1600" dirty="0">
                <a:latin typeface="Times New Roman" panose="02020603050405020304" pitchFamily="18" charset="0"/>
                <a:cs typeface="Times New Roman" panose="02020603050405020304" pitchFamily="18" charset="0"/>
              </a:rPr>
              <a:t> adet resmi </a:t>
            </a:r>
            <a:r>
              <a:rPr lang="tr-TR" sz="1600" dirty="0" smtClean="0">
                <a:latin typeface="Times New Roman" panose="02020603050405020304" pitchFamily="18" charset="0"/>
                <a:cs typeface="Times New Roman" panose="02020603050405020304" pitchFamily="18" charset="0"/>
              </a:rPr>
              <a:t>senet 01/04/2020 </a:t>
            </a:r>
            <a:r>
              <a:rPr lang="tr-TR" sz="1600" dirty="0">
                <a:latin typeface="Times New Roman" panose="02020603050405020304" pitchFamily="18" charset="0"/>
                <a:cs typeface="Times New Roman" panose="02020603050405020304" pitchFamily="18" charset="0"/>
              </a:rPr>
              <a:t>tarihinden bu yana taranıp arşiv sistemine aktarılmıştır.</a:t>
            </a: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Tapu Kütüklerin entegrasyonu 2020 yılı içinde tamamlanmıştır.</a:t>
            </a: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Arşivimizde bulunan evrakların tasnifi ve tarama işlemleri devam etmektedir.</a:t>
            </a:r>
          </a:p>
          <a:p>
            <a:pPr marL="342900" indent="-342900" algn="just">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İlçemiz sınırlarında kamulaştırma yapan ve yapacak kurumlar ile koordine bir şekilde çalışılarak kamulaştırma işlemlerinde sorun çıkmaması için sürekli olarak iletişim sağlanmaktadır.</a:t>
            </a:r>
          </a:p>
          <a:p>
            <a:pPr marL="342900" indent="-342900" algn="just">
              <a:buFont typeface="Arial" panose="020B0604020202020204" pitchFamily="34" charset="0"/>
              <a:buChar char="•"/>
            </a:pPr>
            <a:r>
              <a:rPr lang="tr-TR" sz="1600" dirty="0" err="1">
                <a:latin typeface="Times New Roman" panose="02020603050405020304" pitchFamily="18" charset="0"/>
                <a:cs typeface="Times New Roman" panose="02020603050405020304" pitchFamily="18" charset="0"/>
              </a:rPr>
              <a:t>Covid</a:t>
            </a:r>
            <a:r>
              <a:rPr lang="tr-TR" sz="1600" dirty="0">
                <a:latin typeface="Times New Roman" panose="02020603050405020304" pitchFamily="18" charset="0"/>
                <a:cs typeface="Times New Roman" panose="02020603050405020304" pitchFamily="18" charset="0"/>
              </a:rPr>
              <a:t> -19 ile mücadele kapsamında Bölge Müdürlüğümüzce Tapu Müdürlüğünün girişine sensörlü el dezenfektanı konulmuştur. Çalışanların güvenliği için eldiven, maske ve </a:t>
            </a:r>
            <a:r>
              <a:rPr lang="tr-TR" sz="1600">
                <a:latin typeface="Times New Roman" panose="02020603050405020304" pitchFamily="18" charset="0"/>
                <a:cs typeface="Times New Roman" panose="02020603050405020304" pitchFamily="18" charset="0"/>
              </a:rPr>
              <a:t>dezenfektan </a:t>
            </a:r>
            <a:r>
              <a:rPr lang="tr-TR" sz="1600" smtClean="0">
                <a:latin typeface="Times New Roman" panose="02020603050405020304" pitchFamily="18" charset="0"/>
                <a:cs typeface="Times New Roman" panose="02020603050405020304" pitchFamily="18" charset="0"/>
              </a:rPr>
              <a:t>eksiksiz </a:t>
            </a:r>
            <a:r>
              <a:rPr lang="tr-TR" sz="1600">
                <a:latin typeface="Times New Roman" panose="02020603050405020304" pitchFamily="18" charset="0"/>
                <a:cs typeface="Times New Roman" panose="02020603050405020304" pitchFamily="18" charset="0"/>
              </a:rPr>
              <a:t>olarak </a:t>
            </a:r>
            <a:r>
              <a:rPr lang="tr-TR" sz="1600" smtClean="0">
                <a:latin typeface="Times New Roman" panose="02020603050405020304" pitchFamily="18" charset="0"/>
                <a:cs typeface="Times New Roman" panose="02020603050405020304" pitchFamily="18" charset="0"/>
              </a:rPr>
              <a:t>karşılanmıştır.</a:t>
            </a:r>
            <a:endParaRPr lang="tr-TR" sz="16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tr-TR" sz="16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tr-TR" sz="1400" dirty="0">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p:txBody>
      </p:sp>
      <p:graphicFrame>
        <p:nvGraphicFramePr>
          <p:cNvPr id="19" name="Tablo 2"/>
          <p:cNvGraphicFramePr>
            <a:graphicFrameLocks noGrp="1"/>
          </p:cNvGraphicFramePr>
          <p:nvPr>
            <p:extLst/>
          </p:nvPr>
        </p:nvGraphicFramePr>
        <p:xfrm>
          <a:off x="683663" y="929309"/>
          <a:ext cx="10818976" cy="2011680"/>
        </p:xfrm>
        <a:graphic>
          <a:graphicData uri="http://schemas.openxmlformats.org/drawingml/2006/table">
            <a:tbl>
              <a:tblPr firstRow="1" bandRow="1">
                <a:tableStyleId>{5C22544A-7EE6-4342-B048-85BDC9FD1C3A}</a:tableStyleId>
              </a:tblPr>
              <a:tblGrid>
                <a:gridCol w="5409488">
                  <a:extLst>
                    <a:ext uri="{9D8B030D-6E8A-4147-A177-3AD203B41FA5}">
                      <a16:colId xmlns:a16="http://schemas.microsoft.com/office/drawing/2014/main" val="365928257"/>
                    </a:ext>
                  </a:extLst>
                </a:gridCol>
                <a:gridCol w="5409488">
                  <a:extLst>
                    <a:ext uri="{9D8B030D-6E8A-4147-A177-3AD203B41FA5}">
                      <a16:colId xmlns:a16="http://schemas.microsoft.com/office/drawing/2014/main" val="4253638089"/>
                    </a:ext>
                  </a:extLst>
                </a:gridCol>
              </a:tblGrid>
              <a:tr h="303723">
                <a:tc>
                  <a:txBody>
                    <a:bodyPr/>
                    <a:lstStyle/>
                    <a:p>
                      <a:r>
                        <a:rPr lang="tr-TR" sz="1600" dirty="0">
                          <a:latin typeface="Times New Roman" pitchFamily="18" charset="0"/>
                          <a:cs typeface="Times New Roman" pitchFamily="18" charset="0"/>
                        </a:rPr>
                        <a:t>Personel Durumu</a:t>
                      </a:r>
                    </a:p>
                  </a:txBody>
                  <a:tcPr/>
                </a:tc>
                <a:tc>
                  <a:txBody>
                    <a:bodyPr/>
                    <a:lstStyle/>
                    <a:p>
                      <a:endParaRPr lang="tr-TR" sz="1600">
                        <a:latin typeface="Times New Roman" pitchFamily="18" charset="0"/>
                        <a:cs typeface="Times New Roman" pitchFamily="18" charset="0"/>
                      </a:endParaRPr>
                    </a:p>
                  </a:txBody>
                  <a:tcPr/>
                </a:tc>
                <a:extLst>
                  <a:ext uri="{0D108BD9-81ED-4DB2-BD59-A6C34878D82A}">
                    <a16:rowId xmlns:a16="http://schemas.microsoft.com/office/drawing/2014/main" val="1212459894"/>
                  </a:ext>
                </a:extLst>
              </a:tr>
              <a:tr h="303723">
                <a:tc>
                  <a:txBody>
                    <a:bodyPr/>
                    <a:lstStyle/>
                    <a:p>
                      <a:r>
                        <a:rPr lang="tr-TR" sz="1600" dirty="0">
                          <a:latin typeface="Times New Roman" pitchFamily="18" charset="0"/>
                          <a:cs typeface="Times New Roman" pitchFamily="18" charset="0"/>
                        </a:rPr>
                        <a:t>Müdür Vekili</a:t>
                      </a:r>
                    </a:p>
                  </a:txBody>
                  <a:tcPr/>
                </a:tc>
                <a:tc>
                  <a:txBody>
                    <a:bodyPr/>
                    <a:lstStyle/>
                    <a:p>
                      <a:r>
                        <a:rPr lang="tr-TR" sz="1600" dirty="0">
                          <a:latin typeface="Times New Roman" pitchFamily="18" charset="0"/>
                          <a:cs typeface="Times New Roman" pitchFamily="18" charset="0"/>
                        </a:rPr>
                        <a:t>1</a:t>
                      </a:r>
                    </a:p>
                  </a:txBody>
                  <a:tcPr/>
                </a:tc>
                <a:extLst>
                  <a:ext uri="{0D108BD9-81ED-4DB2-BD59-A6C34878D82A}">
                    <a16:rowId xmlns:a16="http://schemas.microsoft.com/office/drawing/2014/main" val="3511580951"/>
                  </a:ext>
                </a:extLst>
              </a:tr>
              <a:tr h="303723">
                <a:tc>
                  <a:txBody>
                    <a:bodyPr/>
                    <a:lstStyle/>
                    <a:p>
                      <a:r>
                        <a:rPr lang="tr-TR" sz="1600" dirty="0" smtClean="0">
                          <a:latin typeface="Times New Roman" pitchFamily="18" charset="0"/>
                          <a:cs typeface="Times New Roman" pitchFamily="18" charset="0"/>
                        </a:rPr>
                        <a:t>Bilgisayar</a:t>
                      </a:r>
                      <a:r>
                        <a:rPr lang="tr-TR" sz="1600" baseline="0" dirty="0" smtClean="0">
                          <a:latin typeface="Times New Roman" pitchFamily="18" charset="0"/>
                          <a:cs typeface="Times New Roman" pitchFamily="18" charset="0"/>
                        </a:rPr>
                        <a:t> işletmeni</a:t>
                      </a:r>
                      <a:endParaRPr lang="tr-TR" sz="1600" dirty="0" smtClean="0">
                        <a:latin typeface="Times New Roman" pitchFamily="18" charset="0"/>
                        <a:cs typeface="Times New Roman" pitchFamily="18" charset="0"/>
                      </a:endParaRPr>
                    </a:p>
                  </a:txBody>
                  <a:tcPr/>
                </a:tc>
                <a:tc>
                  <a:txBody>
                    <a:bodyPr/>
                    <a:lstStyle/>
                    <a:p>
                      <a:r>
                        <a:rPr lang="tr-TR" sz="1600" dirty="0" smtClean="0">
                          <a:latin typeface="Times New Roman" pitchFamily="18" charset="0"/>
                          <a:cs typeface="Times New Roman" pitchFamily="18" charset="0"/>
                        </a:rPr>
                        <a:t>1</a:t>
                      </a:r>
                      <a:endParaRPr lang="tr-TR" sz="1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03723">
                <a:tc>
                  <a:txBody>
                    <a:bodyPr/>
                    <a:lstStyle/>
                    <a:p>
                      <a:r>
                        <a:rPr lang="tr-TR" sz="1600" dirty="0" smtClean="0">
                          <a:latin typeface="Times New Roman" pitchFamily="18" charset="0"/>
                          <a:cs typeface="Times New Roman" pitchFamily="18" charset="0"/>
                        </a:rPr>
                        <a:t>Memur</a:t>
                      </a:r>
                      <a:endParaRPr lang="tr-TR" sz="1600" dirty="0">
                        <a:latin typeface="Times New Roman" pitchFamily="18" charset="0"/>
                        <a:cs typeface="Times New Roman" pitchFamily="18" charset="0"/>
                      </a:endParaRPr>
                    </a:p>
                  </a:txBody>
                  <a:tcPr/>
                </a:tc>
                <a:tc>
                  <a:txBody>
                    <a:bodyPr/>
                    <a:lstStyle/>
                    <a:p>
                      <a:r>
                        <a:rPr lang="tr-TR" sz="1600" dirty="0">
                          <a:latin typeface="Times New Roman" pitchFamily="18" charset="0"/>
                          <a:cs typeface="Times New Roman" pitchFamily="18" charset="0"/>
                        </a:rPr>
                        <a:t>1</a:t>
                      </a:r>
                    </a:p>
                  </a:txBody>
                  <a:tcPr/>
                </a:tc>
                <a:extLst>
                  <a:ext uri="{0D108BD9-81ED-4DB2-BD59-A6C34878D82A}">
                    <a16:rowId xmlns:a16="http://schemas.microsoft.com/office/drawing/2014/main" val="3372412193"/>
                  </a:ext>
                </a:extLst>
              </a:tr>
              <a:tr h="303723">
                <a:tc>
                  <a:txBody>
                    <a:bodyPr/>
                    <a:lstStyle/>
                    <a:p>
                      <a:r>
                        <a:rPr lang="tr-TR" sz="1600" dirty="0">
                          <a:latin typeface="Times New Roman" pitchFamily="18" charset="0"/>
                          <a:cs typeface="Times New Roman" pitchFamily="18" charset="0"/>
                        </a:rPr>
                        <a:t>Sürekli İşçi</a:t>
                      </a:r>
                    </a:p>
                  </a:txBody>
                  <a:tcPr/>
                </a:tc>
                <a:tc>
                  <a:txBody>
                    <a:bodyPr/>
                    <a:lstStyle/>
                    <a:p>
                      <a:r>
                        <a:rPr lang="tr-TR" sz="1600" dirty="0">
                          <a:latin typeface="Times New Roman" pitchFamily="18" charset="0"/>
                          <a:cs typeface="Times New Roman" pitchFamily="18" charset="0"/>
                        </a:rPr>
                        <a:t>1</a:t>
                      </a:r>
                    </a:p>
                  </a:txBody>
                  <a:tcPr/>
                </a:tc>
                <a:extLst>
                  <a:ext uri="{0D108BD9-81ED-4DB2-BD59-A6C34878D82A}">
                    <a16:rowId xmlns:a16="http://schemas.microsoft.com/office/drawing/2014/main" val="4028865456"/>
                  </a:ext>
                </a:extLst>
              </a:tr>
              <a:tr h="303723">
                <a:tc>
                  <a:txBody>
                    <a:bodyPr/>
                    <a:lstStyle/>
                    <a:p>
                      <a:r>
                        <a:rPr lang="tr-TR" sz="1600" b="1" dirty="0">
                          <a:latin typeface="Times New Roman" pitchFamily="18" charset="0"/>
                          <a:cs typeface="Times New Roman" pitchFamily="18" charset="0"/>
                        </a:rPr>
                        <a:t>Toplam</a:t>
                      </a:r>
                    </a:p>
                  </a:txBody>
                  <a:tcPr/>
                </a:tc>
                <a:tc>
                  <a:txBody>
                    <a:bodyPr/>
                    <a:lstStyle/>
                    <a:p>
                      <a:r>
                        <a:rPr lang="tr-TR" sz="1600" b="1" dirty="0" smtClean="0">
                          <a:latin typeface="Times New Roman" pitchFamily="18" charset="0"/>
                          <a:cs typeface="Times New Roman" pitchFamily="18" charset="0"/>
                        </a:rPr>
                        <a:t>4</a:t>
                      </a:r>
                      <a:endParaRPr lang="tr-TR" sz="1600" b="1" dirty="0">
                        <a:latin typeface="Times New Roman" pitchFamily="18" charset="0"/>
                        <a:cs typeface="Times New Roman" pitchFamily="18" charset="0"/>
                      </a:endParaRPr>
                    </a:p>
                  </a:txBody>
                  <a:tcPr/>
                </a:tc>
                <a:extLst>
                  <a:ext uri="{0D108BD9-81ED-4DB2-BD59-A6C34878D82A}">
                    <a16:rowId xmlns:a16="http://schemas.microsoft.com/office/drawing/2014/main" val="286891794"/>
                  </a:ext>
                </a:extLst>
              </a:tr>
            </a:tbl>
          </a:graphicData>
        </a:graphic>
      </p:graphicFrame>
    </p:spTree>
    <p:extLst>
      <p:ext uri="{BB962C8B-B14F-4D97-AF65-F5344CB8AC3E}">
        <p14:creationId xmlns:p14="http://schemas.microsoft.com/office/powerpoint/2010/main" val="451336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MAHALLİ İDARELER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2257425" y="1016000"/>
            <a:ext cx="7134225" cy="4327525"/>
          </a:xfrm>
        </p:spPr>
        <p:txBody>
          <a:bodyPr>
            <a:noAutofit/>
          </a:bodyPr>
          <a:lstStyle/>
          <a:p>
            <a:r>
              <a:rPr lang="tr-TR" sz="2000" b="1" dirty="0" smtClean="0"/>
              <a:t>EVCİLER BELEDİYESİ</a:t>
            </a:r>
          </a:p>
          <a:p>
            <a:endParaRPr lang="tr-TR" sz="2000" b="1" dirty="0" smtClean="0"/>
          </a:p>
          <a:p>
            <a:r>
              <a:rPr lang="tr-TR" sz="2000" b="1" dirty="0" smtClean="0"/>
              <a:t>İLÇE ÖZEL İDARE</a:t>
            </a:r>
          </a:p>
          <a:p>
            <a:endParaRPr lang="tr-TR" sz="2000" b="1" dirty="0" smtClean="0"/>
          </a:p>
          <a:p>
            <a:r>
              <a:rPr lang="tr-TR" sz="2000" b="1" dirty="0" smtClean="0"/>
              <a:t>KÖYLERE HİZMET GÖTÜRME BİRLİĞİ</a:t>
            </a:r>
          </a:p>
          <a:p>
            <a:endParaRPr lang="tr-TR" sz="2000" b="1" dirty="0" smtClean="0"/>
          </a:p>
          <a:p>
            <a:r>
              <a:rPr lang="tr-TR" sz="2000" b="1" dirty="0" smtClean="0"/>
              <a:t>KÖYLER</a:t>
            </a:r>
            <a:endParaRPr lang="tr-TR" sz="2000" b="1" dirty="0"/>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EVCİLER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bELEDİYESİ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2257425" y="1016000"/>
            <a:ext cx="7134225" cy="4327525"/>
          </a:xfrm>
        </p:spPr>
        <p:txBody>
          <a:bodyPr>
            <a:noAutofit/>
          </a:bodyPr>
          <a:lstStyle/>
          <a:p>
            <a:endParaRPr lang="tr-TR" sz="2000" b="1" dirty="0" smtClean="0"/>
          </a:p>
          <a:p>
            <a:endParaRPr lang="tr-TR" sz="2000" b="1" dirty="0" smtClean="0"/>
          </a:p>
        </p:txBody>
      </p:sp>
      <p:graphicFrame>
        <p:nvGraphicFramePr>
          <p:cNvPr id="4" name="Tablo 3"/>
          <p:cNvGraphicFramePr>
            <a:graphicFrameLocks noGrp="1"/>
          </p:cNvGraphicFramePr>
          <p:nvPr>
            <p:extLst>
              <p:ext uri="{D42A27DB-BD31-4B8C-83A1-F6EECF244321}">
                <p14:modId xmlns:p14="http://schemas.microsoft.com/office/powerpoint/2010/main" val="3235417321"/>
              </p:ext>
            </p:extLst>
          </p:nvPr>
        </p:nvGraphicFramePr>
        <p:xfrm>
          <a:off x="928687" y="1138399"/>
          <a:ext cx="10435236" cy="5229567"/>
        </p:xfrm>
        <a:graphic>
          <a:graphicData uri="http://schemas.openxmlformats.org/drawingml/2006/table">
            <a:tbl>
              <a:tblPr firstRow="1" firstCol="1" lastRow="1" lastCol="1" bandRow="1" bandCol="1">
                <a:tableStyleId>{5C22544A-7EE6-4342-B048-85BDC9FD1C3A}</a:tableStyleId>
              </a:tblPr>
              <a:tblGrid>
                <a:gridCol w="4856953">
                  <a:extLst>
                    <a:ext uri="{9D8B030D-6E8A-4147-A177-3AD203B41FA5}">
                      <a16:colId xmlns:a16="http://schemas.microsoft.com/office/drawing/2014/main" val="851061034"/>
                    </a:ext>
                  </a:extLst>
                </a:gridCol>
                <a:gridCol w="5578283">
                  <a:extLst>
                    <a:ext uri="{9D8B030D-6E8A-4147-A177-3AD203B41FA5}">
                      <a16:colId xmlns:a16="http://schemas.microsoft.com/office/drawing/2014/main" val="2020780218"/>
                    </a:ext>
                  </a:extLst>
                </a:gridCol>
              </a:tblGrid>
              <a:tr h="249027">
                <a:tc>
                  <a:txBody>
                    <a:bodyPr/>
                    <a:lstStyle/>
                    <a:p>
                      <a:pPr>
                        <a:spcAft>
                          <a:spcPts val="0"/>
                        </a:spcAft>
                      </a:pPr>
                      <a:r>
                        <a:rPr lang="tr-TR" sz="1600" dirty="0">
                          <a:effectLst/>
                        </a:rPr>
                        <a:t>Personel Durumu: </a:t>
                      </a:r>
                      <a:endParaRPr lang="tr-TR"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tr-TR" sz="1600">
                          <a:effectLst/>
                        </a:rPr>
                        <a:t> </a:t>
                      </a:r>
                      <a:endParaRPr lang="tr-TR"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63146451"/>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Mevcut Kadro Sayısı</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38</a:t>
                      </a:r>
                    </a:p>
                  </a:txBody>
                  <a:tcPr marL="68580" marR="68580" marT="0" marB="0"/>
                </a:tc>
                <a:extLst>
                  <a:ext uri="{0D108BD9-81ED-4DB2-BD59-A6C34878D82A}">
                    <a16:rowId xmlns:a16="http://schemas.microsoft.com/office/drawing/2014/main" val="732315985"/>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Kullanılan Kadro Sayısı</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17</a:t>
                      </a:r>
                    </a:p>
                  </a:txBody>
                  <a:tcPr marL="68580" marR="68580" marT="0" marB="0"/>
                </a:tc>
                <a:extLst>
                  <a:ext uri="{0D108BD9-81ED-4DB2-BD59-A6C34878D82A}">
                    <a16:rowId xmlns:a16="http://schemas.microsoft.com/office/drawing/2014/main" val="2722135991"/>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Kullanılmayan Kadro Sayısı</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21</a:t>
                      </a:r>
                    </a:p>
                  </a:txBody>
                  <a:tcPr marL="68580" marR="68580" marT="0" marB="0"/>
                </a:tc>
                <a:extLst>
                  <a:ext uri="{0D108BD9-81ED-4DB2-BD59-A6C34878D82A}">
                    <a16:rowId xmlns:a16="http://schemas.microsoft.com/office/drawing/2014/main" val="2023651437"/>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G.İ. </a:t>
                      </a:r>
                      <a:r>
                        <a:rPr lang="tr-TR" sz="1600" dirty="0" err="1">
                          <a:effectLst/>
                          <a:latin typeface="Times New Roman" panose="02020603050405020304" pitchFamily="18" charset="0"/>
                          <a:ea typeface="Times New Roman" panose="02020603050405020304" pitchFamily="18" charset="0"/>
                        </a:rPr>
                        <a:t>H.Sınıfında</a:t>
                      </a:r>
                      <a:r>
                        <a:rPr lang="tr-TR" sz="1600" dirty="0">
                          <a:effectLst/>
                          <a:latin typeface="Times New Roman" panose="02020603050405020304" pitchFamily="18" charset="0"/>
                          <a:ea typeface="Times New Roman" panose="02020603050405020304" pitchFamily="18" charset="0"/>
                        </a:rPr>
                        <a:t> Kullanılan Personel</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13</a:t>
                      </a:r>
                    </a:p>
                  </a:txBody>
                  <a:tcPr marL="68580" marR="68580" marT="0" marB="0"/>
                </a:tc>
                <a:extLst>
                  <a:ext uri="{0D108BD9-81ED-4DB2-BD59-A6C34878D82A}">
                    <a16:rowId xmlns:a16="http://schemas.microsoft.com/office/drawing/2014/main" val="2464386820"/>
                  </a:ext>
                </a:extLst>
              </a:tr>
              <a:tr h="249027">
                <a:tc>
                  <a:txBody>
                    <a:bodyPr/>
                    <a:lstStyle/>
                    <a:p>
                      <a:pPr algn="l">
                        <a:spcAft>
                          <a:spcPts val="0"/>
                        </a:spcAft>
                      </a:pPr>
                      <a:r>
                        <a:rPr lang="tr-TR" sz="1600" dirty="0" err="1">
                          <a:effectLst/>
                          <a:latin typeface="Times New Roman" panose="02020603050405020304" pitchFamily="18" charset="0"/>
                          <a:ea typeface="Times New Roman" panose="02020603050405020304" pitchFamily="18" charset="0"/>
                        </a:rPr>
                        <a:t>T.H.S.Kullanılan</a:t>
                      </a:r>
                      <a:r>
                        <a:rPr lang="tr-TR" sz="1600" dirty="0">
                          <a:effectLst/>
                          <a:latin typeface="Times New Roman" panose="02020603050405020304" pitchFamily="18" charset="0"/>
                          <a:ea typeface="Times New Roman" panose="02020603050405020304" pitchFamily="18" charset="0"/>
                        </a:rPr>
                        <a:t> Personel Sayısı</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4</a:t>
                      </a:r>
                    </a:p>
                  </a:txBody>
                  <a:tcPr marL="68580" marR="68580" marT="0" marB="0"/>
                </a:tc>
                <a:extLst>
                  <a:ext uri="{0D108BD9-81ED-4DB2-BD59-A6C34878D82A}">
                    <a16:rowId xmlns:a16="http://schemas.microsoft.com/office/drawing/2014/main" val="1215174463"/>
                  </a:ext>
                </a:extLst>
              </a:tr>
              <a:tr h="249027">
                <a:tc>
                  <a:txBody>
                    <a:bodyPr/>
                    <a:lstStyle/>
                    <a:p>
                      <a:pPr algn="l">
                        <a:spcAft>
                          <a:spcPts val="0"/>
                        </a:spcAft>
                      </a:pPr>
                      <a:r>
                        <a:rPr lang="tr-TR" sz="1600" dirty="0" err="1">
                          <a:effectLst/>
                          <a:latin typeface="Times New Roman" panose="02020603050405020304" pitchFamily="18" charset="0"/>
                          <a:ea typeface="Times New Roman" panose="02020603050405020304" pitchFamily="18" charset="0"/>
                        </a:rPr>
                        <a:t>Y.H.S.Kullanılan</a:t>
                      </a:r>
                      <a:r>
                        <a:rPr lang="tr-TR" sz="1600" dirty="0">
                          <a:effectLst/>
                          <a:latin typeface="Times New Roman" panose="02020603050405020304" pitchFamily="18" charset="0"/>
                          <a:ea typeface="Times New Roman" panose="02020603050405020304" pitchFamily="18" charset="0"/>
                        </a:rPr>
                        <a:t> Personel Sayısı</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0</a:t>
                      </a:r>
                    </a:p>
                  </a:txBody>
                  <a:tcPr marL="68580" marR="68580" marT="0" marB="0"/>
                </a:tc>
                <a:extLst>
                  <a:ext uri="{0D108BD9-81ED-4DB2-BD59-A6C34878D82A}">
                    <a16:rowId xmlns:a16="http://schemas.microsoft.com/office/drawing/2014/main" val="2725197061"/>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Sürekli İşçi Sayısı (Kullanılan)</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11</a:t>
                      </a:r>
                    </a:p>
                  </a:txBody>
                  <a:tcPr marL="68580" marR="68580" marT="0" marB="0"/>
                </a:tc>
                <a:extLst>
                  <a:ext uri="{0D108BD9-81ED-4DB2-BD59-A6C34878D82A}">
                    <a16:rowId xmlns:a16="http://schemas.microsoft.com/office/drawing/2014/main" val="4228241310"/>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Sürekli İşçi Sayısı (Kullanılmayan)</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 8</a:t>
                      </a:r>
                    </a:p>
                  </a:txBody>
                  <a:tcPr marL="68580" marR="68580" marT="0" marB="0"/>
                </a:tc>
                <a:extLst>
                  <a:ext uri="{0D108BD9-81ED-4DB2-BD59-A6C34878D82A}">
                    <a16:rowId xmlns:a16="http://schemas.microsoft.com/office/drawing/2014/main" val="2712663516"/>
                  </a:ext>
                </a:extLst>
              </a:tr>
              <a:tr h="249027">
                <a:tc>
                  <a:txBody>
                    <a:bodyPr/>
                    <a:lstStyle/>
                    <a:p>
                      <a:pPr algn="l">
                        <a:spcAft>
                          <a:spcPts val="0"/>
                        </a:spcAft>
                      </a:pPr>
                      <a:r>
                        <a:rPr lang="tr-TR" sz="1600" b="1" dirty="0">
                          <a:effectLst/>
                          <a:latin typeface="Times New Roman" panose="02020603050405020304" pitchFamily="18" charset="0"/>
                          <a:ea typeface="Times New Roman" panose="02020603050405020304" pitchFamily="18" charset="0"/>
                        </a:rPr>
                        <a:t>2022 Mali Yılı Bütçesi</a:t>
                      </a:r>
                      <a:endParaRPr lang="tr-TR"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24.380.000,00.-TL.</a:t>
                      </a:r>
                    </a:p>
                  </a:txBody>
                  <a:tcPr marL="68580" marR="68580" marT="0" marB="0"/>
                </a:tc>
                <a:extLst>
                  <a:ext uri="{0D108BD9-81ED-4DB2-BD59-A6C34878D82A}">
                    <a16:rowId xmlns:a16="http://schemas.microsoft.com/office/drawing/2014/main" val="1935413959"/>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Personel Giderleri</a:t>
                      </a:r>
                    </a:p>
                  </a:txBody>
                  <a:tcPr marL="68580" marR="68580" marT="0" marB="0" anchor="ctr"/>
                </a:tc>
                <a:tc>
                  <a:txBody>
                    <a:bodyPr/>
                    <a:lstStyle/>
                    <a:p>
                      <a:pPr algn="ctr">
                        <a:spcAft>
                          <a:spcPts val="0"/>
                        </a:spcAft>
                      </a:pPr>
                      <a:r>
                        <a:rPr lang="tr-TR" sz="1600">
                          <a:effectLst/>
                          <a:latin typeface="Times New Roman" panose="02020603050405020304" pitchFamily="18" charset="0"/>
                          <a:ea typeface="Times New Roman" panose="02020603050405020304" pitchFamily="18" charset="0"/>
                        </a:rPr>
                        <a:t>4.240.800,00.-TL.</a:t>
                      </a:r>
                    </a:p>
                  </a:txBody>
                  <a:tcPr marL="68580" marR="68580" marT="0" marB="0"/>
                </a:tc>
                <a:extLst>
                  <a:ext uri="{0D108BD9-81ED-4DB2-BD59-A6C34878D82A}">
                    <a16:rowId xmlns:a16="http://schemas.microsoft.com/office/drawing/2014/main" val="27720696"/>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Sos. </a:t>
                      </a:r>
                      <a:r>
                        <a:rPr lang="tr-TR" sz="1600" dirty="0" err="1">
                          <a:effectLst/>
                          <a:latin typeface="Times New Roman" panose="02020603050405020304" pitchFamily="18" charset="0"/>
                          <a:ea typeface="Times New Roman" panose="02020603050405020304" pitchFamily="18" charset="0"/>
                        </a:rPr>
                        <a:t>Güv</a:t>
                      </a:r>
                      <a:r>
                        <a:rPr lang="tr-TR" sz="1600" dirty="0">
                          <a:effectLst/>
                          <a:latin typeface="Times New Roman" panose="02020603050405020304" pitchFamily="18" charset="0"/>
                          <a:ea typeface="Times New Roman" panose="02020603050405020304" pitchFamily="18" charset="0"/>
                        </a:rPr>
                        <a:t>. Kur. Dev. Primi Giderleri</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572.800,00.-TL.</a:t>
                      </a:r>
                    </a:p>
                  </a:txBody>
                  <a:tcPr marL="68580" marR="68580" marT="0" marB="0"/>
                </a:tc>
                <a:extLst>
                  <a:ext uri="{0D108BD9-81ED-4DB2-BD59-A6C34878D82A}">
                    <a16:rowId xmlns:a16="http://schemas.microsoft.com/office/drawing/2014/main" val="2680239919"/>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Mal ve Hizmet alım giderleri</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10.907.400,00.-TL.</a:t>
                      </a:r>
                    </a:p>
                  </a:txBody>
                  <a:tcPr marL="68580" marR="68580" marT="0" marB="0"/>
                </a:tc>
                <a:extLst>
                  <a:ext uri="{0D108BD9-81ED-4DB2-BD59-A6C34878D82A}">
                    <a16:rowId xmlns:a16="http://schemas.microsoft.com/office/drawing/2014/main" val="1491941981"/>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Faiz Giderleri</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 1.000.000,00.-TL.</a:t>
                      </a:r>
                    </a:p>
                  </a:txBody>
                  <a:tcPr marL="68580" marR="68580" marT="0" marB="0"/>
                </a:tc>
                <a:extLst>
                  <a:ext uri="{0D108BD9-81ED-4DB2-BD59-A6C34878D82A}">
                    <a16:rowId xmlns:a16="http://schemas.microsoft.com/office/drawing/2014/main" val="793674787"/>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Cari Transferler</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   678.000,00.-TL.</a:t>
                      </a:r>
                    </a:p>
                  </a:txBody>
                  <a:tcPr marL="68580" marR="68580" marT="0" marB="0"/>
                </a:tc>
                <a:extLst>
                  <a:ext uri="{0D108BD9-81ED-4DB2-BD59-A6C34878D82A}">
                    <a16:rowId xmlns:a16="http://schemas.microsoft.com/office/drawing/2014/main" val="1297121765"/>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Sermaye Giderleri</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5.221.000,00.-TL.</a:t>
                      </a:r>
                    </a:p>
                  </a:txBody>
                  <a:tcPr marL="68580" marR="68580" marT="0" marB="0"/>
                </a:tc>
                <a:extLst>
                  <a:ext uri="{0D108BD9-81ED-4DB2-BD59-A6C34878D82A}">
                    <a16:rowId xmlns:a16="http://schemas.microsoft.com/office/drawing/2014/main" val="1352273496"/>
                  </a:ext>
                </a:extLst>
              </a:tr>
              <a:tr h="249027">
                <a:tc>
                  <a:txBody>
                    <a:bodyPr/>
                    <a:lstStyle/>
                    <a:p>
                      <a:pPr algn="l">
                        <a:spcAft>
                          <a:spcPts val="0"/>
                        </a:spcAft>
                      </a:pPr>
                      <a:r>
                        <a:rPr lang="tr-TR" sz="1600" dirty="0">
                          <a:effectLst/>
                          <a:latin typeface="Times New Roman" panose="02020603050405020304" pitchFamily="18" charset="0"/>
                          <a:ea typeface="Times New Roman" panose="02020603050405020304" pitchFamily="18" charset="0"/>
                        </a:rPr>
                        <a:t>Yedek Ödenekler</a:t>
                      </a:r>
                    </a:p>
                  </a:txBody>
                  <a:tcPr marL="68580" marR="68580" marT="0" marB="0" anchor="ctr"/>
                </a:tc>
                <a:tc>
                  <a:txBody>
                    <a:bodyPr/>
                    <a:lstStyle/>
                    <a:p>
                      <a:pPr algn="ctr">
                        <a:spcAft>
                          <a:spcPts val="0"/>
                        </a:spcAft>
                      </a:pPr>
                      <a:r>
                        <a:rPr lang="tr-TR" sz="1600" dirty="0">
                          <a:effectLst/>
                          <a:latin typeface="Times New Roman" panose="02020603050405020304" pitchFamily="18" charset="0"/>
                          <a:ea typeface="Times New Roman" panose="02020603050405020304" pitchFamily="18" charset="0"/>
                        </a:rPr>
                        <a:t>1.760.000,00.-TL.</a:t>
                      </a:r>
                    </a:p>
                  </a:txBody>
                  <a:tcPr marL="68580" marR="68580" marT="0" marB="0"/>
                </a:tc>
                <a:extLst>
                  <a:ext uri="{0D108BD9-81ED-4DB2-BD59-A6C34878D82A}">
                    <a16:rowId xmlns:a16="http://schemas.microsoft.com/office/drawing/2014/main" val="337339675"/>
                  </a:ext>
                </a:extLst>
              </a:tr>
              <a:tr h="249027">
                <a:tc>
                  <a:txBody>
                    <a:bodyPr/>
                    <a:lstStyle/>
                    <a:p>
                      <a:pPr>
                        <a:spcAft>
                          <a:spcPts val="0"/>
                        </a:spcAft>
                      </a:pPr>
                      <a:r>
                        <a:rPr lang="tr-TR" sz="1600">
                          <a:effectLst/>
                        </a:rPr>
                        <a:t> </a:t>
                      </a:r>
                      <a:endParaRPr lang="tr-TR"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15570" algn="ctr">
                        <a:spcAft>
                          <a:spcPts val="0"/>
                        </a:spcAft>
                      </a:pPr>
                      <a:r>
                        <a:rPr lang="tr-TR" sz="1600" dirty="0">
                          <a:effectLst/>
                        </a:rPr>
                        <a:t> </a:t>
                      </a:r>
                      <a:endParaRPr lang="tr-TR"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52265229"/>
                  </a:ext>
                </a:extLst>
              </a:tr>
              <a:tr h="249027">
                <a:tc>
                  <a:txBody>
                    <a:bodyPr/>
                    <a:lstStyle/>
                    <a:p>
                      <a:pPr algn="just">
                        <a:spcAft>
                          <a:spcPts val="0"/>
                        </a:spcAft>
                      </a:pPr>
                      <a:r>
                        <a:rPr lang="tr-TR" sz="1400" b="1">
                          <a:effectLst/>
                          <a:latin typeface="Times New Roman" panose="02020603050405020304" pitchFamily="18" charset="0"/>
                          <a:ea typeface="Times New Roman" panose="02020603050405020304" pitchFamily="18" charset="0"/>
                        </a:rPr>
                        <a:t>2021 Mali Yılı İdari Kesin Hesabı</a:t>
                      </a:r>
                      <a:endParaRPr lang="tr-T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107950" algn="r">
                        <a:spcAft>
                          <a:spcPts val="0"/>
                        </a:spcAft>
                      </a:pPr>
                      <a:r>
                        <a:rPr lang="tr-TR" sz="12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05288242"/>
                  </a:ext>
                </a:extLst>
              </a:tr>
              <a:tr h="249027">
                <a:tc>
                  <a:txBody>
                    <a:bodyPr/>
                    <a:lstStyle/>
                    <a:p>
                      <a:pPr algn="l">
                        <a:spcAft>
                          <a:spcPts val="0"/>
                        </a:spcAft>
                      </a:pPr>
                      <a:r>
                        <a:rPr lang="tr-TR" sz="1200" dirty="0">
                          <a:effectLst/>
                          <a:latin typeface="Times New Roman" panose="02020603050405020304" pitchFamily="18" charset="0"/>
                          <a:ea typeface="Times New Roman" panose="02020603050405020304" pitchFamily="18" charset="0"/>
                        </a:rPr>
                        <a:t>Gelir Kesin Hesabı</a:t>
                      </a:r>
                    </a:p>
                  </a:txBody>
                  <a:tcPr marL="68580" marR="68580" marT="0" marB="0" anchor="ctr"/>
                </a:tc>
                <a:tc>
                  <a:txBody>
                    <a:bodyPr/>
                    <a:lstStyle/>
                    <a:p>
                      <a:pPr algn="ctr">
                        <a:spcAft>
                          <a:spcPts val="0"/>
                        </a:spcAft>
                      </a:pPr>
                      <a:r>
                        <a:rPr lang="tr-TR" sz="1200" dirty="0" smtClean="0">
                          <a:effectLst/>
                          <a:latin typeface="Times New Roman" panose="02020603050405020304" pitchFamily="18" charset="0"/>
                          <a:ea typeface="Times New Roman" panose="02020603050405020304" pitchFamily="18" charset="0"/>
                        </a:rPr>
                        <a:t>       15.072.362,73</a:t>
                      </a:r>
                      <a:r>
                        <a:rPr lang="tr-TR" sz="1200" dirty="0">
                          <a:effectLst/>
                          <a:latin typeface="Times New Roman" panose="02020603050405020304" pitchFamily="18" charset="0"/>
                          <a:ea typeface="Times New Roman" panose="02020603050405020304" pitchFamily="18" charset="0"/>
                        </a:rPr>
                        <a:t>.-TL.</a:t>
                      </a:r>
                    </a:p>
                  </a:txBody>
                  <a:tcPr marL="68580" marR="68580" marT="0" marB="0"/>
                </a:tc>
                <a:extLst>
                  <a:ext uri="{0D108BD9-81ED-4DB2-BD59-A6C34878D82A}">
                    <a16:rowId xmlns:a16="http://schemas.microsoft.com/office/drawing/2014/main" val="3388034271"/>
                  </a:ext>
                </a:extLst>
              </a:tr>
              <a:tr h="249027">
                <a:tc>
                  <a:txBody>
                    <a:bodyPr/>
                    <a:lstStyle/>
                    <a:p>
                      <a:pPr algn="l">
                        <a:spcAft>
                          <a:spcPts val="0"/>
                        </a:spcAft>
                      </a:pPr>
                      <a:r>
                        <a:rPr lang="tr-TR" sz="1200" dirty="0">
                          <a:effectLst/>
                          <a:latin typeface="Times New Roman" panose="02020603050405020304" pitchFamily="18" charset="0"/>
                          <a:ea typeface="Times New Roman" panose="02020603050405020304" pitchFamily="18" charset="0"/>
                        </a:rPr>
                        <a:t>Gider Kesin Hesabı</a:t>
                      </a:r>
                    </a:p>
                  </a:txBody>
                  <a:tcPr marL="68580" marR="68580" marT="0" marB="0" anchor="ctr"/>
                </a:tc>
                <a:tc>
                  <a:txBody>
                    <a:bodyPr/>
                    <a:lstStyle/>
                    <a:p>
                      <a:pPr algn="ctr">
                        <a:spcAft>
                          <a:spcPts val="0"/>
                        </a:spcAft>
                        <a:tabLst>
                          <a:tab pos="466725" algn="l"/>
                          <a:tab pos="1656080" algn="r"/>
                        </a:tabLst>
                      </a:pPr>
                      <a:r>
                        <a:rPr lang="tr-TR" sz="1200" dirty="0">
                          <a:effectLst/>
                          <a:latin typeface="Times New Roman" panose="02020603050405020304" pitchFamily="18" charset="0"/>
                          <a:ea typeface="Times New Roman" panose="02020603050405020304" pitchFamily="18" charset="0"/>
                        </a:rPr>
                        <a:t>		15.695.898,29.-TL.</a:t>
                      </a:r>
                    </a:p>
                  </a:txBody>
                  <a:tcPr marL="68580" marR="68580" marT="0" marB="0"/>
                </a:tc>
                <a:extLst>
                  <a:ext uri="{0D108BD9-81ED-4DB2-BD59-A6C34878D82A}">
                    <a16:rowId xmlns:a16="http://schemas.microsoft.com/office/drawing/2014/main" val="1298938859"/>
                  </a:ext>
                </a:extLst>
              </a:tr>
            </a:tbl>
          </a:graphicData>
        </a:graphic>
      </p:graphicFrame>
    </p:spTree>
    <p:extLst>
      <p:ext uri="{BB962C8B-B14F-4D97-AF65-F5344CB8AC3E}">
        <p14:creationId xmlns:p14="http://schemas.microsoft.com/office/powerpoint/2010/main" val="2782249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EVCİLER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bELEDİYESİ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456676" y="1112771"/>
            <a:ext cx="11153811" cy="5278503"/>
          </a:xfrm>
          <a:prstGeom prst="rect">
            <a:avLst/>
          </a:prstGeom>
        </p:spPr>
        <p:txBody>
          <a:bodyPr vert="horz" lIns="91440" tIns="45720" rIns="91440" bIns="45720" rtlCol="0">
            <a:noAutofit/>
          </a:bodyPr>
          <a:lstStyle/>
          <a:p>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61954" y="1349773"/>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400015" y="6852122"/>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2 İçerik Yer Tutucusu"/>
          <p:cNvSpPr>
            <a:spLocks noGrp="1"/>
          </p:cNvSpPr>
          <p:nvPr>
            <p:ph idx="1"/>
          </p:nvPr>
        </p:nvSpPr>
        <p:spPr>
          <a:xfrm>
            <a:off x="2257425" y="1016000"/>
            <a:ext cx="7134225" cy="4327525"/>
          </a:xfrm>
        </p:spPr>
        <p:txBody>
          <a:bodyPr>
            <a:noAutofit/>
          </a:bodyPr>
          <a:lstStyle/>
          <a:p>
            <a:endParaRPr lang="tr-TR" sz="2000" b="1" dirty="0" smtClean="0"/>
          </a:p>
          <a:p>
            <a:pPr marL="0" indent="0">
              <a:buNone/>
            </a:pPr>
            <a:endParaRPr lang="tr-TR" sz="2000" b="1" dirty="0" smtClean="0"/>
          </a:p>
        </p:txBody>
      </p:sp>
      <p:sp>
        <p:nvSpPr>
          <p:cNvPr id="3" name="Rectangle 2"/>
          <p:cNvSpPr>
            <a:spLocks noChangeArrowheads="1"/>
          </p:cNvSpPr>
          <p:nvPr/>
        </p:nvSpPr>
        <p:spPr bwMode="auto">
          <a:xfrm>
            <a:off x="657158" y="1157356"/>
            <a:ext cx="11028974"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b="1" dirty="0" smtClean="0"/>
              <a:t> Nüfus         </a:t>
            </a:r>
            <a:r>
              <a:rPr lang="tr-TR" b="1" dirty="0"/>
              <a:t>:</a:t>
            </a:r>
            <a:r>
              <a:rPr lang="tr-TR" dirty="0"/>
              <a:t> </a:t>
            </a:r>
            <a:r>
              <a:rPr lang="tr-TR" dirty="0" smtClean="0"/>
              <a:t>3400</a:t>
            </a: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tr-TR" altLang="tr-TR" sz="1600" b="1" i="0"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İmar Planı: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İmar planı Evciler Yerleşim halkının sağlıklı, iyi bir çevrede gerekli şehirsel fonksiyonlardan maksimum düzeyde yararlanabilmesi, kentsel uyum sağlanması, ekonomik ve sosyal yönden gelişimini sağlamak amacıyla ilave ve revizyon yapılarak 750 ha. çıkarılmıştır.</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lang="tr-TR" altLang="tr-TR" sz="1600" dirty="0">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1" i="0"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Önemli Yatırımlar:</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şehir içi cadde ve sokaklarının kaldırım yenileme ve parke taşı döşeme ve kanalizasyon yapımı çalışmaları devam etmektedir.</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Şehir mezarlığının kalan kısımlarında yol ve çevre düzenlemesi ile eski mezarların yapımı devam etmektedir.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İlçemizde bulunan çocuk parklarına yeni oyun grupları alınarak, çocuk oyun alanlarında bulunan atıl oyun gruplarının tamamı yenilenmiştir.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merkez şehir içme suyu şebekesi yenilenmiş olup, yeni su </a:t>
            </a:r>
            <a:r>
              <a:rPr kumimoji="0" lang="tr-TR" altLang="tr-TR"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şebeksinden</a:t>
            </a: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halkımıza su verilmektedir.</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İlçemizde 242 ada 40 parsel üzerine 430 KW  gücünde şebeke bağlantı enerji santrali kurulmuş olup, elektrik üretimine başlanılmıştır.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merkez cadde ve sokaklarında elektrik şebekesi yer altına alınması tamamlanmıştır.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İlçemiz merkezinde Doğal Gaz çalışması başlamış olup, çalışmalar devam etmektedir.     </a:t>
            </a:r>
            <a:endParaRPr kumimoji="0" lang="tr-TR" altLang="tr-TR"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0633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MAHALLİ İDARELER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109295" y="3718223"/>
            <a:ext cx="4850174" cy="3845632"/>
          </a:xfrm>
          <a:prstGeom prst="rect">
            <a:avLst/>
          </a:prstGeom>
        </p:spPr>
        <p:txBody>
          <a:bodyPr vert="horz" lIns="91440" tIns="45720" rIns="91440" bIns="45720" rtlCol="0">
            <a:noAutofit/>
          </a:bodyPr>
          <a:lstStyle/>
          <a:p>
            <a:pPr marL="228600" lvl="0" indent="-228600">
              <a:lnSpc>
                <a:spcPct val="90000"/>
              </a:lnSpc>
              <a:spcBef>
                <a:spcPts val="1000"/>
              </a:spcBef>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tr-TR" sz="2000" b="1" dirty="0" smtClean="0">
                <a:latin typeface="Times New Roman" pitchFamily="18" charset="0"/>
                <a:cs typeface="Times New Roman" pitchFamily="18" charset="0"/>
              </a:rPr>
              <a:t>PERSONEL </a:t>
            </a:r>
            <a:r>
              <a:rPr lang="tr-TR" sz="2000" b="1" dirty="0">
                <a:latin typeface="Times New Roman" pitchFamily="18" charset="0"/>
                <a:cs typeface="Times New Roman" pitchFamily="18" charset="0"/>
              </a:rPr>
              <a:t>DURUMU:</a:t>
            </a:r>
            <a:endParaRPr lang="tr-TR" sz="2000" dirty="0">
              <a:solidFill>
                <a:schemeClr val="tx2"/>
              </a:solidFill>
              <a:latin typeface="Times New Roman" pitchFamily="18" charset="0"/>
              <a:cs typeface="Times New Roman" pitchFamily="18" charset="0"/>
            </a:endParaRPr>
          </a:p>
          <a:p>
            <a:pPr marL="228600" indent="-228600" algn="just">
              <a:lnSpc>
                <a:spcPct val="90000"/>
              </a:lnSpc>
              <a:spcBef>
                <a:spcPts val="1000"/>
              </a:spcBef>
              <a:defRPr/>
            </a:pPr>
            <a:r>
              <a:rPr lang="tr-TR" sz="2000" dirty="0" smtClean="0">
                <a:latin typeface="Times New Roman" pitchFamily="18" charset="0"/>
                <a:cs typeface="Times New Roman" pitchFamily="18" charset="0"/>
              </a:rPr>
              <a:t>          İlçe </a:t>
            </a:r>
            <a:r>
              <a:rPr lang="tr-TR" sz="2000" dirty="0">
                <a:latin typeface="Times New Roman" pitchFamily="18" charset="0"/>
                <a:cs typeface="Times New Roman" pitchFamily="18" charset="0"/>
              </a:rPr>
              <a:t>Özel İdare Müdürlüğümüzde 1 adet İlçe Özel İdare Müdürü,1 adet Memur</a:t>
            </a:r>
            <a:r>
              <a:rPr lang="tr-TR" sz="2000" dirty="0" smtClean="0">
                <a:latin typeface="Times New Roman" pitchFamily="18" charset="0"/>
                <a:cs typeface="Times New Roman" pitchFamily="18" charset="0"/>
              </a:rPr>
              <a:t>, İlçemiz </a:t>
            </a:r>
            <a:r>
              <a:rPr lang="tr-TR" sz="2000" dirty="0">
                <a:latin typeface="Times New Roman" pitchFamily="18" charset="0"/>
                <a:cs typeface="Times New Roman" pitchFamily="18" charset="0"/>
              </a:rPr>
              <a:t>hizmet noktasında görevli İl Özel İdaresi Şirket Personeli 2 adet temizlik işçisi ve 2 adet şoför  1 adet geçici görevli operatör olmak üzere 7 adet personelle görevleri yürütmektedir.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lvl="0" indent="-462915">
              <a:spcBef>
                <a:spcPct val="20000"/>
              </a:spcBef>
              <a:buClr>
                <a:schemeClr val="accent1"/>
              </a:buClr>
              <a:buSzPct val="70000"/>
              <a:defRPr/>
            </a:pP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graphicFrame>
        <p:nvGraphicFramePr>
          <p:cNvPr id="17" name="Tablo 4"/>
          <p:cNvGraphicFramePr>
            <a:graphicFrameLocks noGrp="1"/>
          </p:cNvGraphicFramePr>
          <p:nvPr>
            <p:extLst/>
          </p:nvPr>
        </p:nvGraphicFramePr>
        <p:xfrm>
          <a:off x="3452501" y="868468"/>
          <a:ext cx="5136022" cy="518160"/>
        </p:xfrm>
        <a:graphic>
          <a:graphicData uri="http://schemas.openxmlformats.org/drawingml/2006/table">
            <a:tbl>
              <a:tblPr firstRow="1" bandRow="1">
                <a:tableStyleId>{5C22544A-7EE6-4342-B048-85BDC9FD1C3A}</a:tableStyleId>
              </a:tblPr>
              <a:tblGrid>
                <a:gridCol w="5136022">
                  <a:extLst>
                    <a:ext uri="{9D8B030D-6E8A-4147-A177-3AD203B41FA5}">
                      <a16:colId xmlns:a16="http://schemas.microsoft.com/office/drawing/2014/main" val="3542018577"/>
                    </a:ext>
                  </a:extLst>
                </a:gridCol>
              </a:tblGrid>
              <a:tr h="370840">
                <a:tc>
                  <a:txBody>
                    <a:bodyPr/>
                    <a:lstStyle/>
                    <a:p>
                      <a:pPr algn="ctr"/>
                      <a:r>
                        <a:rPr lang="tr-TR" sz="2800" dirty="0">
                          <a:latin typeface="Times New Roman" panose="02020603050405020304" pitchFamily="18" charset="0"/>
                          <a:cs typeface="Times New Roman" panose="02020603050405020304" pitchFamily="18" charset="0"/>
                        </a:rPr>
                        <a:t>İlçe Özel İdaresi</a:t>
                      </a:r>
                    </a:p>
                  </a:txBody>
                  <a:tcPr/>
                </a:tc>
                <a:extLst>
                  <a:ext uri="{0D108BD9-81ED-4DB2-BD59-A6C34878D82A}">
                    <a16:rowId xmlns:a16="http://schemas.microsoft.com/office/drawing/2014/main" val="652198593"/>
                  </a:ext>
                </a:extLst>
              </a:tr>
            </a:tbl>
          </a:graphicData>
        </a:graphic>
      </p:graphicFrame>
      <p:pic>
        <p:nvPicPr>
          <p:cNvPr id="13" name="Picture 2" descr="Resim önizleme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5222" y="1683780"/>
            <a:ext cx="6180376" cy="431536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328576" y="2042695"/>
            <a:ext cx="4311789" cy="1467068"/>
          </a:xfrm>
          <a:prstGeom prst="rect">
            <a:avLst/>
          </a:prstGeom>
        </p:spPr>
        <p:txBody>
          <a:bodyPr wrap="square">
            <a:spAutoFit/>
          </a:bodyPr>
          <a:lstStyle/>
          <a:p>
            <a:pPr marL="228600" indent="-228600" algn="just">
              <a:lnSpc>
                <a:spcPct val="90000"/>
              </a:lnSpc>
              <a:spcBef>
                <a:spcPts val="1000"/>
              </a:spcBef>
              <a:defRPr/>
            </a:pPr>
            <a:r>
              <a:rPr lang="tr-TR" b="1" dirty="0" smtClean="0">
                <a:latin typeface="Times New Roman" pitchFamily="18" charset="0"/>
                <a:cs typeface="Times New Roman" pitchFamily="18" charset="0"/>
              </a:rPr>
              <a:t>     YERLEŞİM </a:t>
            </a:r>
            <a:r>
              <a:rPr lang="tr-TR" b="1" dirty="0">
                <a:latin typeface="Times New Roman" pitchFamily="18" charset="0"/>
                <a:cs typeface="Times New Roman" pitchFamily="18" charset="0"/>
              </a:rPr>
              <a:t>ve BİNA  DURUMU </a:t>
            </a:r>
            <a:r>
              <a:rPr lang="tr-TR" b="1" dirty="0" smtClean="0">
                <a:latin typeface="Times New Roman" pitchFamily="18" charset="0"/>
                <a:cs typeface="Times New Roman" pitchFamily="18" charset="0"/>
              </a:rPr>
              <a:t>:</a:t>
            </a:r>
          </a:p>
          <a:p>
            <a:pPr marL="228600" indent="-228600" algn="just">
              <a:lnSpc>
                <a:spcPct val="90000"/>
              </a:lnSpc>
              <a:spcBef>
                <a:spcPts val="1000"/>
              </a:spcBef>
              <a:defRPr/>
            </a:pPr>
            <a:r>
              <a:rPr lang="tr-TR" dirty="0" smtClean="0">
                <a:latin typeface="Times New Roman" pitchFamily="18" charset="0"/>
                <a:cs typeface="Times New Roman" pitchFamily="18" charset="0"/>
              </a:rPr>
              <a:t>	İlçe </a:t>
            </a:r>
            <a:r>
              <a:rPr lang="tr-TR" dirty="0">
                <a:latin typeface="Times New Roman" pitchFamily="18" charset="0"/>
                <a:cs typeface="Times New Roman" pitchFamily="18" charset="0"/>
              </a:rPr>
              <a:t>Özel İdare Müdürlüğümüz hizmet bürosu olarak  Hükümet Konağı 1 katında  1 adet müdür odası, 1 adet memur odasında hizmet vermektedir.</a:t>
            </a:r>
          </a:p>
        </p:txBody>
      </p:sp>
    </p:spTree>
    <p:extLst>
      <p:ext uri="{BB962C8B-B14F-4D97-AF65-F5344CB8AC3E}">
        <p14:creationId xmlns:p14="http://schemas.microsoft.com/office/powerpoint/2010/main" val="802036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1999"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aşlık"/>
          <p:cNvSpPr>
            <a:spLocks noGrp="1"/>
          </p:cNvSpPr>
          <p:nvPr>
            <p:ph type="title"/>
          </p:nvPr>
        </p:nvSpPr>
        <p:spPr>
          <a:xfrm>
            <a:off x="0" y="0"/>
            <a:ext cx="12192000" cy="804333"/>
          </a:xfrm>
          <a:effectLst/>
        </p:spPr>
        <p:txBody>
          <a:bodyPr>
            <a:normAutofit/>
          </a:bodyPr>
          <a:lstStyle/>
          <a:p>
            <a:pPr algn="ctr"/>
            <a:r>
              <a:rPr lang="tr-TR" sz="2800" dirty="0" smtClean="0">
                <a:latin typeface="Times New Roman" panose="02020603050405020304" pitchFamily="18" charset="0"/>
                <a:cs typeface="Times New Roman" panose="02020603050405020304" pitchFamily="18" charset="0"/>
              </a:rPr>
              <a:t>İLÇENİN </a:t>
            </a:r>
            <a:r>
              <a:rPr lang="tr-TR" sz="2800" dirty="0">
                <a:latin typeface="Times New Roman" panose="02020603050405020304" pitchFamily="18" charset="0"/>
                <a:cs typeface="Times New Roman" panose="02020603050405020304" pitchFamily="18" charset="0"/>
              </a:rPr>
              <a:t>COĞRAFİ YAPISI</a:t>
            </a:r>
          </a:p>
        </p:txBody>
      </p:sp>
      <p:sp>
        <p:nvSpPr>
          <p:cNvPr id="5" name="4 Dikdörtgen"/>
          <p:cNvSpPr/>
          <p:nvPr/>
        </p:nvSpPr>
        <p:spPr>
          <a:xfrm>
            <a:off x="972590" y="1251843"/>
            <a:ext cx="10407534" cy="1323439"/>
          </a:xfrm>
          <a:prstGeom prst="rect">
            <a:avLst/>
          </a:prstGeom>
        </p:spPr>
        <p:txBody>
          <a:bodyPr wrap="square">
            <a:spAutoFit/>
          </a:bodyPr>
          <a:lstStyle/>
          <a:p>
            <a:pPr algn="just"/>
            <a:r>
              <a:rPr lang="tr-TR" sz="1270" dirty="0">
                <a:latin typeface="Times New Roman" pitchFamily="18" charset="0"/>
                <a:cs typeface="Times New Roman" pitchFamily="18" charset="0"/>
              </a:rPr>
              <a:t>	 </a:t>
            </a:r>
            <a:r>
              <a:rPr lang="tr-TR" sz="1600" dirty="0">
                <a:latin typeface="Times New Roman" pitchFamily="18" charset="0"/>
                <a:cs typeface="Times New Roman" pitchFamily="18" charset="0"/>
              </a:rPr>
              <a:t>İlçemiz, Evciler ovasının ortasında kurulmuş olup bu düzlük saha kuzey kısmına doğru yükselmektedir. Ovanın kuzeyi Bozdağ tepeleri ile çevrilmiştir. Ovanın batısında Maymun Dağı, kuzeydoğusunda ise Büyük Menderes, Işıklı Barajı ve </a:t>
            </a:r>
            <a:r>
              <a:rPr lang="tr-TR" sz="1600" dirty="0" err="1">
                <a:latin typeface="Times New Roman" pitchFamily="18" charset="0"/>
                <a:cs typeface="Times New Roman" pitchFamily="18" charset="0"/>
              </a:rPr>
              <a:t>Akdağ</a:t>
            </a:r>
            <a:r>
              <a:rPr lang="tr-TR" sz="1600" dirty="0">
                <a:latin typeface="Times New Roman" pitchFamily="18" charset="0"/>
                <a:cs typeface="Times New Roman" pitchFamily="18" charset="0"/>
              </a:rPr>
              <a:t> bulunmaktadır. İlçemiz sınırları içerisinde göl, gölet, akarsu ve koruluklar dışında ormanlık alanlar mevcut değildir. İlçemiz jeolojik olarak çok hafif meyilli bir morfolojiye sahiptir. İlçemiz 1. derece deprem kuşağında yer almakla birlikte yüzyıllar içerisinde büyük depremler geçirmiştir.</a:t>
            </a:r>
            <a:endParaRPr lang="tr-TR" sz="1600" dirty="0"/>
          </a:p>
        </p:txBody>
      </p:sp>
      <p:pic>
        <p:nvPicPr>
          <p:cNvPr id="1027" name="Picture 3" descr="D:\evciler manzara\96713363_2434982313390925_6503261174035906560_n.jpg"/>
          <p:cNvPicPr>
            <a:picLocks noChangeAspect="1" noChangeArrowheads="1"/>
          </p:cNvPicPr>
          <p:nvPr/>
        </p:nvPicPr>
        <p:blipFill>
          <a:blip r:embed="rId3" cstate="print">
            <a:lum bright="3000" contrast="1000"/>
          </a:blip>
          <a:srcRect/>
          <a:stretch>
            <a:fillRect/>
          </a:stretch>
        </p:blipFill>
        <p:spPr bwMode="auto">
          <a:xfrm>
            <a:off x="1760434" y="2668384"/>
            <a:ext cx="8673981" cy="4048299"/>
          </a:xfrm>
          <a:prstGeom prst="rect">
            <a:avLst/>
          </a:prstGeom>
          <a:noFill/>
        </p:spPr>
      </p:pic>
    </p:spTree>
    <p:extLst>
      <p:ext uri="{BB962C8B-B14F-4D97-AF65-F5344CB8AC3E}">
        <p14:creationId xmlns:p14="http://schemas.microsoft.com/office/powerpoint/2010/main" val="14354691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1"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İLÇE ÖZEL İDARE MÜDÜRLÜĞÜ</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7" name="AutoShape 6"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9" name="AutoShape 8"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 name="AutoShape 10" descr="Projel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1" name="Metin kutusu 1"/>
          <p:cNvSpPr txBox="1"/>
          <p:nvPr/>
        </p:nvSpPr>
        <p:spPr>
          <a:xfrm>
            <a:off x="581966" y="1713509"/>
            <a:ext cx="9793088" cy="369332"/>
          </a:xfrm>
          <a:prstGeom prst="rect">
            <a:avLst/>
          </a:prstGeom>
          <a:noFill/>
        </p:spPr>
        <p:txBody>
          <a:bodyPr wrap="square" rtlCol="0">
            <a:spAutoFit/>
          </a:bodyPr>
          <a:lstStyle/>
          <a:p>
            <a:r>
              <a:rPr lang="tr-TR" b="1" dirty="0">
                <a:latin typeface="Times New Roman" pitchFamily="18" charset="0"/>
                <a:cs typeface="Times New Roman" pitchFamily="18" charset="0"/>
              </a:rPr>
              <a:t> </a:t>
            </a:r>
            <a:endParaRPr lang="tr-TR" dirty="0"/>
          </a:p>
        </p:txBody>
      </p:sp>
      <p:pic>
        <p:nvPicPr>
          <p:cNvPr id="22" name="6 Resim" descr="F:\Köylere Hizmet Götürme Birliği\Çöp Toplama Hizmetleri\IMG_56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756" y="2802633"/>
            <a:ext cx="4973250" cy="1902717"/>
          </a:xfrm>
          <a:prstGeom prst="rect">
            <a:avLst/>
          </a:prstGeom>
          <a:noFill/>
          <a:ln>
            <a:noFill/>
          </a:ln>
        </p:spPr>
      </p:pic>
      <p:pic>
        <p:nvPicPr>
          <p:cNvPr id="24" name="5 Resim" descr="e4e42f65-795f-4782-87d4-4e661a032f2c-kepce.jpg"/>
          <p:cNvPicPr>
            <a:picLocks noChangeAspect="1"/>
          </p:cNvPicPr>
          <p:nvPr/>
        </p:nvPicPr>
        <p:blipFill>
          <a:blip r:embed="rId4" cstate="print"/>
          <a:stretch>
            <a:fillRect/>
          </a:stretch>
        </p:blipFill>
        <p:spPr>
          <a:xfrm>
            <a:off x="5825108" y="2793108"/>
            <a:ext cx="5643348" cy="1912241"/>
          </a:xfrm>
          <a:prstGeom prst="rect">
            <a:avLst/>
          </a:prstGeom>
        </p:spPr>
      </p:pic>
      <p:pic>
        <p:nvPicPr>
          <p:cNvPr id="25" name="8 Resim" descr="2a52eb38-fd3a-419d-9ad9-1e8350e777fe-çöp.jpg"/>
          <p:cNvPicPr>
            <a:picLocks noChangeAspect="1"/>
          </p:cNvPicPr>
          <p:nvPr/>
        </p:nvPicPr>
        <p:blipFill>
          <a:blip r:embed="rId5" cstate="print"/>
          <a:stretch>
            <a:fillRect/>
          </a:stretch>
        </p:blipFill>
        <p:spPr>
          <a:xfrm>
            <a:off x="700756" y="4786562"/>
            <a:ext cx="4982775" cy="1880938"/>
          </a:xfrm>
          <a:prstGeom prst="rect">
            <a:avLst/>
          </a:prstGeom>
        </p:spPr>
      </p:pic>
      <p:pic>
        <p:nvPicPr>
          <p:cNvPr id="26" name="7 Resim" descr="beb9f780-b422-4d2f-acb1-e93615d76d41 kamyon.jpg"/>
          <p:cNvPicPr>
            <a:picLocks noChangeAspect="1"/>
          </p:cNvPicPr>
          <p:nvPr/>
        </p:nvPicPr>
        <p:blipFill>
          <a:blip r:embed="rId6" cstate="print"/>
          <a:stretch>
            <a:fillRect/>
          </a:stretch>
        </p:blipFill>
        <p:spPr>
          <a:xfrm>
            <a:off x="5787008" y="4786562"/>
            <a:ext cx="5681448" cy="1880938"/>
          </a:xfrm>
          <a:prstGeom prst="rect">
            <a:avLst/>
          </a:prstGeom>
        </p:spPr>
      </p:pic>
      <p:graphicFrame>
        <p:nvGraphicFramePr>
          <p:cNvPr id="27" name="Tablo 2"/>
          <p:cNvGraphicFramePr>
            <a:graphicFrameLocks noGrp="1"/>
          </p:cNvGraphicFramePr>
          <p:nvPr>
            <p:extLst>
              <p:ext uri="{D42A27DB-BD31-4B8C-83A1-F6EECF244321}">
                <p14:modId xmlns:p14="http://schemas.microsoft.com/office/powerpoint/2010/main" val="1560199117"/>
              </p:ext>
            </p:extLst>
          </p:nvPr>
        </p:nvGraphicFramePr>
        <p:xfrm>
          <a:off x="700756" y="906919"/>
          <a:ext cx="10767700" cy="1453784"/>
        </p:xfrm>
        <a:graphic>
          <a:graphicData uri="http://schemas.openxmlformats.org/drawingml/2006/table">
            <a:tbl>
              <a:tblPr firstRow="1" bandRow="1">
                <a:tableStyleId>{5C22544A-7EE6-4342-B048-85BDC9FD1C3A}</a:tableStyleId>
              </a:tblPr>
              <a:tblGrid>
                <a:gridCol w="5380975">
                  <a:extLst>
                    <a:ext uri="{9D8B030D-6E8A-4147-A177-3AD203B41FA5}">
                      <a16:colId xmlns:a16="http://schemas.microsoft.com/office/drawing/2014/main" val="887171251"/>
                    </a:ext>
                  </a:extLst>
                </a:gridCol>
                <a:gridCol w="5386725">
                  <a:extLst>
                    <a:ext uri="{9D8B030D-6E8A-4147-A177-3AD203B41FA5}">
                      <a16:colId xmlns:a16="http://schemas.microsoft.com/office/drawing/2014/main" val="4074628656"/>
                    </a:ext>
                  </a:extLst>
                </a:gridCol>
              </a:tblGrid>
              <a:tr h="363446">
                <a:tc>
                  <a:txBody>
                    <a:bodyPr/>
                    <a:lstStyle/>
                    <a:p>
                      <a:r>
                        <a:rPr lang="tr-TR" sz="1600" dirty="0">
                          <a:latin typeface="Times New Roman" panose="02020603050405020304" pitchFamily="18" charset="0"/>
                          <a:cs typeface="Times New Roman" panose="02020603050405020304" pitchFamily="18" charset="0"/>
                        </a:rPr>
                        <a:t>İlçe Özel İdare Araç Durumu</a:t>
                      </a:r>
                    </a:p>
                  </a:txBody>
                  <a:tcPr/>
                </a:tc>
                <a:tc>
                  <a:txBody>
                    <a:bodyPr/>
                    <a:lstStyle/>
                    <a:p>
                      <a:r>
                        <a:rPr lang="tr-TR" sz="1600" dirty="0">
                          <a:latin typeface="Times New Roman" panose="02020603050405020304" pitchFamily="18" charset="0"/>
                          <a:cs typeface="Times New Roman" panose="02020603050405020304" pitchFamily="18" charset="0"/>
                        </a:rPr>
                        <a:t>Araç Sayısı</a:t>
                      </a:r>
                    </a:p>
                  </a:txBody>
                  <a:tcPr/>
                </a:tc>
                <a:extLst>
                  <a:ext uri="{0D108BD9-81ED-4DB2-BD59-A6C34878D82A}">
                    <a16:rowId xmlns:a16="http://schemas.microsoft.com/office/drawing/2014/main" val="4184231202"/>
                  </a:ext>
                </a:extLst>
              </a:tr>
              <a:tr h="363446">
                <a:tc>
                  <a:txBody>
                    <a:bodyPr/>
                    <a:lstStyle/>
                    <a:p>
                      <a:r>
                        <a:rPr lang="tr-TR" sz="1600" dirty="0" err="1">
                          <a:latin typeface="Times New Roman" panose="02020603050405020304" pitchFamily="18" charset="0"/>
                          <a:cs typeface="Times New Roman" panose="02020603050405020304" pitchFamily="18" charset="0"/>
                        </a:rPr>
                        <a:t>Tamperli</a:t>
                      </a:r>
                      <a:r>
                        <a:rPr lang="tr-TR" sz="1600" baseline="0" dirty="0">
                          <a:latin typeface="Times New Roman" panose="02020603050405020304" pitchFamily="18" charset="0"/>
                          <a:cs typeface="Times New Roman" panose="02020603050405020304" pitchFamily="18" charset="0"/>
                        </a:rPr>
                        <a:t> Kamyon</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863338079"/>
                  </a:ext>
                </a:extLst>
              </a:tr>
              <a:tr h="363446">
                <a:tc>
                  <a:txBody>
                    <a:bodyPr/>
                    <a:lstStyle/>
                    <a:p>
                      <a:r>
                        <a:rPr lang="tr-TR" sz="1600" dirty="0" err="1">
                          <a:latin typeface="Times New Roman" panose="02020603050405020304" pitchFamily="18" charset="0"/>
                          <a:cs typeface="Times New Roman" panose="02020603050405020304" pitchFamily="18" charset="0"/>
                        </a:rPr>
                        <a:t>Hidromek</a:t>
                      </a:r>
                      <a:r>
                        <a:rPr lang="tr-TR" sz="1600" dirty="0">
                          <a:latin typeface="Times New Roman" panose="02020603050405020304" pitchFamily="18" charset="0"/>
                          <a:cs typeface="Times New Roman" panose="02020603050405020304" pitchFamily="18" charset="0"/>
                        </a:rPr>
                        <a:t> 4x4 Kazıcı Yükleyici Kepçe</a:t>
                      </a:r>
                    </a:p>
                  </a:txBody>
                  <a:tcPr/>
                </a:tc>
                <a:tc>
                  <a:txBody>
                    <a:bodyPr/>
                    <a:lstStyle/>
                    <a:p>
                      <a:r>
                        <a:rPr lang="tr-TR" sz="16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552452138"/>
                  </a:ext>
                </a:extLst>
              </a:tr>
              <a:tr h="363446">
                <a:tc>
                  <a:txBody>
                    <a:bodyPr/>
                    <a:lstStyle/>
                    <a:p>
                      <a:r>
                        <a:rPr lang="tr-TR" sz="1600" dirty="0">
                          <a:latin typeface="Times New Roman" panose="02020603050405020304" pitchFamily="18" charset="0"/>
                          <a:cs typeface="Times New Roman" panose="02020603050405020304" pitchFamily="18" charset="0"/>
                        </a:rPr>
                        <a:t>Çöp</a:t>
                      </a:r>
                      <a:r>
                        <a:rPr lang="tr-TR" sz="1600" baseline="0" dirty="0">
                          <a:latin typeface="Times New Roman" panose="02020603050405020304" pitchFamily="18" charset="0"/>
                          <a:cs typeface="Times New Roman" panose="02020603050405020304" pitchFamily="18" charset="0"/>
                        </a:rPr>
                        <a:t> Kamyonu</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646509342"/>
                  </a:ext>
                </a:extLst>
              </a:tr>
            </a:tbl>
          </a:graphicData>
        </a:graphic>
      </p:graphicFrame>
    </p:spTree>
    <p:extLst>
      <p:ext uri="{BB962C8B-B14F-4D97-AF65-F5344CB8AC3E}">
        <p14:creationId xmlns:p14="http://schemas.microsoft.com/office/powerpoint/2010/main" val="20599998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1"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İLÇE ÖZEL İDARE MÜDÜRLÜĞÜ</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7" name="AutoShape 6"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9" name="AutoShape 8"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 name="AutoShape 10" descr="Projel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1" name="Metin kutusu 1"/>
          <p:cNvSpPr txBox="1"/>
          <p:nvPr/>
        </p:nvSpPr>
        <p:spPr>
          <a:xfrm>
            <a:off x="581966" y="1713509"/>
            <a:ext cx="9793088" cy="369332"/>
          </a:xfrm>
          <a:prstGeom prst="rect">
            <a:avLst/>
          </a:prstGeom>
          <a:noFill/>
        </p:spPr>
        <p:txBody>
          <a:bodyPr wrap="square" rtlCol="0">
            <a:spAutoFit/>
          </a:bodyPr>
          <a:lstStyle/>
          <a:p>
            <a:pPr algn="just"/>
            <a:r>
              <a:rPr lang="tr-TR" dirty="0"/>
              <a:t>Evciler İlçesine bağlı Altınova Köyü mesire alanı su isale hattı kazı çalışması</a:t>
            </a:r>
          </a:p>
        </p:txBody>
      </p:sp>
      <p:pic>
        <p:nvPicPr>
          <p:cNvPr id="28" name="Resim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78686" y="1967779"/>
            <a:ext cx="4093901" cy="4887342"/>
          </a:xfrm>
          <a:prstGeom prst="rect">
            <a:avLst/>
          </a:prstGeom>
        </p:spPr>
      </p:pic>
      <p:pic>
        <p:nvPicPr>
          <p:cNvPr id="29" name="Resim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741214" y="1731248"/>
            <a:ext cx="4070634" cy="5298392"/>
          </a:xfrm>
          <a:prstGeom prst="rect">
            <a:avLst/>
          </a:prstGeom>
        </p:spPr>
      </p:pic>
    </p:spTree>
    <p:extLst>
      <p:ext uri="{BB962C8B-B14F-4D97-AF65-F5344CB8AC3E}">
        <p14:creationId xmlns:p14="http://schemas.microsoft.com/office/powerpoint/2010/main" val="1720812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42043" y="-14433"/>
            <a:ext cx="12135876"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42043" y="0"/>
            <a:ext cx="12135876"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7" name="AutoShape 6"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9" name="AutoShape 8" descr="kanalizasyon yapım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 name="AutoShape 10" descr="Projel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graphicFrame>
        <p:nvGraphicFramePr>
          <p:cNvPr id="22" name="Tablo 1"/>
          <p:cNvGraphicFramePr>
            <a:graphicFrameLocks noGrp="1"/>
          </p:cNvGraphicFramePr>
          <p:nvPr>
            <p:extLst/>
          </p:nvPr>
        </p:nvGraphicFramePr>
        <p:xfrm>
          <a:off x="1068223" y="910227"/>
          <a:ext cx="10009948" cy="628758"/>
        </p:xfrm>
        <a:graphic>
          <a:graphicData uri="http://schemas.openxmlformats.org/drawingml/2006/table">
            <a:tbl>
              <a:tblPr firstRow="1" bandRow="1">
                <a:tableStyleId>{5C22544A-7EE6-4342-B048-85BDC9FD1C3A}</a:tableStyleId>
              </a:tblPr>
              <a:tblGrid>
                <a:gridCol w="5004974">
                  <a:extLst>
                    <a:ext uri="{9D8B030D-6E8A-4147-A177-3AD203B41FA5}">
                      <a16:colId xmlns:a16="http://schemas.microsoft.com/office/drawing/2014/main" val="3835439127"/>
                    </a:ext>
                  </a:extLst>
                </a:gridCol>
                <a:gridCol w="5004974">
                  <a:extLst>
                    <a:ext uri="{9D8B030D-6E8A-4147-A177-3AD203B41FA5}">
                      <a16:colId xmlns:a16="http://schemas.microsoft.com/office/drawing/2014/main" val="3993986342"/>
                    </a:ext>
                  </a:extLst>
                </a:gridCol>
              </a:tblGrid>
              <a:tr h="314379">
                <a:tc>
                  <a:txBody>
                    <a:bodyPr/>
                    <a:lstStyle/>
                    <a:p>
                      <a:r>
                        <a:rPr lang="tr-TR" sz="1200" dirty="0">
                          <a:latin typeface="Times New Roman" pitchFamily="18" charset="0"/>
                          <a:cs typeface="Times New Roman" pitchFamily="18" charset="0"/>
                        </a:rPr>
                        <a:t>Personel Durumu</a:t>
                      </a:r>
                    </a:p>
                  </a:txBody>
                  <a:tcPr/>
                </a:tc>
                <a:tc>
                  <a:txBody>
                    <a:bodyPr/>
                    <a:lstStyle/>
                    <a:p>
                      <a:endParaRPr lang="tr-TR" sz="1200">
                        <a:latin typeface="Times New Roman" pitchFamily="18" charset="0"/>
                        <a:cs typeface="Times New Roman" pitchFamily="18" charset="0"/>
                      </a:endParaRPr>
                    </a:p>
                  </a:txBody>
                  <a:tcPr/>
                </a:tc>
                <a:extLst>
                  <a:ext uri="{0D108BD9-81ED-4DB2-BD59-A6C34878D82A}">
                    <a16:rowId xmlns:a16="http://schemas.microsoft.com/office/drawing/2014/main" val="3841097905"/>
                  </a:ext>
                </a:extLst>
              </a:tr>
              <a:tr h="314379">
                <a:tc>
                  <a:txBody>
                    <a:bodyPr/>
                    <a:lstStyle/>
                    <a:p>
                      <a:r>
                        <a:rPr lang="tr-TR" sz="1200" dirty="0" smtClean="0">
                          <a:latin typeface="Times New Roman" pitchFamily="18" charset="0"/>
                          <a:cs typeface="Times New Roman" pitchFamily="18" charset="0"/>
                        </a:rPr>
                        <a:t>Birlik Mali Hizmetler Yetkilisi </a:t>
                      </a:r>
                      <a:endParaRPr lang="tr-TR" sz="1200" dirty="0">
                        <a:latin typeface="Times New Roman" pitchFamily="18" charset="0"/>
                        <a:cs typeface="Times New Roman" pitchFamily="18" charset="0"/>
                      </a:endParaRPr>
                    </a:p>
                  </a:txBody>
                  <a:tcPr/>
                </a:tc>
                <a:tc>
                  <a:txBody>
                    <a:bodyPr/>
                    <a:lstStyle/>
                    <a:p>
                      <a:r>
                        <a:rPr lang="tr-TR" sz="1200" dirty="0">
                          <a:latin typeface="Times New Roman" pitchFamily="18" charset="0"/>
                          <a:cs typeface="Times New Roman" pitchFamily="18" charset="0"/>
                        </a:rPr>
                        <a:t>1</a:t>
                      </a:r>
                    </a:p>
                  </a:txBody>
                  <a:tcPr/>
                </a:tc>
                <a:extLst>
                  <a:ext uri="{0D108BD9-81ED-4DB2-BD59-A6C34878D82A}">
                    <a16:rowId xmlns:a16="http://schemas.microsoft.com/office/drawing/2014/main" val="3995635389"/>
                  </a:ext>
                </a:extLst>
              </a:tr>
            </a:tbl>
          </a:graphicData>
        </a:graphic>
      </p:graphicFrame>
      <p:graphicFrame>
        <p:nvGraphicFramePr>
          <p:cNvPr id="24" name="Tablo 2"/>
          <p:cNvGraphicFramePr>
            <a:graphicFrameLocks noGrp="1"/>
          </p:cNvGraphicFramePr>
          <p:nvPr>
            <p:extLst/>
          </p:nvPr>
        </p:nvGraphicFramePr>
        <p:xfrm>
          <a:off x="1068223" y="1640350"/>
          <a:ext cx="10009948" cy="1005840"/>
        </p:xfrm>
        <a:graphic>
          <a:graphicData uri="http://schemas.openxmlformats.org/drawingml/2006/table">
            <a:tbl>
              <a:tblPr firstRow="1" bandRow="1">
                <a:tableStyleId>{5C22544A-7EE6-4342-B048-85BDC9FD1C3A}</a:tableStyleId>
              </a:tblPr>
              <a:tblGrid>
                <a:gridCol w="5034139">
                  <a:extLst>
                    <a:ext uri="{9D8B030D-6E8A-4147-A177-3AD203B41FA5}">
                      <a16:colId xmlns:a16="http://schemas.microsoft.com/office/drawing/2014/main" val="2816653253"/>
                    </a:ext>
                  </a:extLst>
                </a:gridCol>
                <a:gridCol w="4975809">
                  <a:extLst>
                    <a:ext uri="{9D8B030D-6E8A-4147-A177-3AD203B41FA5}">
                      <a16:colId xmlns:a16="http://schemas.microsoft.com/office/drawing/2014/main" val="530934824"/>
                    </a:ext>
                  </a:extLst>
                </a:gridCol>
              </a:tblGrid>
              <a:tr h="225503">
                <a:tc>
                  <a:txBody>
                    <a:bodyPr/>
                    <a:lstStyle/>
                    <a:p>
                      <a:r>
                        <a:rPr lang="tr-TR" sz="1200" dirty="0">
                          <a:latin typeface="Times New Roman" pitchFamily="18" charset="0"/>
                          <a:cs typeface="Times New Roman" pitchFamily="18" charset="0"/>
                        </a:rPr>
                        <a:t>Araç Durumu</a:t>
                      </a:r>
                    </a:p>
                  </a:txBody>
                  <a:tcPr/>
                </a:tc>
                <a:tc>
                  <a:txBody>
                    <a:bodyPr/>
                    <a:lstStyle/>
                    <a:p>
                      <a:endParaRPr lang="tr-TR" sz="1200" dirty="0">
                        <a:latin typeface="Times New Roman" pitchFamily="18" charset="0"/>
                        <a:cs typeface="Times New Roman" pitchFamily="18" charset="0"/>
                      </a:endParaRPr>
                    </a:p>
                  </a:txBody>
                  <a:tcPr/>
                </a:tc>
                <a:extLst>
                  <a:ext uri="{0D108BD9-81ED-4DB2-BD59-A6C34878D82A}">
                    <a16:rowId xmlns:a16="http://schemas.microsoft.com/office/drawing/2014/main" val="190746399"/>
                  </a:ext>
                </a:extLst>
              </a:tr>
              <a:tr h="225503">
                <a:tc>
                  <a:txBody>
                    <a:bodyPr/>
                    <a:lstStyle/>
                    <a:p>
                      <a:r>
                        <a:rPr kumimoji="0" lang="tr-TR" sz="1200" b="0" i="0" u="none" kern="1200" dirty="0">
                          <a:solidFill>
                            <a:schemeClr val="tx1"/>
                          </a:solidFill>
                          <a:effectLst/>
                          <a:latin typeface="Times New Roman" pitchFamily="18" charset="0"/>
                          <a:ea typeface="+mn-ea"/>
                          <a:cs typeface="Times New Roman" pitchFamily="18" charset="0"/>
                        </a:rPr>
                        <a:t>Volkswagen</a:t>
                      </a:r>
                      <a:r>
                        <a:rPr kumimoji="0" lang="tr-TR" sz="1200" b="0" i="0" u="none" kern="1200" baseline="0" dirty="0">
                          <a:solidFill>
                            <a:schemeClr val="tx1"/>
                          </a:solidFill>
                          <a:effectLst/>
                          <a:latin typeface="Times New Roman" pitchFamily="18" charset="0"/>
                          <a:ea typeface="+mn-ea"/>
                          <a:cs typeface="Times New Roman" pitchFamily="18" charset="0"/>
                        </a:rPr>
                        <a:t> </a:t>
                      </a:r>
                      <a:r>
                        <a:rPr kumimoji="0" lang="tr-TR" sz="1200" b="0" i="0" u="none" kern="1200" baseline="0" dirty="0" err="1">
                          <a:solidFill>
                            <a:schemeClr val="tx1"/>
                          </a:solidFill>
                          <a:effectLst/>
                          <a:latin typeface="Times New Roman" pitchFamily="18" charset="0"/>
                          <a:ea typeface="+mn-ea"/>
                          <a:cs typeface="Times New Roman" pitchFamily="18" charset="0"/>
                        </a:rPr>
                        <a:t>passat</a:t>
                      </a:r>
                      <a:r>
                        <a:rPr kumimoji="0" lang="tr-TR" sz="1200" b="0" i="0" u="none" kern="1200" baseline="0" dirty="0">
                          <a:solidFill>
                            <a:schemeClr val="tx1"/>
                          </a:solidFill>
                          <a:effectLst/>
                          <a:latin typeface="Times New Roman" pitchFamily="18" charset="0"/>
                          <a:ea typeface="+mn-ea"/>
                          <a:cs typeface="Times New Roman" pitchFamily="18" charset="0"/>
                        </a:rPr>
                        <a:t>     </a:t>
                      </a:r>
                      <a:r>
                        <a:rPr kumimoji="0" lang="tr-TR" sz="1200" b="0" i="0" u="none" kern="1200" baseline="0" dirty="0" smtClean="0">
                          <a:solidFill>
                            <a:schemeClr val="tx1"/>
                          </a:solidFill>
                          <a:effectLst/>
                          <a:latin typeface="Times New Roman" pitchFamily="18" charset="0"/>
                          <a:ea typeface="+mn-ea"/>
                          <a:cs typeface="Times New Roman" pitchFamily="18" charset="0"/>
                        </a:rPr>
                        <a:t>(Hizmet Aracı Afyonkarahisar Valiliğinde Görevli)</a:t>
                      </a:r>
                      <a:endParaRPr lang="tr-TR" sz="1200" b="0" u="none" dirty="0">
                        <a:solidFill>
                          <a:schemeClr val="tx1"/>
                        </a:solidFill>
                        <a:latin typeface="Times New Roman" pitchFamily="18" charset="0"/>
                        <a:cs typeface="Times New Roman" pitchFamily="18" charset="0"/>
                      </a:endParaRPr>
                    </a:p>
                  </a:txBody>
                  <a:tcPr/>
                </a:tc>
                <a:tc>
                  <a:txBody>
                    <a:bodyPr/>
                    <a:lstStyle/>
                    <a:p>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tc>
                <a:extLst>
                  <a:ext uri="{0D108BD9-81ED-4DB2-BD59-A6C34878D82A}">
                    <a16:rowId xmlns:a16="http://schemas.microsoft.com/office/drawing/2014/main" val="206650510"/>
                  </a:ext>
                </a:extLst>
              </a:tr>
              <a:tr h="225503">
                <a:tc>
                  <a:txBody>
                    <a:bodyPr/>
                    <a:lstStyle/>
                    <a:p>
                      <a:r>
                        <a:rPr lang="tr-TR" sz="1200" dirty="0">
                          <a:latin typeface="Times New Roman" pitchFamily="18" charset="0"/>
                          <a:cs typeface="Times New Roman" pitchFamily="18" charset="0"/>
                        </a:rPr>
                        <a:t>Fiat</a:t>
                      </a:r>
                      <a:r>
                        <a:rPr lang="tr-TR" sz="1200" baseline="0" dirty="0">
                          <a:latin typeface="Times New Roman" pitchFamily="18" charset="0"/>
                          <a:cs typeface="Times New Roman" pitchFamily="18" charset="0"/>
                        </a:rPr>
                        <a:t> </a:t>
                      </a:r>
                      <a:r>
                        <a:rPr lang="tr-TR" sz="1200" baseline="0" dirty="0" err="1">
                          <a:latin typeface="Times New Roman" pitchFamily="18" charset="0"/>
                          <a:cs typeface="Times New Roman" pitchFamily="18" charset="0"/>
                        </a:rPr>
                        <a:t>Doblo</a:t>
                      </a:r>
                      <a:r>
                        <a:rPr lang="tr-TR" sz="1200" baseline="0" dirty="0">
                          <a:latin typeface="Times New Roman" pitchFamily="18" charset="0"/>
                          <a:cs typeface="Times New Roman" pitchFamily="18" charset="0"/>
                        </a:rPr>
                        <a:t> </a:t>
                      </a:r>
                      <a:endParaRPr lang="tr-TR" sz="1200" baseline="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baseline="0" dirty="0" smtClean="0">
                          <a:latin typeface="Times New Roman" pitchFamily="18" charset="0"/>
                          <a:cs typeface="Times New Roman" pitchFamily="18" charset="0"/>
                        </a:rPr>
                        <a:t>Renault Megan 4          (</a:t>
                      </a:r>
                      <a:r>
                        <a:rPr lang="tr-TR" sz="1200" dirty="0" smtClean="0">
                          <a:latin typeface="Times New Roman" pitchFamily="18" charset="0"/>
                          <a:cs typeface="Times New Roman" pitchFamily="18" charset="0"/>
                        </a:rPr>
                        <a:t>Hizmet aracı )                                      </a:t>
                      </a:r>
                    </a:p>
                  </a:txBody>
                  <a:tcPr/>
                </a:tc>
                <a:tc>
                  <a:txBody>
                    <a:bodyPr/>
                    <a:lstStyle/>
                    <a:p>
                      <a:r>
                        <a:rPr lang="tr-TR" sz="1200" dirty="0" smtClean="0">
                          <a:latin typeface="Times New Roman" pitchFamily="18" charset="0"/>
                          <a:cs typeface="Times New Roman" pitchFamily="18" charset="0"/>
                        </a:rPr>
                        <a:t>1</a:t>
                      </a:r>
                    </a:p>
                    <a:p>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tc>
                <a:extLst>
                  <a:ext uri="{0D108BD9-81ED-4DB2-BD59-A6C34878D82A}">
                    <a16:rowId xmlns:a16="http://schemas.microsoft.com/office/drawing/2014/main" val="3555528201"/>
                  </a:ext>
                </a:extLst>
              </a:tr>
            </a:tbl>
          </a:graphicData>
        </a:graphic>
      </p:graphicFrame>
      <p:graphicFrame>
        <p:nvGraphicFramePr>
          <p:cNvPr id="25" name="Tablo 3"/>
          <p:cNvGraphicFramePr>
            <a:graphicFrameLocks noGrp="1"/>
          </p:cNvGraphicFramePr>
          <p:nvPr>
            <p:extLst/>
          </p:nvPr>
        </p:nvGraphicFramePr>
        <p:xfrm>
          <a:off x="1046205" y="2747555"/>
          <a:ext cx="10031966" cy="3935027"/>
        </p:xfrm>
        <a:graphic>
          <a:graphicData uri="http://schemas.openxmlformats.org/drawingml/2006/table">
            <a:tbl>
              <a:tblPr firstRow="1" bandRow="1">
                <a:tableStyleId>{5C22544A-7EE6-4342-B048-85BDC9FD1C3A}</a:tableStyleId>
              </a:tblPr>
              <a:tblGrid>
                <a:gridCol w="5015983">
                  <a:extLst>
                    <a:ext uri="{9D8B030D-6E8A-4147-A177-3AD203B41FA5}">
                      <a16:colId xmlns:a16="http://schemas.microsoft.com/office/drawing/2014/main" val="371395507"/>
                    </a:ext>
                  </a:extLst>
                </a:gridCol>
                <a:gridCol w="5015983">
                  <a:extLst>
                    <a:ext uri="{9D8B030D-6E8A-4147-A177-3AD203B41FA5}">
                      <a16:colId xmlns:a16="http://schemas.microsoft.com/office/drawing/2014/main" val="27416055"/>
                    </a:ext>
                  </a:extLst>
                </a:gridCol>
              </a:tblGrid>
              <a:tr h="355292">
                <a:tc>
                  <a:txBody>
                    <a:bodyPr/>
                    <a:lstStyle/>
                    <a:p>
                      <a:r>
                        <a:rPr lang="tr-TR" sz="1200" dirty="0" smtClean="0"/>
                        <a:t>2022 </a:t>
                      </a:r>
                      <a:r>
                        <a:rPr lang="tr-TR" sz="1200" dirty="0"/>
                        <a:t>Yılı</a:t>
                      </a:r>
                      <a:r>
                        <a:rPr lang="tr-TR" sz="1200" baseline="0" dirty="0"/>
                        <a:t> Birlik Faaliyetleri</a:t>
                      </a:r>
                      <a:endParaRPr lang="tr-TR" sz="1200" dirty="0"/>
                    </a:p>
                  </a:txBody>
                  <a:tcPr/>
                </a:tc>
                <a:tc>
                  <a:txBody>
                    <a:bodyPr/>
                    <a:lstStyle/>
                    <a:p>
                      <a:r>
                        <a:rPr lang="tr-TR" sz="1200" dirty="0"/>
                        <a:t> Miktarı (TL)</a:t>
                      </a:r>
                    </a:p>
                  </a:txBody>
                  <a:tcPr/>
                </a:tc>
                <a:extLst>
                  <a:ext uri="{0D108BD9-81ED-4DB2-BD59-A6C34878D82A}">
                    <a16:rowId xmlns:a16="http://schemas.microsoft.com/office/drawing/2014/main" val="3503252763"/>
                  </a:ext>
                </a:extLst>
              </a:tr>
              <a:tr h="469295">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Gökçek Köyü Çok</a:t>
                      </a:r>
                      <a:r>
                        <a:rPr lang="tr-TR"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Amaçlı Salon Yapımı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400.000,00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634444747"/>
                  </a:ext>
                </a:extLst>
              </a:tr>
              <a:tr h="333286">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Okul</a:t>
                      </a:r>
                      <a:r>
                        <a:rPr lang="tr-TR"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Bakım Onarımları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357.868,19</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997944931"/>
                  </a:ext>
                </a:extLst>
              </a:tr>
              <a:tr h="341832">
                <a:tc>
                  <a:txBody>
                    <a:bodyPr/>
                    <a:lstStyle/>
                    <a:p>
                      <a:pPr>
                        <a:lnSpc>
                          <a:spcPct val="107000"/>
                        </a:lnSpc>
                        <a:spcAft>
                          <a:spcPts val="800"/>
                        </a:spcAft>
                      </a:pP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Köydes</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786.657,00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24590630"/>
                  </a:ext>
                </a:extLst>
              </a:tr>
              <a:tr h="316194">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Yeni Hükümet Konağı Garaj Yapımı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250.000,00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06019929"/>
                  </a:ext>
                </a:extLst>
              </a:tr>
              <a:tr h="452927">
                <a:tc>
                  <a:txBody>
                    <a:bodyPr/>
                    <a:lstStyle/>
                    <a:p>
                      <a:pPr>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Tarımsal Hizmetler Makine ve Tesisat Mal ve Hizmet Alımı</a:t>
                      </a: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60.000,00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766462517"/>
                  </a:ext>
                </a:extLst>
              </a:tr>
              <a:tr h="307649">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Birlik Yardımları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957.795,00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68049928"/>
                  </a:ext>
                </a:extLst>
              </a:tr>
              <a:tr h="299103">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Nedim Turan</a:t>
                      </a:r>
                      <a:r>
                        <a:rPr lang="tr-TR"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İlkokul Deprem Güçlendirmesi</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790.600,00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966937210"/>
                  </a:ext>
                </a:extLst>
              </a:tr>
              <a:tr h="316194">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Ş.ATAKAN</a:t>
                      </a:r>
                      <a:r>
                        <a:rPr lang="tr-TR"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BİRGÜL Ç.P.Lisesi Deprem Güçlendirme</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1.090.404,00</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008"/>
                  </a:ext>
                </a:extLst>
              </a:tr>
              <a:tr h="350378">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Hükümet Konağı Tadilat, Bakım Onarım</a:t>
                      </a:r>
                      <a:r>
                        <a:rPr lang="tr-TR"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ve Çevre Düzenleme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dirty="0" smtClean="0">
                          <a:effectLst/>
                          <a:latin typeface="Times New Roman" panose="02020603050405020304" pitchFamily="18" charset="0"/>
                          <a:ea typeface="Calibri" panose="020F0502020204030204" pitchFamily="34" charset="0"/>
                          <a:cs typeface="Times New Roman" panose="02020603050405020304" pitchFamily="18" charset="0"/>
                        </a:rPr>
                        <a:t>4.296.894,92</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009"/>
                  </a:ext>
                </a:extLst>
              </a:tr>
              <a:tr h="392877">
                <a:tc>
                  <a:txBody>
                    <a:bodyPr/>
                    <a:lstStyle/>
                    <a:p>
                      <a:pPr>
                        <a:lnSpc>
                          <a:spcPct val="107000"/>
                        </a:lnSpc>
                        <a:spcAft>
                          <a:spcPts val="800"/>
                        </a:spcAft>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TOPLAM</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tr-TR" sz="1200" b="1" dirty="0" smtClean="0">
                          <a:effectLst/>
                          <a:latin typeface="Times New Roman" panose="02020603050405020304" pitchFamily="18" charset="0"/>
                          <a:ea typeface="Calibri" panose="020F0502020204030204" pitchFamily="34" charset="0"/>
                          <a:cs typeface="Times New Roman" panose="02020603050405020304" pitchFamily="18" charset="0"/>
                        </a:rPr>
                        <a:t>8.990.219,11</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4925856"/>
                  </a:ext>
                </a:extLst>
              </a:tr>
            </a:tbl>
          </a:graphicData>
        </a:graphic>
      </p:graphicFrame>
    </p:spTree>
    <p:extLst>
      <p:ext uri="{BB962C8B-B14F-4D97-AF65-F5344CB8AC3E}">
        <p14:creationId xmlns:p14="http://schemas.microsoft.com/office/powerpoint/2010/main" val="16688752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6" y="612146"/>
            <a:ext cx="7191636" cy="1035421"/>
          </a:xfrm>
        </p:spPr>
        <p:txBody>
          <a:bodyPr>
            <a:normAutofit lnSpcReduction="10000"/>
          </a:bodyPr>
          <a:lstStyle/>
          <a:p>
            <a:pPr algn="just">
              <a:buNone/>
            </a:pPr>
            <a:r>
              <a:rPr lang="tr-TR" sz="1600" dirty="0"/>
              <a:t>	</a:t>
            </a:r>
          </a:p>
          <a:p>
            <a:pPr algn="just">
              <a:buNone/>
            </a:pPr>
            <a:r>
              <a:rPr lang="tr-TR" sz="1600" dirty="0">
                <a:latin typeface="Times New Roman" pitchFamily="18" charset="0"/>
                <a:cs typeface="Times New Roman" pitchFamily="18" charset="0"/>
              </a:rPr>
              <a:t>	</a:t>
            </a:r>
            <a:r>
              <a:rPr lang="tr-TR" sz="1600" dirty="0" smtClean="0">
                <a:latin typeface="Times New Roman" pitchFamily="18" charset="0"/>
                <a:cs typeface="Times New Roman" pitchFamily="18" charset="0"/>
              </a:rPr>
              <a:t>2019 ve 2020 yılı </a:t>
            </a:r>
            <a:r>
              <a:rPr lang="tr-TR" sz="1600" dirty="0" err="1">
                <a:latin typeface="Times New Roman" pitchFamily="18" charset="0"/>
                <a:cs typeface="Times New Roman" pitchFamily="18" charset="0"/>
              </a:rPr>
              <a:t>Köydes</a:t>
            </a:r>
            <a:r>
              <a:rPr lang="tr-TR" sz="1600" dirty="0">
                <a:latin typeface="Times New Roman" pitchFamily="18" charset="0"/>
                <a:cs typeface="Times New Roman" pitchFamily="18" charset="0"/>
              </a:rPr>
              <a:t> Ödeneği ile </a:t>
            </a:r>
            <a:r>
              <a:rPr lang="tr-TR" sz="1600" dirty="0" smtClean="0">
                <a:latin typeface="Times New Roman" pitchFamily="18" charset="0"/>
                <a:cs typeface="Times New Roman" pitchFamily="18" charset="0"/>
              </a:rPr>
              <a:t>Altınova, Baraklı, Bostancı, Gökçek, Madenler </a:t>
            </a:r>
            <a:r>
              <a:rPr lang="tr-TR" sz="1600" dirty="0">
                <a:latin typeface="Times New Roman" pitchFamily="18" charset="0"/>
                <a:cs typeface="Times New Roman" pitchFamily="18" charset="0"/>
              </a:rPr>
              <a:t>ve </a:t>
            </a:r>
            <a:r>
              <a:rPr lang="tr-TR" sz="1600" dirty="0" smtClean="0">
                <a:latin typeface="Times New Roman" pitchFamily="18" charset="0"/>
                <a:cs typeface="Times New Roman" pitchFamily="18" charset="0"/>
              </a:rPr>
              <a:t>Körkuyu </a:t>
            </a:r>
            <a:r>
              <a:rPr lang="tr-TR" sz="1600" dirty="0">
                <a:latin typeface="Times New Roman" pitchFamily="18" charset="0"/>
                <a:cs typeface="Times New Roman" pitchFamily="18" charset="0"/>
              </a:rPr>
              <a:t>Köylerine Güneş Enerjili motopomp sistemine  kurulumu yapılmıştır.</a:t>
            </a: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0"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08" y="1581539"/>
            <a:ext cx="5059111" cy="2045754"/>
          </a:xfrm>
          <a:prstGeom prst="rect">
            <a:avLst/>
          </a:prstGeom>
        </p:spPr>
      </p:pic>
      <p:pic>
        <p:nvPicPr>
          <p:cNvPr id="21"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2076" y="1581541"/>
            <a:ext cx="5016380" cy="2045752"/>
          </a:xfrm>
          <a:prstGeom prst="rect">
            <a:avLst/>
          </a:prstGeom>
        </p:spPr>
      </p:pic>
      <p:pic>
        <p:nvPicPr>
          <p:cNvPr id="22"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209" y="3992453"/>
            <a:ext cx="5059110" cy="2276542"/>
          </a:xfrm>
          <a:prstGeom prst="rect">
            <a:avLst/>
          </a:prstGeom>
        </p:spPr>
      </p:pic>
      <p:pic>
        <p:nvPicPr>
          <p:cNvPr id="24"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2076" y="3992453"/>
            <a:ext cx="5016380" cy="2276542"/>
          </a:xfrm>
          <a:prstGeom prst="rect">
            <a:avLst/>
          </a:prstGeom>
        </p:spPr>
      </p:pic>
    </p:spTree>
    <p:extLst>
      <p:ext uri="{BB962C8B-B14F-4D97-AF65-F5344CB8AC3E}">
        <p14:creationId xmlns:p14="http://schemas.microsoft.com/office/powerpoint/2010/main" val="40431050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101485"/>
            <a:ext cx="11020238" cy="4870694"/>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r>
              <a:rPr lang="tr-TR" sz="2000" b="1" dirty="0">
                <a:latin typeface="Times New Roman" pitchFamily="18" charset="0"/>
                <a:cs typeface="Times New Roman" pitchFamily="18" charset="0"/>
              </a:rPr>
              <a:t>2007-2021 Yılları Arasında İlçemize Bağlı 7 adet Köyümüze Parke Taş ve Bordür Döşenen Yol Metrajları   </a:t>
            </a:r>
          </a:p>
          <a:p>
            <a:r>
              <a:rPr lang="tr-TR" sz="2000" b="1" u="sng" dirty="0">
                <a:latin typeface="Times New Roman" pitchFamily="18" charset="0"/>
                <a:cs typeface="Times New Roman" pitchFamily="18" charset="0"/>
              </a:rPr>
              <a:t>Parke Taş Genel Toplamları</a:t>
            </a:r>
            <a:r>
              <a:rPr lang="tr-TR" sz="2000" b="1" dirty="0">
                <a:latin typeface="Times New Roman" pitchFamily="18" charset="0"/>
                <a:cs typeface="Times New Roman" pitchFamily="18" charset="0"/>
              </a:rPr>
              <a:t>:                                                                 </a:t>
            </a:r>
            <a:r>
              <a:rPr lang="tr-TR" sz="2000" b="1" u="sng" dirty="0">
                <a:latin typeface="Times New Roman" pitchFamily="18" charset="0"/>
                <a:cs typeface="Times New Roman" pitchFamily="18" charset="0"/>
              </a:rPr>
              <a:t>Bordür Taş Genel Toplamları:</a:t>
            </a:r>
          </a:p>
          <a:p>
            <a:r>
              <a:rPr lang="tr-TR" sz="2000" b="1" dirty="0">
                <a:latin typeface="Times New Roman" pitchFamily="18" charset="0"/>
                <a:cs typeface="Times New Roman" pitchFamily="18" charset="0"/>
              </a:rPr>
              <a:t>AKYARMA :13.000,00 m2			AKYARMA: 6.125,00 </a:t>
            </a:r>
            <a:r>
              <a:rPr lang="tr-TR" sz="2000" b="1" dirty="0" err="1">
                <a:latin typeface="Times New Roman" pitchFamily="18" charset="0"/>
                <a:cs typeface="Times New Roman" pitchFamily="18" charset="0"/>
              </a:rPr>
              <a:t>mt</a:t>
            </a:r>
            <a:r>
              <a:rPr lang="tr-TR" sz="2000" b="1" dirty="0">
                <a:latin typeface="Times New Roman" pitchFamily="18" charset="0"/>
                <a:cs typeface="Times New Roman" pitchFamily="18" charset="0"/>
              </a:rPr>
              <a:t>			</a:t>
            </a:r>
          </a:p>
          <a:p>
            <a:r>
              <a:rPr lang="tr-TR" sz="2000" b="1" dirty="0">
                <a:latin typeface="Times New Roman" pitchFamily="18" charset="0"/>
                <a:cs typeface="Times New Roman" pitchFamily="18" charset="0"/>
              </a:rPr>
              <a:t>ALTINOVA: 26.220,00 m2			ALTINOVA: 8.700,00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dirty="0">
                <a:latin typeface="Times New Roman" pitchFamily="18" charset="0"/>
                <a:cs typeface="Times New Roman" pitchFamily="18" charset="0"/>
              </a:rPr>
              <a:t>BARAKLI: 26.555,00 m2			BARAKLI: 8.850,00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dirty="0">
                <a:latin typeface="Times New Roman" pitchFamily="18" charset="0"/>
                <a:cs typeface="Times New Roman" pitchFamily="18" charset="0"/>
              </a:rPr>
              <a:t>BOSTANCI: 9.100,00 m2			BOSTANCI: 2.200,00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dirty="0">
                <a:latin typeface="Times New Roman" pitchFamily="18" charset="0"/>
                <a:cs typeface="Times New Roman" pitchFamily="18" charset="0"/>
              </a:rPr>
              <a:t>GÖKÇEK: 34.450,00 m2		</a:t>
            </a:r>
            <a:r>
              <a:rPr lang="tr-TR" sz="2000" b="1" dirty="0" smtClean="0">
                <a:latin typeface="Times New Roman" pitchFamily="18" charset="0"/>
                <a:cs typeface="Times New Roman" pitchFamily="18" charset="0"/>
              </a:rPr>
              <a:t>                </a:t>
            </a:r>
            <a:r>
              <a:rPr lang="tr-TR" sz="2000" b="1" dirty="0">
                <a:latin typeface="Times New Roman" pitchFamily="18" charset="0"/>
                <a:cs typeface="Times New Roman" pitchFamily="18" charset="0"/>
              </a:rPr>
              <a:t>	GÖKÇEK : 5.975,00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dirty="0">
                <a:latin typeface="Times New Roman" pitchFamily="18" charset="0"/>
                <a:cs typeface="Times New Roman" pitchFamily="18" charset="0"/>
              </a:rPr>
              <a:t>KÖRKUYU: 9.550,00 m2			KÖRKUYU: 1.400,00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dirty="0">
                <a:latin typeface="Times New Roman" pitchFamily="18" charset="0"/>
                <a:cs typeface="Times New Roman" pitchFamily="18" charset="0"/>
              </a:rPr>
              <a:t>MADENLER: 22.600,00 m2 			MADENLER: 5.500,00 </a:t>
            </a:r>
            <a:r>
              <a:rPr lang="tr-TR" sz="2000" b="1" dirty="0" err="1">
                <a:latin typeface="Times New Roman" pitchFamily="18" charset="0"/>
                <a:cs typeface="Times New Roman" pitchFamily="18" charset="0"/>
              </a:rPr>
              <a:t>mt</a:t>
            </a:r>
            <a:endParaRPr lang="tr-TR" sz="2000" b="1" dirty="0">
              <a:latin typeface="Times New Roman" pitchFamily="18" charset="0"/>
              <a:cs typeface="Times New Roman" pitchFamily="18" charset="0"/>
            </a:endParaRPr>
          </a:p>
          <a:p>
            <a:r>
              <a:rPr lang="tr-TR" sz="2000" b="1" u="sng" dirty="0">
                <a:latin typeface="Times New Roman" pitchFamily="18" charset="0"/>
                <a:cs typeface="Times New Roman" pitchFamily="18" charset="0"/>
              </a:rPr>
              <a:t>Genel Toplam:  142.275 m2</a:t>
            </a:r>
            <a:r>
              <a:rPr lang="tr-TR" sz="2000" b="1" dirty="0">
                <a:latin typeface="Times New Roman" pitchFamily="18" charset="0"/>
                <a:cs typeface="Times New Roman" pitchFamily="18" charset="0"/>
              </a:rPr>
              <a:t>                                                                   </a:t>
            </a:r>
            <a:r>
              <a:rPr lang="tr-TR" sz="2000" b="1" u="sng" dirty="0">
                <a:latin typeface="Times New Roman" pitchFamily="18" charset="0"/>
                <a:cs typeface="Times New Roman" pitchFamily="18" charset="0"/>
              </a:rPr>
              <a:t>Genel Toplam: 38.750,00 </a:t>
            </a:r>
            <a:r>
              <a:rPr lang="tr-TR" sz="2000" b="1" u="sng" dirty="0" err="1">
                <a:latin typeface="Times New Roman" pitchFamily="18" charset="0"/>
                <a:cs typeface="Times New Roman" pitchFamily="18" charset="0"/>
              </a:rPr>
              <a:t>mt</a:t>
            </a:r>
            <a:r>
              <a:rPr lang="tr-TR" sz="2000" b="1" u="sng" dirty="0">
                <a:latin typeface="Times New Roman" pitchFamily="18" charset="0"/>
                <a:cs typeface="Times New Roman" pitchFamily="18" charset="0"/>
              </a:rPr>
              <a:t> </a:t>
            </a:r>
            <a:r>
              <a:rPr lang="tr-TR" sz="2000" b="1" dirty="0">
                <a:latin typeface="Times New Roman" pitchFamily="18" charset="0"/>
                <a:cs typeface="Times New Roman" pitchFamily="18" charset="0"/>
              </a:rPr>
              <a:t>  </a:t>
            </a:r>
            <a:r>
              <a:rPr lang="tr-TR" sz="2000" b="1" u="sng" dirty="0">
                <a:latin typeface="Times New Roman" pitchFamily="18" charset="0"/>
                <a:cs typeface="Times New Roman" pitchFamily="18" charset="0"/>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6" y="612146"/>
            <a:ext cx="7191636" cy="1035421"/>
          </a:xfrm>
        </p:spPr>
        <p:txBody>
          <a:bodyPr>
            <a:normAutofit/>
          </a:bodyPr>
          <a:lstStyle/>
          <a:p>
            <a:pPr algn="just">
              <a:buNone/>
            </a:pPr>
            <a:r>
              <a:rPr lang="tr-TR" sz="1600" dirty="0"/>
              <a:t>	</a:t>
            </a:r>
          </a:p>
          <a:p>
            <a:pPr algn="just">
              <a:buNone/>
            </a:pPr>
            <a:r>
              <a:rPr lang="tr-TR" sz="1600" dirty="0">
                <a:latin typeface="Times New Roman" pitchFamily="18" charset="0"/>
                <a:cs typeface="Times New Roman" pitchFamily="18" charset="0"/>
              </a:rPr>
              <a:t>	</a:t>
            </a: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314888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583950" y="1861727"/>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6" y="612146"/>
            <a:ext cx="7191636" cy="1035421"/>
          </a:xfrm>
        </p:spPr>
        <p:txBody>
          <a:bodyPr>
            <a:normAutofit/>
          </a:bodyPr>
          <a:lstStyle/>
          <a:p>
            <a:pPr algn="just">
              <a:buNone/>
            </a:pPr>
            <a:r>
              <a:rPr lang="tr-TR" sz="1600" dirty="0"/>
              <a:t>	</a:t>
            </a:r>
          </a:p>
          <a:p>
            <a:pPr algn="just"/>
            <a:r>
              <a:rPr lang="tr-TR" sz="1600" b="1" dirty="0" smtClean="0">
                <a:latin typeface="Times New Roman" pitchFamily="18" charset="0"/>
                <a:cs typeface="Times New Roman" pitchFamily="18" charset="0"/>
              </a:rPr>
              <a:t>2007-2021 Yılları Arasında </a:t>
            </a:r>
            <a:r>
              <a:rPr lang="tr-TR" sz="1300" dirty="0" err="1" smtClean="0">
                <a:latin typeface="Times New Roman" pitchFamily="18" charset="0"/>
                <a:cs typeface="Times New Roman" pitchFamily="18" charset="0"/>
              </a:rPr>
              <a:t>Köydes</a:t>
            </a:r>
            <a:r>
              <a:rPr lang="tr-TR" sz="1300" dirty="0" smtClean="0">
                <a:latin typeface="Times New Roman" pitchFamily="18" charset="0"/>
                <a:cs typeface="Times New Roman" pitchFamily="18" charset="0"/>
              </a:rPr>
              <a:t> Ödeneği ve birlik Öz </a:t>
            </a:r>
            <a:r>
              <a:rPr lang="tr-TR" sz="1300" dirty="0" err="1" smtClean="0">
                <a:latin typeface="Times New Roman" pitchFamily="18" charset="0"/>
                <a:cs typeface="Times New Roman" pitchFamily="18" charset="0"/>
              </a:rPr>
              <a:t>kaynakaları</a:t>
            </a:r>
            <a:r>
              <a:rPr lang="tr-TR" sz="1300" dirty="0" smtClean="0">
                <a:latin typeface="Times New Roman" pitchFamily="18" charset="0"/>
                <a:cs typeface="Times New Roman" pitchFamily="18" charset="0"/>
              </a:rPr>
              <a:t> </a:t>
            </a:r>
            <a:r>
              <a:rPr lang="tr-TR" sz="1300" dirty="0">
                <a:latin typeface="Times New Roman" pitchFamily="18" charset="0"/>
                <a:cs typeface="Times New Roman" pitchFamily="18" charset="0"/>
              </a:rPr>
              <a:t>ile </a:t>
            </a:r>
            <a:r>
              <a:rPr lang="tr-TR" sz="1300" dirty="0" smtClean="0">
                <a:latin typeface="Times New Roman" pitchFamily="18" charset="0"/>
                <a:cs typeface="Times New Roman" pitchFamily="18" charset="0"/>
              </a:rPr>
              <a:t>İlçemize Bağlı </a:t>
            </a:r>
            <a:r>
              <a:rPr lang="x-none" sz="1300" smtClean="0">
                <a:latin typeface="Times New Roman" pitchFamily="18" charset="0"/>
                <a:cs typeface="Times New Roman" pitchFamily="18" charset="0"/>
              </a:rPr>
              <a:t>Akyarma, Altınova, Baraklı, Bostancı, Gökçek, Körkuyu ve Madenler </a:t>
            </a:r>
            <a:r>
              <a:rPr lang="tr-TR" sz="1300" dirty="0" smtClean="0">
                <a:latin typeface="Times New Roman" pitchFamily="18" charset="0"/>
                <a:cs typeface="Times New Roman" pitchFamily="18" charset="0"/>
              </a:rPr>
              <a:t>köyü köy içi yollarına 142.275 m2 kilitli parke taşı ile 38.750 </a:t>
            </a:r>
            <a:r>
              <a:rPr lang="tr-TR" sz="1300" dirty="0" err="1" smtClean="0">
                <a:latin typeface="Times New Roman" pitchFamily="18" charset="0"/>
                <a:cs typeface="Times New Roman" pitchFamily="18" charset="0"/>
              </a:rPr>
              <a:t>mt</a:t>
            </a:r>
            <a:r>
              <a:rPr lang="tr-TR" sz="1300" dirty="0" smtClean="0">
                <a:latin typeface="Times New Roman" pitchFamily="18" charset="0"/>
                <a:cs typeface="Times New Roman" pitchFamily="18" charset="0"/>
              </a:rPr>
              <a:t> bordür taşı alımı ve döşeme işi yapılmıştır</a:t>
            </a:r>
            <a:r>
              <a:rPr lang="tr-TR" sz="1300" dirty="0">
                <a:latin typeface="Times New Roman" pitchFamily="18" charset="0"/>
                <a:cs typeface="Times New Roman" pitchFamily="18" charset="0"/>
              </a:rPr>
              <a:t>.</a:t>
            </a: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D:\BELGELERİM-2020\2020 - ESKİ YILLAR İŞLEM DOSYALARI\2020 - İHALE DOSYALARI\Birlik Resimler\dfrg\IMG_1045.JPG"/>
          <p:cNvPicPr>
            <a:picLocks noChangeAspect="1" noChangeArrowheads="1"/>
          </p:cNvPicPr>
          <p:nvPr/>
        </p:nvPicPr>
        <p:blipFill>
          <a:blip r:embed="rId3" cstate="print"/>
          <a:srcRect/>
          <a:stretch>
            <a:fillRect/>
          </a:stretch>
        </p:blipFill>
        <p:spPr bwMode="auto">
          <a:xfrm>
            <a:off x="713946" y="1647567"/>
            <a:ext cx="5035110" cy="1975851"/>
          </a:xfrm>
          <a:prstGeom prst="rect">
            <a:avLst/>
          </a:prstGeom>
          <a:noFill/>
        </p:spPr>
      </p:pic>
      <p:pic>
        <p:nvPicPr>
          <p:cNvPr id="1027" name="Picture 3" descr="D:\BELGELERİM-2020\2020 - ESKİ YILLAR İŞLEM DOSYALARI\2020 - İHALE DOSYALARI\Birlik Resimler\dfrg\IMG_1040.JPG"/>
          <p:cNvPicPr>
            <a:picLocks noChangeAspect="1" noChangeArrowheads="1"/>
          </p:cNvPicPr>
          <p:nvPr/>
        </p:nvPicPr>
        <p:blipFill>
          <a:blip r:embed="rId4" cstate="print"/>
          <a:srcRect/>
          <a:stretch>
            <a:fillRect/>
          </a:stretch>
        </p:blipFill>
        <p:spPr bwMode="auto">
          <a:xfrm>
            <a:off x="6452075" y="1647567"/>
            <a:ext cx="5050564" cy="2001795"/>
          </a:xfrm>
          <a:prstGeom prst="rect">
            <a:avLst/>
          </a:prstGeom>
          <a:noFill/>
        </p:spPr>
      </p:pic>
      <p:pic>
        <p:nvPicPr>
          <p:cNvPr id="1028" name="Picture 4" descr="D:\BELGELERİM-2020\2020 - ESKİ YILLAR İŞLEM DOSYALARI\2020 - İHALE DOSYALARI\Birlik Resimler\dfrg\IMG_1045.JPG"/>
          <p:cNvPicPr>
            <a:picLocks noChangeAspect="1" noChangeArrowheads="1"/>
          </p:cNvPicPr>
          <p:nvPr/>
        </p:nvPicPr>
        <p:blipFill>
          <a:blip r:embed="rId5" cstate="print"/>
          <a:srcRect/>
          <a:stretch>
            <a:fillRect/>
          </a:stretch>
        </p:blipFill>
        <p:spPr bwMode="auto">
          <a:xfrm>
            <a:off x="713946" y="3978622"/>
            <a:ext cx="5036838" cy="2307922"/>
          </a:xfrm>
          <a:prstGeom prst="rect">
            <a:avLst/>
          </a:prstGeom>
          <a:noFill/>
        </p:spPr>
      </p:pic>
      <p:pic>
        <p:nvPicPr>
          <p:cNvPr id="1029" name="Picture 5" descr="D:\BELGELERİM-2020\2020 - ESKİ YILLAR İŞLEM DOSYALARI\2020 - İHALE DOSYALARI\Birlik Resimler\dfrg\IMG_1070.JPG"/>
          <p:cNvPicPr>
            <a:picLocks noChangeAspect="1" noChangeArrowheads="1"/>
          </p:cNvPicPr>
          <p:nvPr/>
        </p:nvPicPr>
        <p:blipFill>
          <a:blip r:embed="rId6" cstate="print"/>
          <a:srcRect/>
          <a:stretch>
            <a:fillRect/>
          </a:stretch>
        </p:blipFill>
        <p:spPr bwMode="auto">
          <a:xfrm>
            <a:off x="6452075" y="3978622"/>
            <a:ext cx="5050564" cy="2307921"/>
          </a:xfrm>
          <a:prstGeom prst="rect">
            <a:avLst/>
          </a:prstGeom>
          <a:noFill/>
        </p:spPr>
      </p:pic>
    </p:spTree>
    <p:extLst>
      <p:ext uri="{BB962C8B-B14F-4D97-AF65-F5344CB8AC3E}">
        <p14:creationId xmlns:p14="http://schemas.microsoft.com/office/powerpoint/2010/main" val="1297954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57495" y="1088034"/>
            <a:ext cx="10977509" cy="854604"/>
          </a:xfrm>
          <a:prstGeom prst="rect">
            <a:avLst/>
          </a:prstGeom>
        </p:spPr>
        <p:txBody>
          <a:bodyPr vert="horz" lIns="91440" tIns="45720" rIns="91440" bIns="45720" rtlCol="0">
            <a:noAutofit/>
          </a:bodyPr>
          <a:lstStyle/>
          <a:p>
            <a:pPr marL="228600" indent="-228600">
              <a:lnSpc>
                <a:spcPct val="90000"/>
              </a:lnSpc>
              <a:spcBef>
                <a:spcPts val="1000"/>
              </a:spcBef>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r>
              <a:rPr lang="tr-TR" sz="2000" dirty="0" smtClean="0">
                <a:latin typeface="Times New Roman" pitchFamily="18" charset="0"/>
                <a:cs typeface="Times New Roman" pitchFamily="18" charset="0"/>
              </a:rPr>
              <a:t>2015 </a:t>
            </a:r>
            <a:r>
              <a:rPr lang="tr-TR" sz="2000" dirty="0">
                <a:latin typeface="Times New Roman" pitchFamily="18" charset="0"/>
                <a:cs typeface="Times New Roman" pitchFamily="18" charset="0"/>
              </a:rPr>
              <a:t>ve 2020 Yılları arasında 290.000,00 TL Ödenek harcanarak 3</a:t>
            </a:r>
            <a:r>
              <a:rPr lang="tr-TR" sz="2000" dirty="0"/>
              <a:t> Adet </a:t>
            </a:r>
            <a:r>
              <a:rPr lang="tr-TR" sz="2000" dirty="0" err="1"/>
              <a:t>Dron</a:t>
            </a:r>
            <a:r>
              <a:rPr lang="tr-TR" sz="2000" dirty="0"/>
              <a:t> ve  Evciler merkez 25 adet ve 7 Adet  köy giriş çıkış güzergahlarına 35 adet güvenlik kamerası montajı yapılmıştır. </a:t>
            </a:r>
            <a:endParaRPr lang="tr-TR" sz="2000" dirty="0">
              <a:latin typeface="Times New Roman" pitchFamily="18" charset="0"/>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583950" y="1861727"/>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6" y="612146"/>
            <a:ext cx="7191636" cy="1035421"/>
          </a:xfrm>
        </p:spPr>
        <p:txBody>
          <a:bodyPr>
            <a:normAutofit/>
          </a:bodyPr>
          <a:lstStyle/>
          <a:p>
            <a:pPr algn="just">
              <a:buNone/>
            </a:pPr>
            <a:r>
              <a:rPr lang="tr-TR" sz="1600" dirty="0"/>
              <a:t>	</a:t>
            </a: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93" y="2328049"/>
            <a:ext cx="8118505" cy="3850560"/>
          </a:xfrm>
          <a:prstGeom prst="rect">
            <a:avLst/>
          </a:prstGeom>
        </p:spPr>
      </p:pic>
    </p:spTree>
    <p:extLst>
      <p:ext uri="{BB962C8B-B14F-4D97-AF65-F5344CB8AC3E}">
        <p14:creationId xmlns:p14="http://schemas.microsoft.com/office/powerpoint/2010/main" val="1946659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583950" y="1861727"/>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6" y="612146"/>
            <a:ext cx="7191636" cy="1035421"/>
          </a:xfrm>
        </p:spPr>
        <p:txBody>
          <a:bodyPr>
            <a:normAutofit/>
          </a:bodyPr>
          <a:lstStyle/>
          <a:p>
            <a:pPr algn="just">
              <a:buNone/>
            </a:pPr>
            <a:r>
              <a:rPr lang="tr-TR" sz="1600" dirty="0"/>
              <a:t>	</a:t>
            </a:r>
          </a:p>
          <a:p>
            <a:pPr algn="just"/>
            <a:r>
              <a:rPr lang="tr-TR" sz="1600" dirty="0">
                <a:latin typeface="Times New Roman" pitchFamily="18" charset="0"/>
                <a:cs typeface="Times New Roman" pitchFamily="18" charset="0"/>
              </a:rPr>
              <a:t>	</a:t>
            </a:r>
            <a:r>
              <a:rPr lang="tr-TR" sz="1400" dirty="0" smtClean="0"/>
              <a:t>10 Adet Camlı Otobüs Durağı, 10 Adet Japon Kamelya, 10 Adet Ahşap Piknik Masası ve 10 Adet Barbuku Alın</a:t>
            </a:r>
            <a:r>
              <a:rPr lang="tr-TR" sz="1300" dirty="0" smtClean="0">
                <a:latin typeface="Times New Roman" pitchFamily="18" charset="0"/>
                <a:cs typeface="Times New Roman" pitchFamily="18" charset="0"/>
              </a:rPr>
              <a:t>mıştır</a:t>
            </a:r>
            <a:r>
              <a:rPr lang="tr-TR" sz="1300" dirty="0">
                <a:latin typeface="Times New Roman" pitchFamily="18" charset="0"/>
                <a:cs typeface="Times New Roman" pitchFamily="18" charset="0"/>
              </a:rPr>
              <a:t>.</a:t>
            </a: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D:\BELGELERİM-2020\2020 - ESKİ YILLAR İŞLEM DOSYALARI\2020 - İHALE DOSYALARI\Birlik Resimler\dfrg\IMG_1078.JPG"/>
          <p:cNvPicPr>
            <a:picLocks noChangeAspect="1" noChangeArrowheads="1"/>
          </p:cNvPicPr>
          <p:nvPr/>
        </p:nvPicPr>
        <p:blipFill>
          <a:blip r:embed="rId3" cstate="print"/>
          <a:srcRect/>
          <a:stretch>
            <a:fillRect/>
          </a:stretch>
        </p:blipFill>
        <p:spPr bwMode="auto">
          <a:xfrm>
            <a:off x="683664" y="1647566"/>
            <a:ext cx="5000445" cy="2295391"/>
          </a:xfrm>
          <a:prstGeom prst="rect">
            <a:avLst/>
          </a:prstGeom>
          <a:noFill/>
        </p:spPr>
      </p:pic>
      <p:pic>
        <p:nvPicPr>
          <p:cNvPr id="2051" name="Picture 3" descr="D:\BELGELERİM-2020\2020 - ESKİ YILLAR İŞLEM DOSYALARI\2020 - İHALE DOSYALARI\Birlik Resimler\dfrg\IMG_1073.JPG"/>
          <p:cNvPicPr>
            <a:picLocks noChangeAspect="1" noChangeArrowheads="1"/>
          </p:cNvPicPr>
          <p:nvPr/>
        </p:nvPicPr>
        <p:blipFill>
          <a:blip r:embed="rId4" cstate="print"/>
          <a:srcRect/>
          <a:stretch>
            <a:fillRect/>
          </a:stretch>
        </p:blipFill>
        <p:spPr bwMode="auto">
          <a:xfrm>
            <a:off x="6426437" y="1647566"/>
            <a:ext cx="5067656" cy="2295392"/>
          </a:xfrm>
          <a:prstGeom prst="rect">
            <a:avLst/>
          </a:prstGeom>
          <a:noFill/>
        </p:spPr>
      </p:pic>
      <p:pic>
        <p:nvPicPr>
          <p:cNvPr id="2052" name="Picture 4" descr="D:\BELGELERİM-2020\2020 - ESKİ YILLAR İŞLEM DOSYALARI\2020 - İHALE DOSYALARI\Birlik Resimler\120673379_3375929505829904_1620811582691243851_n.jpg"/>
          <p:cNvPicPr>
            <a:picLocks noChangeAspect="1" noChangeArrowheads="1"/>
          </p:cNvPicPr>
          <p:nvPr/>
        </p:nvPicPr>
        <p:blipFill>
          <a:blip r:embed="rId5" cstate="print"/>
          <a:srcRect/>
          <a:stretch>
            <a:fillRect/>
          </a:stretch>
        </p:blipFill>
        <p:spPr bwMode="auto">
          <a:xfrm>
            <a:off x="683663" y="4275900"/>
            <a:ext cx="5000446" cy="2042522"/>
          </a:xfrm>
          <a:prstGeom prst="rect">
            <a:avLst/>
          </a:prstGeom>
          <a:noFill/>
        </p:spPr>
      </p:pic>
      <p:pic>
        <p:nvPicPr>
          <p:cNvPr id="2053" name="Picture 5" descr="D:\BELGELERİM-2020\2020 - ESKİ YILLAR İŞLEM DOSYALARI\2020 - İHALE DOSYALARI\Birlik Resimler\120468990_3375929009163287_6800418675135447296_n.jpg"/>
          <p:cNvPicPr>
            <a:picLocks noChangeAspect="1" noChangeArrowheads="1"/>
          </p:cNvPicPr>
          <p:nvPr/>
        </p:nvPicPr>
        <p:blipFill>
          <a:blip r:embed="rId6" cstate="print"/>
          <a:srcRect/>
          <a:stretch>
            <a:fillRect/>
          </a:stretch>
        </p:blipFill>
        <p:spPr bwMode="auto">
          <a:xfrm>
            <a:off x="6426437" y="4275900"/>
            <a:ext cx="5067657" cy="2030896"/>
          </a:xfrm>
          <a:prstGeom prst="rect">
            <a:avLst/>
          </a:prstGeom>
          <a:noFill/>
        </p:spPr>
      </p:pic>
    </p:spTree>
    <p:extLst>
      <p:ext uri="{BB962C8B-B14F-4D97-AF65-F5344CB8AC3E}">
        <p14:creationId xmlns:p14="http://schemas.microsoft.com/office/powerpoint/2010/main" val="10245794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583950" y="1861727"/>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5" name="2 İçerik Yer Tutucusu"/>
          <p:cNvSpPr>
            <a:spLocks noGrp="1"/>
          </p:cNvSpPr>
          <p:nvPr>
            <p:ph idx="1"/>
          </p:nvPr>
        </p:nvSpPr>
        <p:spPr>
          <a:xfrm>
            <a:off x="2059455" y="612146"/>
            <a:ext cx="8204651" cy="1035421"/>
          </a:xfrm>
        </p:spPr>
        <p:txBody>
          <a:bodyPr>
            <a:normAutofit/>
          </a:bodyPr>
          <a:lstStyle/>
          <a:p>
            <a:pPr algn="just">
              <a:buNone/>
            </a:pPr>
            <a:r>
              <a:rPr lang="tr-TR" sz="1600" dirty="0"/>
              <a:t>	</a:t>
            </a:r>
          </a:p>
          <a:p>
            <a:pPr algn="just"/>
            <a:r>
              <a:rPr lang="tr-TR" sz="1600" dirty="0">
                <a:latin typeface="Times New Roman" pitchFamily="18" charset="0"/>
                <a:cs typeface="Times New Roman" pitchFamily="18" charset="0"/>
              </a:rPr>
              <a:t>İlçemize Bağlı Köylerimize Çok Amaçlı Pazar Yeri Yapımı ve Okul Bakım Onarımları 	</a:t>
            </a:r>
            <a:endParaRPr lang="tr-TR" sz="1300" dirty="0">
              <a:latin typeface="Times New Roman" pitchFamily="18" charset="0"/>
              <a:cs typeface="Times New Roman" pitchFamily="18" charset="0"/>
            </a:endParaRPr>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Resim 1"/>
          <p:cNvPicPr>
            <a:picLocks noChangeAspect="1"/>
          </p:cNvPicPr>
          <p:nvPr/>
        </p:nvPicPr>
        <p:blipFill>
          <a:blip r:embed="rId3"/>
          <a:stretch>
            <a:fillRect/>
          </a:stretch>
        </p:blipFill>
        <p:spPr>
          <a:xfrm>
            <a:off x="883909" y="1710236"/>
            <a:ext cx="4847074" cy="4298858"/>
          </a:xfrm>
          <a:prstGeom prst="rect">
            <a:avLst/>
          </a:prstGeom>
        </p:spPr>
      </p:pic>
      <p:pic>
        <p:nvPicPr>
          <p:cNvPr id="3" name="Resim 2"/>
          <p:cNvPicPr>
            <a:picLocks noChangeAspect="1"/>
          </p:cNvPicPr>
          <p:nvPr/>
        </p:nvPicPr>
        <p:blipFill>
          <a:blip r:embed="rId4"/>
          <a:stretch>
            <a:fillRect/>
          </a:stretch>
        </p:blipFill>
        <p:spPr>
          <a:xfrm>
            <a:off x="6268225" y="1705439"/>
            <a:ext cx="5225868" cy="4303654"/>
          </a:xfrm>
          <a:prstGeom prst="rect">
            <a:avLst/>
          </a:prstGeom>
        </p:spPr>
      </p:pic>
    </p:spTree>
    <p:extLst>
      <p:ext uri="{BB962C8B-B14F-4D97-AF65-F5344CB8AC3E}">
        <p14:creationId xmlns:p14="http://schemas.microsoft.com/office/powerpoint/2010/main" val="33163898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Köylere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hİzmet</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götürme </a:t>
            </a: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bİrlİğİ</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6" name="2 İçerik Yer Tutucusu"/>
          <p:cNvSpPr txBox="1">
            <a:spLocks/>
          </p:cNvSpPr>
          <p:nvPr/>
        </p:nvSpPr>
        <p:spPr>
          <a:xfrm>
            <a:off x="0" y="5972179"/>
            <a:ext cx="10801349" cy="4829171"/>
          </a:xfrm>
          <a:prstGeom prst="rect">
            <a:avLst/>
          </a:prstGeom>
        </p:spPr>
        <p:txBody>
          <a:bodyPr vert="horz">
            <a:normAutofit/>
          </a:bodyPr>
          <a:lstStyle/>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tr-TR"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just"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18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t"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ctr"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0" name="Tablo 11"/>
          <p:cNvGraphicFramePr>
            <a:graphicFrameLocks noGrp="1"/>
          </p:cNvGraphicFramePr>
          <p:nvPr>
            <p:extLst/>
          </p:nvPr>
        </p:nvGraphicFramePr>
        <p:xfrm>
          <a:off x="683665" y="881082"/>
          <a:ext cx="10784792" cy="3729342"/>
        </p:xfrm>
        <a:graphic>
          <a:graphicData uri="http://schemas.openxmlformats.org/drawingml/2006/table">
            <a:tbl>
              <a:tblPr firstRow="1" firstCol="1" lastRow="1" lastCol="1" bandRow="1" bandCol="1">
                <a:tableStyleId>{5C22544A-7EE6-4342-B048-85BDC9FD1C3A}</a:tableStyleId>
              </a:tblPr>
              <a:tblGrid>
                <a:gridCol w="3590135">
                  <a:extLst>
                    <a:ext uri="{9D8B030D-6E8A-4147-A177-3AD203B41FA5}">
                      <a16:colId xmlns:a16="http://schemas.microsoft.com/office/drawing/2014/main" val="614404928"/>
                    </a:ext>
                  </a:extLst>
                </a:gridCol>
                <a:gridCol w="7194657">
                  <a:extLst>
                    <a:ext uri="{9D8B030D-6E8A-4147-A177-3AD203B41FA5}">
                      <a16:colId xmlns:a16="http://schemas.microsoft.com/office/drawing/2014/main" val="2516339757"/>
                    </a:ext>
                  </a:extLst>
                </a:gridCol>
              </a:tblGrid>
              <a:tr h="341166">
                <a:tc>
                  <a:txBody>
                    <a:bodyPr/>
                    <a:lstStyle/>
                    <a:p>
                      <a:pPr marL="67945" marR="135890" algn="just">
                        <a:lnSpc>
                          <a:spcPts val="1610"/>
                        </a:lnSpc>
                        <a:spcBef>
                          <a:spcPts val="5"/>
                        </a:spcBef>
                        <a:spcAft>
                          <a:spcPts val="0"/>
                        </a:spcAft>
                      </a:pPr>
                      <a:endParaRPr lang="tr-TR" sz="1200" dirty="0">
                        <a:effectLst/>
                      </a:endParaRPr>
                    </a:p>
                    <a:p>
                      <a:pPr marL="67945" marR="135890" algn="just">
                        <a:lnSpc>
                          <a:spcPts val="1610"/>
                        </a:lnSpc>
                        <a:spcBef>
                          <a:spcPts val="5"/>
                        </a:spcBef>
                        <a:spcAft>
                          <a:spcPts val="0"/>
                        </a:spcAft>
                      </a:pPr>
                      <a:r>
                        <a:rPr lang="tr-TR" sz="1200" dirty="0">
                          <a:effectLst/>
                        </a:rPr>
                        <a:t>PROJE VE FAALİYET BİLGİLERİ</a:t>
                      </a:r>
                    </a:p>
                  </a:txBody>
                  <a:tcPr marL="0" marR="0" marT="0" marB="0"/>
                </a:tc>
                <a:tc>
                  <a:txBody>
                    <a:bodyPr/>
                    <a:lstStyle/>
                    <a:p>
                      <a:pPr marL="66675" algn="just">
                        <a:spcAft>
                          <a:spcPts val="0"/>
                        </a:spcAft>
                      </a:pPr>
                      <a:r>
                        <a:rPr lang="tr-TR" sz="1200">
                          <a:effectLst/>
                        </a:rPr>
                        <a:t> </a:t>
                      </a:r>
                      <a:endParaRPr lang="tr-TR"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40041366"/>
                  </a:ext>
                </a:extLst>
              </a:tr>
              <a:tr h="489925">
                <a:tc>
                  <a:txBody>
                    <a:bodyPr/>
                    <a:lstStyle/>
                    <a:p>
                      <a:pPr marL="67945" algn="just">
                        <a:lnSpc>
                          <a:spcPts val="1130"/>
                        </a:lnSpc>
                        <a:spcAft>
                          <a:spcPts val="0"/>
                        </a:spcAft>
                      </a:pPr>
                      <a:endParaRPr lang="tr-TR" sz="1200" dirty="0">
                        <a:effectLst/>
                      </a:endParaRPr>
                    </a:p>
                    <a:p>
                      <a:pPr marL="67945" algn="just">
                        <a:lnSpc>
                          <a:spcPts val="1130"/>
                        </a:lnSpc>
                        <a:spcAft>
                          <a:spcPts val="0"/>
                        </a:spcAft>
                      </a:pPr>
                      <a:r>
                        <a:rPr lang="tr-TR" sz="1200" dirty="0">
                          <a:effectLst/>
                        </a:rPr>
                        <a:t>Adı</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lnSpc>
                          <a:spcPts val="1130"/>
                        </a:lnSpc>
                        <a:spcAft>
                          <a:spcPts val="0"/>
                        </a:spcAft>
                      </a:pPr>
                      <a:endParaRPr lang="tr-TR" sz="1200" dirty="0">
                        <a:effectLst/>
                      </a:endParaRPr>
                    </a:p>
                    <a:p>
                      <a:pPr marL="66675" algn="just">
                        <a:lnSpc>
                          <a:spcPts val="1130"/>
                        </a:lnSpc>
                        <a:spcAft>
                          <a:spcPts val="0"/>
                        </a:spcAft>
                      </a:pPr>
                      <a:r>
                        <a:rPr lang="tr-TR" sz="1200" dirty="0">
                          <a:effectLst/>
                        </a:rPr>
                        <a:t>Evciler İlçesi Bağlı Altınova, Baraklı, Gökçek ve Körkuyu Köylerinin</a:t>
                      </a:r>
                    </a:p>
                    <a:p>
                      <a:pPr marL="66675" algn="just">
                        <a:lnSpc>
                          <a:spcPts val="1130"/>
                        </a:lnSpc>
                        <a:spcAft>
                          <a:spcPts val="0"/>
                        </a:spcAft>
                      </a:pPr>
                      <a:endParaRPr lang="tr-TR" sz="1200" dirty="0">
                        <a:effectLst/>
                      </a:endParaRPr>
                    </a:p>
                    <a:p>
                      <a:pPr marL="66675" algn="just">
                        <a:lnSpc>
                          <a:spcPts val="1050"/>
                        </a:lnSpc>
                        <a:spcAft>
                          <a:spcPts val="0"/>
                        </a:spcAft>
                      </a:pPr>
                      <a:r>
                        <a:rPr lang="tr-TR" sz="1200" dirty="0">
                          <a:effectLst/>
                        </a:rPr>
                        <a:t>İçme Suyu Motopomplarına Güneş Enerjili Sistem Kurulması İşi</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660672011"/>
                  </a:ext>
                </a:extLst>
              </a:tr>
              <a:tr h="227812">
                <a:tc>
                  <a:txBody>
                    <a:bodyPr/>
                    <a:lstStyle/>
                    <a:p>
                      <a:pPr marL="67945" algn="just">
                        <a:spcAft>
                          <a:spcPts val="0"/>
                        </a:spcAft>
                      </a:pPr>
                      <a:r>
                        <a:rPr lang="tr-TR" sz="1200" dirty="0">
                          <a:effectLst/>
                        </a:rPr>
                        <a:t>Yeri:</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a:effectLst/>
                        </a:rPr>
                        <a:t>Evciler İlçesi Altınova, Baraklı, Gökçek ve Körkuyu Köyleri</a:t>
                      </a:r>
                      <a:endParaRPr lang="tr-TR"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084875374"/>
                  </a:ext>
                </a:extLst>
              </a:tr>
              <a:tr h="267232">
                <a:tc>
                  <a:txBody>
                    <a:bodyPr/>
                    <a:lstStyle/>
                    <a:p>
                      <a:pPr marL="67945" marR="251460" algn="just">
                        <a:lnSpc>
                          <a:spcPts val="1150"/>
                        </a:lnSpc>
                        <a:spcAft>
                          <a:spcPts val="0"/>
                        </a:spcAft>
                      </a:pPr>
                      <a:r>
                        <a:rPr lang="tr-TR" sz="1200" dirty="0">
                          <a:effectLst/>
                        </a:rPr>
                        <a:t>Sektörü (Ulaşım, Sağlık, İnşaat, Tarım, Çevre vs.)</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Sosyal- İçme suyu</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470044093"/>
                  </a:ext>
                </a:extLst>
              </a:tr>
              <a:tr h="157702">
                <a:tc>
                  <a:txBody>
                    <a:bodyPr/>
                    <a:lstStyle/>
                    <a:p>
                      <a:pPr marL="67945" algn="just">
                        <a:spcAft>
                          <a:spcPts val="0"/>
                        </a:spcAft>
                      </a:pPr>
                      <a:r>
                        <a:rPr lang="tr-TR" sz="1200" dirty="0">
                          <a:effectLst/>
                        </a:rPr>
                        <a:t>Türü: (Mal/Hizmet/Yapım)</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a:effectLst/>
                        </a:rPr>
                        <a:t>Yapım İşi</a:t>
                      </a:r>
                      <a:endParaRPr lang="tr-TR"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828532419"/>
                  </a:ext>
                </a:extLst>
              </a:tr>
              <a:tr h="193634">
                <a:tc>
                  <a:txBody>
                    <a:bodyPr/>
                    <a:lstStyle/>
                    <a:p>
                      <a:pPr marL="67945" algn="just">
                        <a:spcAft>
                          <a:spcPts val="0"/>
                        </a:spcAft>
                      </a:pPr>
                      <a:r>
                        <a:rPr lang="tr-TR" sz="1200" dirty="0">
                          <a:effectLst/>
                        </a:rPr>
                        <a:t>Maliyeti:</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430.899,94 TL</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853349941"/>
                  </a:ext>
                </a:extLst>
              </a:tr>
              <a:tr h="157702">
                <a:tc>
                  <a:txBody>
                    <a:bodyPr/>
                    <a:lstStyle/>
                    <a:p>
                      <a:pPr marL="67945" algn="just">
                        <a:spcAft>
                          <a:spcPts val="0"/>
                        </a:spcAft>
                      </a:pPr>
                      <a:r>
                        <a:rPr lang="tr-TR" sz="1200">
                          <a:effectLst/>
                        </a:rPr>
                        <a:t>Başlama – Bitiş Tarihi:</a:t>
                      </a:r>
                      <a:endParaRPr lang="tr-TR" sz="120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01.08.2019 -16.10.2019</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953728277"/>
                  </a:ext>
                </a:extLst>
              </a:tr>
              <a:tr h="157702">
                <a:tc>
                  <a:txBody>
                    <a:bodyPr/>
                    <a:lstStyle/>
                    <a:p>
                      <a:pPr marL="67945" algn="just">
                        <a:spcAft>
                          <a:spcPts val="0"/>
                        </a:spcAft>
                      </a:pPr>
                      <a:r>
                        <a:rPr lang="tr-TR" sz="1200">
                          <a:effectLst/>
                        </a:rPr>
                        <a:t>Nakdi (Parasal) Gerçekleşme</a:t>
                      </a:r>
                      <a:endParaRPr lang="tr-TR" sz="120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100%</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312158741"/>
                  </a:ext>
                </a:extLst>
              </a:tr>
              <a:tr h="165624">
                <a:tc>
                  <a:txBody>
                    <a:bodyPr/>
                    <a:lstStyle/>
                    <a:p>
                      <a:pPr marL="67945" algn="just">
                        <a:spcAft>
                          <a:spcPts val="0"/>
                        </a:spcAft>
                      </a:pPr>
                      <a:r>
                        <a:rPr lang="tr-TR" sz="1200" dirty="0">
                          <a:effectLst/>
                        </a:rPr>
                        <a:t>Fiziki Gerçekleşme:</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100%</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847856649"/>
                  </a:ext>
                </a:extLst>
              </a:tr>
              <a:tr h="534464">
                <a:tc>
                  <a:txBody>
                    <a:bodyPr/>
                    <a:lstStyle/>
                    <a:p>
                      <a:pPr marL="67945" marR="424815" algn="just">
                        <a:lnSpc>
                          <a:spcPts val="1150"/>
                        </a:lnSpc>
                        <a:spcAft>
                          <a:spcPts val="0"/>
                        </a:spcAft>
                      </a:pPr>
                      <a:endParaRPr lang="tr-TR" sz="1200" dirty="0">
                        <a:effectLst/>
                      </a:endParaRPr>
                    </a:p>
                    <a:p>
                      <a:pPr marL="67945" marR="424815" algn="just">
                        <a:lnSpc>
                          <a:spcPts val="1150"/>
                        </a:lnSpc>
                        <a:spcAft>
                          <a:spcPts val="0"/>
                        </a:spcAft>
                      </a:pPr>
                      <a:r>
                        <a:rPr lang="tr-TR" sz="1200" dirty="0">
                          <a:effectLst/>
                        </a:rPr>
                        <a:t>Kaynağı (İller Bankası/ Özel </a:t>
                      </a:r>
                    </a:p>
                    <a:p>
                      <a:pPr marL="67945" marR="424815" algn="just">
                        <a:lnSpc>
                          <a:spcPts val="1150"/>
                        </a:lnSpc>
                        <a:spcAft>
                          <a:spcPts val="0"/>
                        </a:spcAft>
                      </a:pPr>
                      <a:endParaRPr lang="tr-TR" sz="1200" dirty="0">
                        <a:effectLst/>
                      </a:endParaRPr>
                    </a:p>
                    <a:p>
                      <a:pPr marL="67945" marR="424815" algn="just">
                        <a:lnSpc>
                          <a:spcPts val="1150"/>
                        </a:lnSpc>
                        <a:spcAft>
                          <a:spcPts val="0"/>
                        </a:spcAft>
                      </a:pPr>
                      <a:r>
                        <a:rPr lang="tr-TR" sz="1200" dirty="0">
                          <a:effectLst/>
                        </a:rPr>
                        <a:t>İdare/Bakanlık vs.)</a:t>
                      </a:r>
                      <a:endParaRPr lang="tr-TR"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66675" algn="just">
                        <a:spcAft>
                          <a:spcPts val="0"/>
                        </a:spcAft>
                      </a:pPr>
                      <a:r>
                        <a:rPr lang="tr-TR" sz="1200" dirty="0">
                          <a:effectLst/>
                        </a:rPr>
                        <a:t>İller Bankası 2019 </a:t>
                      </a:r>
                      <a:r>
                        <a:rPr lang="tr-TR" sz="1200" dirty="0" err="1">
                          <a:effectLst/>
                        </a:rPr>
                        <a:t>Köydes</a:t>
                      </a:r>
                      <a:r>
                        <a:rPr lang="tr-TR" sz="1200" dirty="0">
                          <a:effectLst/>
                        </a:rPr>
                        <a:t> Ödeneği</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211635036"/>
                  </a:ext>
                </a:extLst>
              </a:tr>
              <a:tr h="734344">
                <a:tc>
                  <a:txBody>
                    <a:bodyPr/>
                    <a:lstStyle/>
                    <a:p>
                      <a:pPr marL="67945" algn="just">
                        <a:spcAft>
                          <a:spcPts val="0"/>
                        </a:spcAft>
                      </a:pPr>
                      <a:r>
                        <a:rPr lang="tr-TR" sz="1200">
                          <a:effectLst/>
                        </a:rPr>
                        <a:t>Amacı:</a:t>
                      </a:r>
                      <a:endParaRPr lang="tr-TR" sz="1200">
                        <a:effectLst/>
                        <a:latin typeface="Times New Roman" panose="02020603050405020304" pitchFamily="18" charset="0"/>
                        <a:ea typeface="Times New Roman" panose="02020603050405020304" pitchFamily="18" charset="0"/>
                      </a:endParaRPr>
                    </a:p>
                  </a:txBody>
                  <a:tcPr marL="0" marR="0" marT="0" marB="0"/>
                </a:tc>
                <a:tc>
                  <a:txBody>
                    <a:bodyPr/>
                    <a:lstStyle/>
                    <a:p>
                      <a:pPr marL="66675" marR="318135" algn="just">
                        <a:spcAft>
                          <a:spcPts val="0"/>
                        </a:spcAft>
                      </a:pPr>
                      <a:r>
                        <a:rPr lang="tr-TR" sz="1200" dirty="0">
                          <a:effectLst/>
                        </a:rPr>
                        <a:t>Köy muhtarlıklarının ödemekte güçlük çektikleri içme suyu motopomplarına ait elektrik faturalarını azaltarak köylerde yaşayan</a:t>
                      </a:r>
                    </a:p>
                    <a:p>
                      <a:pPr marL="66675" marR="99060" algn="just">
                        <a:spcBef>
                          <a:spcPts val="5"/>
                        </a:spcBef>
                        <a:spcAft>
                          <a:spcPts val="0"/>
                        </a:spcAft>
                      </a:pPr>
                      <a:r>
                        <a:rPr lang="tr-TR" sz="1200" dirty="0">
                          <a:effectLst/>
                        </a:rPr>
                        <a:t>vatandaşlarımızın sağlıklı, ekonomik ve yeterli içme suyuna kavuşmasını sağlamak.</a:t>
                      </a:r>
                      <a:endParaRPr lang="tr-TR"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036186372"/>
                  </a:ext>
                </a:extLst>
              </a:tr>
            </a:tbl>
          </a:graphicData>
        </a:graphic>
      </p:graphicFrame>
      <p:pic>
        <p:nvPicPr>
          <p:cNvPr id="21" name="image1.jpeg"/>
          <p:cNvPicPr/>
          <p:nvPr/>
        </p:nvPicPr>
        <p:blipFill>
          <a:blip r:embed="rId3" cstate="print"/>
          <a:stretch>
            <a:fillRect/>
          </a:stretch>
        </p:blipFill>
        <p:spPr>
          <a:xfrm>
            <a:off x="6119281" y="4645306"/>
            <a:ext cx="5349176" cy="2101483"/>
          </a:xfrm>
          <a:prstGeom prst="rect">
            <a:avLst/>
          </a:prstGeom>
        </p:spPr>
      </p:pic>
      <p:sp>
        <p:nvSpPr>
          <p:cNvPr id="22" name="Metin kutusu 13"/>
          <p:cNvSpPr txBox="1"/>
          <p:nvPr/>
        </p:nvSpPr>
        <p:spPr>
          <a:xfrm>
            <a:off x="349321" y="4633104"/>
            <a:ext cx="6034968" cy="1986569"/>
          </a:xfrm>
          <a:prstGeom prst="rect">
            <a:avLst/>
          </a:prstGeom>
          <a:noFill/>
        </p:spPr>
        <p:txBody>
          <a:bodyPr wrap="square" rtlCol="0">
            <a:spAutoFit/>
          </a:bodyPr>
          <a:lstStyle/>
          <a:p>
            <a:pPr marL="76200" marR="590550" indent="448945" algn="just">
              <a:lnSpc>
                <a:spcPct val="115000"/>
              </a:lnSpc>
              <a:spcBef>
                <a:spcPts val="10"/>
              </a:spcBef>
              <a:spcAft>
                <a:spcPts val="0"/>
              </a:spcAft>
            </a:pPr>
            <a:r>
              <a:rPr lang="tr-TR" sz="1200" dirty="0">
                <a:solidFill>
                  <a:srgbClr val="0D0D0D"/>
                </a:solidFill>
                <a:latin typeface="Times New Roman" panose="02020603050405020304" pitchFamily="18" charset="0"/>
                <a:ea typeface="Times New Roman" panose="02020603050405020304" pitchFamily="18" charset="0"/>
              </a:rPr>
              <a:t>Köy muhtarlıklarının ödemekte güçlük çektikleri içme suyu motopomplarına ait elektrik faturalarını azaltarak köylerde yaşayan vatandaşlarımızın sağlıklı, ekonomik ve yeterli içme suyuna kavuşmasını sağlamak amacıyla Altınova, Baraklı, Gökçek ve Körkuyu köylerimizin İçme Suyu Motopomplarına Güneş Enerjili Sistem Kurulumu İşi 09.07.2019 tarihinde ihale edilerek 01.08.2019-16.10.2019 tarihleri arasında tamamlanmış, yatırım için 2019 </a:t>
            </a:r>
            <a:r>
              <a:rPr lang="tr-TR" sz="1200" dirty="0" err="1">
                <a:solidFill>
                  <a:srgbClr val="0D0D0D"/>
                </a:solidFill>
                <a:latin typeface="Times New Roman" panose="02020603050405020304" pitchFamily="18" charset="0"/>
                <a:ea typeface="Times New Roman" panose="02020603050405020304" pitchFamily="18" charset="0"/>
              </a:rPr>
              <a:t>Köydes</a:t>
            </a:r>
            <a:r>
              <a:rPr lang="tr-TR" sz="1200" dirty="0">
                <a:solidFill>
                  <a:srgbClr val="0D0D0D"/>
                </a:solidFill>
                <a:latin typeface="Times New Roman" panose="02020603050405020304" pitchFamily="18" charset="0"/>
                <a:ea typeface="Times New Roman" panose="02020603050405020304" pitchFamily="18" charset="0"/>
              </a:rPr>
              <a:t> Ödeneği ve köy muhtarlıklarının katkılarıyla toplamda </a:t>
            </a:r>
            <a:r>
              <a:rPr lang="tr-TR" sz="1200" b="1" dirty="0">
                <a:solidFill>
                  <a:srgbClr val="0D0D0D"/>
                </a:solidFill>
                <a:latin typeface="Times New Roman" panose="02020603050405020304" pitchFamily="18" charset="0"/>
                <a:ea typeface="Times New Roman" panose="02020603050405020304" pitchFamily="18" charset="0"/>
              </a:rPr>
              <a:t>430.899,94 TL </a:t>
            </a:r>
            <a:r>
              <a:rPr lang="tr-TR" sz="1200" dirty="0">
                <a:solidFill>
                  <a:srgbClr val="0D0D0D"/>
                </a:solidFill>
                <a:latin typeface="Times New Roman" panose="02020603050405020304" pitchFamily="18" charset="0"/>
                <a:ea typeface="Times New Roman" panose="02020603050405020304" pitchFamily="18" charset="0"/>
              </a:rPr>
              <a:t>harcama yapılmıştır</a:t>
            </a:r>
            <a:r>
              <a:rPr lang="tr-TR" sz="1200" b="1" dirty="0">
                <a:solidFill>
                  <a:srgbClr val="0D0D0D"/>
                </a:solidFill>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Akyarma</a:t>
            </a:r>
            <a:r>
              <a:rPr lang="tr-TR" sz="1200" dirty="0">
                <a:latin typeface="Times New Roman" panose="02020603050405020304" pitchFamily="18" charset="0"/>
                <a:ea typeface="Times New Roman" panose="02020603050405020304" pitchFamily="18" charset="0"/>
              </a:rPr>
              <a:t> </a:t>
            </a:r>
            <a:r>
              <a:rPr lang="tr-TR" sz="1200" dirty="0">
                <a:solidFill>
                  <a:srgbClr val="0D0D0D"/>
                </a:solidFill>
                <a:latin typeface="Times New Roman" panose="02020603050405020304" pitchFamily="18" charset="0"/>
                <a:ea typeface="Times New Roman" panose="02020603050405020304" pitchFamily="18" charset="0"/>
              </a:rPr>
              <a:t>köyümüz muhtarlık öz kaynaklarından </a:t>
            </a:r>
            <a:r>
              <a:rPr lang="tr-TR" sz="1200" dirty="0">
                <a:latin typeface="Times New Roman" panose="02020603050405020304" pitchFamily="18" charset="0"/>
                <a:ea typeface="Times New Roman" panose="02020603050405020304" pitchFamily="18" charset="0"/>
              </a:rPr>
              <a:t>21 </a:t>
            </a:r>
            <a:r>
              <a:rPr lang="tr-TR" sz="1200" dirty="0" err="1">
                <a:latin typeface="Times New Roman" panose="02020603050405020304" pitchFamily="18" charset="0"/>
                <a:ea typeface="Times New Roman" panose="02020603050405020304" pitchFamily="18" charset="0"/>
              </a:rPr>
              <a:t>panellik</a:t>
            </a:r>
            <a:r>
              <a:rPr lang="tr-TR" sz="1200" dirty="0">
                <a:latin typeface="Times New Roman" panose="02020603050405020304" pitchFamily="18" charset="0"/>
                <a:ea typeface="Times New Roman" panose="02020603050405020304" pitchFamily="18" charset="0"/>
              </a:rPr>
              <a:t> güneş enerji sistemi ve 1 adet motopomp için </a:t>
            </a:r>
            <a:r>
              <a:rPr lang="tr-TR" sz="1200" b="1" dirty="0">
                <a:latin typeface="Times New Roman" panose="02020603050405020304" pitchFamily="18" charset="0"/>
                <a:ea typeface="Times New Roman" panose="02020603050405020304" pitchFamily="18" charset="0"/>
              </a:rPr>
              <a:t>25.000,00 TL </a:t>
            </a:r>
            <a:r>
              <a:rPr lang="tr-TR" sz="1200" dirty="0">
                <a:latin typeface="Times New Roman" panose="02020603050405020304" pitchFamily="18" charset="0"/>
                <a:ea typeface="Times New Roman" panose="02020603050405020304" pitchFamily="18" charset="0"/>
              </a:rPr>
              <a:t>harcama yapmıştır.</a:t>
            </a:r>
          </a:p>
        </p:txBody>
      </p:sp>
    </p:spTree>
    <p:extLst>
      <p:ext uri="{BB962C8B-B14F-4D97-AF65-F5344CB8AC3E}">
        <p14:creationId xmlns:p14="http://schemas.microsoft.com/office/powerpoint/2010/main" val="3910403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İçerik Yer Tutucusu"/>
          <p:cNvSpPr txBox="1">
            <a:spLocks/>
          </p:cNvSpPr>
          <p:nvPr/>
        </p:nvSpPr>
        <p:spPr>
          <a:xfrm>
            <a:off x="3011693" y="1070412"/>
            <a:ext cx="6137910" cy="5787588"/>
          </a:xfrm>
          <a:prstGeom prst="rect">
            <a:avLst/>
          </a:prstGeom>
        </p:spPr>
        <p:txBody>
          <a:bodyPr vert="horz" lIns="78377" tIns="39189" rIns="78377" bIns="39189">
            <a:noAutofit/>
          </a:bodyPr>
          <a:lstStyle/>
          <a:p>
            <a:pPr marL="293905" indent="-293905" defTabSz="580553">
              <a:buClr>
                <a:schemeClr val="accent1"/>
              </a:buClr>
              <a:buSzPct val="70000"/>
              <a:defRPr/>
            </a:pPr>
            <a:endParaRPr lang="tr-TR" sz="1524" dirty="0">
              <a:solidFill>
                <a:schemeClr val="tx2"/>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2" cstate="print"/>
          <a:srcRect/>
          <a:stretch>
            <a:fillRect/>
          </a:stretch>
        </p:blipFill>
        <p:spPr bwMode="auto">
          <a:xfrm>
            <a:off x="0" y="0"/>
            <a:ext cx="12192000" cy="891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7 Başlık"/>
          <p:cNvSpPr>
            <a:spLocks noGrp="1"/>
          </p:cNvSpPr>
          <p:nvPr>
            <p:ph type="title"/>
          </p:nvPr>
        </p:nvSpPr>
        <p:spPr>
          <a:xfrm>
            <a:off x="0" y="0"/>
            <a:ext cx="12192000" cy="891871"/>
          </a:xfrm>
          <a:effectLst/>
        </p:spPr>
        <p:txBody>
          <a:bodyPr>
            <a:normAutofit/>
          </a:bodyPr>
          <a:lstStyle/>
          <a:p>
            <a:pPr algn="ctr"/>
            <a:r>
              <a:rPr lang="tr-TR" sz="2800" dirty="0">
                <a:latin typeface="Times New Roman" pitchFamily="18" charset="0"/>
                <a:cs typeface="Times New Roman" pitchFamily="18" charset="0"/>
              </a:rPr>
              <a:t> İLÇENİN COĞRAFİ KONUMU</a:t>
            </a:r>
            <a:endParaRPr lang="tr-TR" sz="2800" dirty="0"/>
          </a:p>
        </p:txBody>
      </p:sp>
      <p:graphicFrame>
        <p:nvGraphicFramePr>
          <p:cNvPr id="2" name="Tablo 1"/>
          <p:cNvGraphicFramePr>
            <a:graphicFrameLocks noGrp="1"/>
          </p:cNvGraphicFramePr>
          <p:nvPr>
            <p:extLst>
              <p:ext uri="{D42A27DB-BD31-4B8C-83A1-F6EECF244321}">
                <p14:modId xmlns:p14="http://schemas.microsoft.com/office/powerpoint/2010/main" val="2386095434"/>
              </p:ext>
            </p:extLst>
          </p:nvPr>
        </p:nvGraphicFramePr>
        <p:xfrm>
          <a:off x="692209" y="977496"/>
          <a:ext cx="10836068" cy="1280890"/>
        </p:xfrm>
        <a:graphic>
          <a:graphicData uri="http://schemas.openxmlformats.org/drawingml/2006/table">
            <a:tbl>
              <a:tblPr firstRow="1" bandRow="1">
                <a:tableStyleId>{5C22544A-7EE6-4342-B048-85BDC9FD1C3A}</a:tableStyleId>
              </a:tblPr>
              <a:tblGrid>
                <a:gridCol w="3684214">
                  <a:extLst>
                    <a:ext uri="{9D8B030D-6E8A-4147-A177-3AD203B41FA5}">
                      <a16:colId xmlns:a16="http://schemas.microsoft.com/office/drawing/2014/main" val="2145670559"/>
                    </a:ext>
                  </a:extLst>
                </a:gridCol>
                <a:gridCol w="7151854">
                  <a:extLst>
                    <a:ext uri="{9D8B030D-6E8A-4147-A177-3AD203B41FA5}">
                      <a16:colId xmlns:a16="http://schemas.microsoft.com/office/drawing/2014/main" val="904665441"/>
                    </a:ext>
                  </a:extLst>
                </a:gridCol>
              </a:tblGrid>
              <a:tr h="251581">
                <a:tc>
                  <a:txBody>
                    <a:bodyPr/>
                    <a:lstStyle/>
                    <a:p>
                      <a:r>
                        <a:rPr lang="tr-TR" sz="1300" dirty="0">
                          <a:latin typeface="Times New Roman" panose="02020603050405020304" pitchFamily="18" charset="0"/>
                          <a:cs typeface="Times New Roman" panose="02020603050405020304" pitchFamily="18" charset="0"/>
                        </a:rPr>
                        <a:t>İlçemizin Konumu</a:t>
                      </a:r>
                    </a:p>
                  </a:txBody>
                  <a:tcPr marL="58057" marR="58057" marT="29029" marB="29029"/>
                </a:tc>
                <a:tc>
                  <a:txBody>
                    <a:bodyPr/>
                    <a:lstStyle/>
                    <a:p>
                      <a:endParaRPr lang="tr-TR" sz="13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2232576453"/>
                  </a:ext>
                </a:extLst>
              </a:tr>
              <a:tr h="251581">
                <a:tc>
                  <a:txBody>
                    <a:bodyPr/>
                    <a:lstStyle/>
                    <a:p>
                      <a:r>
                        <a:rPr lang="tr-TR" sz="1300" dirty="0">
                          <a:latin typeface="Times New Roman" panose="02020603050405020304" pitchFamily="18" charset="0"/>
                          <a:cs typeface="Times New Roman" panose="02020603050405020304" pitchFamily="18" charset="0"/>
                        </a:rPr>
                        <a:t>Güney Doğusunda</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Başmakçı   22 Km </a:t>
                      </a:r>
                    </a:p>
                  </a:txBody>
                  <a:tcPr marL="58057" marR="58057" marT="29029" marB="29029"/>
                </a:tc>
                <a:extLst>
                  <a:ext uri="{0D108BD9-81ED-4DB2-BD59-A6C34878D82A}">
                    <a16:rowId xmlns:a16="http://schemas.microsoft.com/office/drawing/2014/main" val="1782391791"/>
                  </a:ext>
                </a:extLst>
              </a:tr>
              <a:tr h="251581">
                <a:tc>
                  <a:txBody>
                    <a:bodyPr/>
                    <a:lstStyle/>
                    <a:p>
                      <a:r>
                        <a:rPr lang="tr-TR" sz="1300" dirty="0">
                          <a:latin typeface="Times New Roman" panose="02020603050405020304" pitchFamily="18" charset="0"/>
                          <a:cs typeface="Times New Roman" panose="02020603050405020304" pitchFamily="18" charset="0"/>
                        </a:rPr>
                        <a:t>Doğusunda</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Dinar</a:t>
                      </a:r>
                      <a:r>
                        <a:rPr lang="tr-TR" sz="1300" baseline="0" dirty="0">
                          <a:latin typeface="Times New Roman" panose="02020603050405020304" pitchFamily="18" charset="0"/>
                          <a:cs typeface="Times New Roman" panose="02020603050405020304" pitchFamily="18" charset="0"/>
                        </a:rPr>
                        <a:t>        24 Km</a:t>
                      </a:r>
                      <a:endParaRPr lang="tr-TR" sz="13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583174042"/>
                  </a:ext>
                </a:extLst>
              </a:tr>
              <a:tr h="251581">
                <a:tc>
                  <a:txBody>
                    <a:bodyPr/>
                    <a:lstStyle/>
                    <a:p>
                      <a:r>
                        <a:rPr lang="tr-TR" sz="1300" dirty="0">
                          <a:latin typeface="Times New Roman" panose="02020603050405020304" pitchFamily="18" charset="0"/>
                          <a:cs typeface="Times New Roman" panose="02020603050405020304" pitchFamily="18" charset="0"/>
                        </a:rPr>
                        <a:t>Kuzey Doğusunda</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Çivril</a:t>
                      </a:r>
                      <a:r>
                        <a:rPr lang="tr-TR" sz="1300" baseline="0" dirty="0">
                          <a:latin typeface="Times New Roman" panose="02020603050405020304" pitchFamily="18" charset="0"/>
                          <a:cs typeface="Times New Roman" panose="02020603050405020304" pitchFamily="18" charset="0"/>
                        </a:rPr>
                        <a:t>          40 Km</a:t>
                      </a:r>
                      <a:endParaRPr lang="tr-TR" sz="13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4238276104"/>
                  </a:ext>
                </a:extLst>
              </a:tr>
              <a:tr h="251581">
                <a:tc>
                  <a:txBody>
                    <a:bodyPr/>
                    <a:lstStyle/>
                    <a:p>
                      <a:r>
                        <a:rPr lang="tr-TR" sz="1300" dirty="0">
                          <a:latin typeface="Times New Roman" panose="02020603050405020304" pitchFamily="18" charset="0"/>
                          <a:cs typeface="Times New Roman" panose="02020603050405020304" pitchFamily="18" charset="0"/>
                        </a:rPr>
                        <a:t>Güney Batısında</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Dazkırı       17 Km  </a:t>
                      </a:r>
                    </a:p>
                  </a:txBody>
                  <a:tcPr marL="58057" marR="58057" marT="29029" marB="29029"/>
                </a:tc>
                <a:extLst>
                  <a:ext uri="{0D108BD9-81ED-4DB2-BD59-A6C34878D82A}">
                    <a16:rowId xmlns:a16="http://schemas.microsoft.com/office/drawing/2014/main" val="1085669278"/>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740985081"/>
              </p:ext>
            </p:extLst>
          </p:nvPr>
        </p:nvGraphicFramePr>
        <p:xfrm>
          <a:off x="692208" y="2344011"/>
          <a:ext cx="10836069" cy="1537068"/>
        </p:xfrm>
        <a:graphic>
          <a:graphicData uri="http://schemas.openxmlformats.org/drawingml/2006/table">
            <a:tbl>
              <a:tblPr firstRow="1" bandRow="1">
                <a:tableStyleId>{5C22544A-7EE6-4342-B048-85BDC9FD1C3A}</a:tableStyleId>
              </a:tblPr>
              <a:tblGrid>
                <a:gridCol w="3687276">
                  <a:extLst>
                    <a:ext uri="{9D8B030D-6E8A-4147-A177-3AD203B41FA5}">
                      <a16:colId xmlns:a16="http://schemas.microsoft.com/office/drawing/2014/main" val="583623209"/>
                    </a:ext>
                  </a:extLst>
                </a:gridCol>
                <a:gridCol w="7148793">
                  <a:extLst>
                    <a:ext uri="{9D8B030D-6E8A-4147-A177-3AD203B41FA5}">
                      <a16:colId xmlns:a16="http://schemas.microsoft.com/office/drawing/2014/main" val="3834300117"/>
                    </a:ext>
                  </a:extLst>
                </a:gridCol>
              </a:tblGrid>
              <a:tr h="251581">
                <a:tc>
                  <a:txBody>
                    <a:bodyPr/>
                    <a:lstStyle/>
                    <a:p>
                      <a:r>
                        <a:rPr lang="tr-TR" sz="1300" dirty="0">
                          <a:latin typeface="Times New Roman" panose="02020603050405020304" pitchFamily="18" charset="0"/>
                          <a:cs typeface="Times New Roman" panose="02020603050405020304" pitchFamily="18" charset="0"/>
                        </a:rPr>
                        <a:t>İlçemizin İllere Olan</a:t>
                      </a:r>
                      <a:r>
                        <a:rPr lang="tr-TR" sz="1300" baseline="0" dirty="0">
                          <a:latin typeface="Times New Roman" panose="02020603050405020304" pitchFamily="18" charset="0"/>
                          <a:cs typeface="Times New Roman" panose="02020603050405020304" pitchFamily="18" charset="0"/>
                        </a:rPr>
                        <a:t> </a:t>
                      </a:r>
                      <a:r>
                        <a:rPr lang="tr-TR" sz="1300" dirty="0">
                          <a:latin typeface="Times New Roman" panose="02020603050405020304" pitchFamily="18" charset="0"/>
                          <a:cs typeface="Times New Roman" panose="02020603050405020304" pitchFamily="18" charset="0"/>
                        </a:rPr>
                        <a:t>Uzaklığı</a:t>
                      </a:r>
                    </a:p>
                  </a:txBody>
                  <a:tcPr marL="58057" marR="58057" marT="29029" marB="29029"/>
                </a:tc>
                <a:tc>
                  <a:txBody>
                    <a:bodyPr/>
                    <a:lstStyle/>
                    <a:p>
                      <a:endParaRPr lang="tr-TR" sz="13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1683913130"/>
                  </a:ext>
                </a:extLst>
              </a:tr>
              <a:tr h="251581">
                <a:tc>
                  <a:txBody>
                    <a:bodyPr/>
                    <a:lstStyle/>
                    <a:p>
                      <a:r>
                        <a:rPr lang="tr-TR" sz="1300" dirty="0">
                          <a:latin typeface="Times New Roman" panose="02020603050405020304" pitchFamily="18" charset="0"/>
                          <a:cs typeface="Times New Roman" panose="02020603050405020304" pitchFamily="18" charset="0"/>
                        </a:rPr>
                        <a:t>Afyonkarahisar</a:t>
                      </a:r>
                      <a:r>
                        <a:rPr lang="tr-TR" sz="1300" baseline="0" dirty="0">
                          <a:latin typeface="Times New Roman" panose="02020603050405020304" pitchFamily="18" charset="0"/>
                          <a:cs typeface="Times New Roman" panose="02020603050405020304" pitchFamily="18" charset="0"/>
                        </a:rPr>
                        <a:t> </a:t>
                      </a:r>
                      <a:endParaRPr lang="tr-TR" sz="1300" dirty="0">
                        <a:latin typeface="Times New Roman" panose="02020603050405020304" pitchFamily="18" charset="0"/>
                        <a:cs typeface="Times New Roman" panose="02020603050405020304" pitchFamily="18" charset="0"/>
                      </a:endParaRP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134  Km</a:t>
                      </a:r>
                    </a:p>
                  </a:txBody>
                  <a:tcPr marL="58057" marR="58057" marT="29029" marB="29029"/>
                </a:tc>
                <a:extLst>
                  <a:ext uri="{0D108BD9-81ED-4DB2-BD59-A6C34878D82A}">
                    <a16:rowId xmlns:a16="http://schemas.microsoft.com/office/drawing/2014/main" val="2298248061"/>
                  </a:ext>
                </a:extLst>
              </a:tr>
              <a:tr h="251581">
                <a:tc>
                  <a:txBody>
                    <a:bodyPr/>
                    <a:lstStyle/>
                    <a:p>
                      <a:r>
                        <a:rPr lang="tr-TR" sz="1300" dirty="0">
                          <a:latin typeface="Times New Roman" panose="02020603050405020304" pitchFamily="18" charset="0"/>
                          <a:cs typeface="Times New Roman" panose="02020603050405020304" pitchFamily="18" charset="0"/>
                        </a:rPr>
                        <a:t>Denizli </a:t>
                      </a:r>
                    </a:p>
                  </a:txBody>
                  <a:tcPr marL="58057" marR="58057" marT="29029" marB="29029"/>
                </a:tc>
                <a:tc>
                  <a:txBody>
                    <a:bodyPr/>
                    <a:lstStyle/>
                    <a:p>
                      <a:pPr marL="342900" indent="-342900">
                        <a:buAutoNum type="arabicPlain" startAt="90"/>
                      </a:pPr>
                      <a:r>
                        <a:rPr lang="tr-TR" sz="1300" dirty="0">
                          <a:latin typeface="Times New Roman" panose="02020603050405020304" pitchFamily="18" charset="0"/>
                          <a:cs typeface="Times New Roman" panose="02020603050405020304" pitchFamily="18" charset="0"/>
                        </a:rPr>
                        <a:t>  Km</a:t>
                      </a:r>
                    </a:p>
                  </a:txBody>
                  <a:tcPr marL="58057" marR="58057" marT="29029" marB="29029"/>
                </a:tc>
                <a:extLst>
                  <a:ext uri="{0D108BD9-81ED-4DB2-BD59-A6C34878D82A}">
                    <a16:rowId xmlns:a16="http://schemas.microsoft.com/office/drawing/2014/main" val="1775647801"/>
                  </a:ext>
                </a:extLst>
              </a:tr>
              <a:tr h="251581">
                <a:tc>
                  <a:txBody>
                    <a:bodyPr/>
                    <a:lstStyle/>
                    <a:p>
                      <a:r>
                        <a:rPr lang="tr-TR" sz="1300" dirty="0">
                          <a:latin typeface="Times New Roman" panose="02020603050405020304" pitchFamily="18" charset="0"/>
                          <a:cs typeface="Times New Roman" panose="02020603050405020304" pitchFamily="18" charset="0"/>
                        </a:rPr>
                        <a:t>Isparta </a:t>
                      </a:r>
                    </a:p>
                  </a:txBody>
                  <a:tcPr marL="58057" marR="58057" marT="29029" marB="29029"/>
                </a:tc>
                <a:tc>
                  <a:txBody>
                    <a:bodyPr/>
                    <a:lstStyle/>
                    <a:p>
                      <a:pPr marL="342900" indent="-342900">
                        <a:buAutoNum type="arabicPlain" startAt="85"/>
                      </a:pPr>
                      <a:r>
                        <a:rPr lang="tr-TR" sz="1300" dirty="0">
                          <a:latin typeface="Times New Roman" panose="02020603050405020304" pitchFamily="18" charset="0"/>
                          <a:cs typeface="Times New Roman" panose="02020603050405020304" pitchFamily="18" charset="0"/>
                        </a:rPr>
                        <a:t>  Km</a:t>
                      </a:r>
                    </a:p>
                  </a:txBody>
                  <a:tcPr marL="58057" marR="58057" marT="29029" marB="29029"/>
                </a:tc>
                <a:extLst>
                  <a:ext uri="{0D108BD9-81ED-4DB2-BD59-A6C34878D82A}">
                    <a16:rowId xmlns:a16="http://schemas.microsoft.com/office/drawing/2014/main" val="594090753"/>
                  </a:ext>
                </a:extLst>
              </a:tr>
              <a:tr h="251581">
                <a:tc>
                  <a:txBody>
                    <a:bodyPr/>
                    <a:lstStyle/>
                    <a:p>
                      <a:r>
                        <a:rPr lang="tr-TR" sz="1300" dirty="0">
                          <a:latin typeface="Times New Roman" panose="02020603050405020304" pitchFamily="18" charset="0"/>
                          <a:cs typeface="Times New Roman" panose="02020603050405020304" pitchFamily="18" charset="0"/>
                        </a:rPr>
                        <a:t>Burdur</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85 </a:t>
                      </a:r>
                      <a:r>
                        <a:rPr lang="tr-TR" sz="1300" baseline="0" dirty="0">
                          <a:latin typeface="Times New Roman" panose="02020603050405020304" pitchFamily="18" charset="0"/>
                          <a:cs typeface="Times New Roman" panose="02020603050405020304" pitchFamily="18" charset="0"/>
                        </a:rPr>
                        <a:t>   </a:t>
                      </a:r>
                      <a:r>
                        <a:rPr lang="tr-TR" sz="1300" dirty="0">
                          <a:latin typeface="Times New Roman" panose="02020603050405020304" pitchFamily="18" charset="0"/>
                          <a:cs typeface="Times New Roman" panose="02020603050405020304" pitchFamily="18" charset="0"/>
                        </a:rPr>
                        <a:t>Km </a:t>
                      </a:r>
                    </a:p>
                  </a:txBody>
                  <a:tcPr marL="58057" marR="58057" marT="29029" marB="29029"/>
                </a:tc>
                <a:extLst>
                  <a:ext uri="{0D108BD9-81ED-4DB2-BD59-A6C34878D82A}">
                    <a16:rowId xmlns:a16="http://schemas.microsoft.com/office/drawing/2014/main" val="881081451"/>
                  </a:ext>
                </a:extLst>
              </a:tr>
              <a:tr h="251581">
                <a:tc>
                  <a:txBody>
                    <a:bodyPr/>
                    <a:lstStyle/>
                    <a:p>
                      <a:r>
                        <a:rPr lang="tr-TR" sz="1300" dirty="0">
                          <a:latin typeface="Times New Roman" panose="02020603050405020304" pitchFamily="18" charset="0"/>
                          <a:cs typeface="Times New Roman" panose="02020603050405020304" pitchFamily="18" charset="0"/>
                        </a:rPr>
                        <a:t>Uşak</a:t>
                      </a:r>
                    </a:p>
                  </a:txBody>
                  <a:tcPr marL="58057" marR="58057" marT="29029" marB="29029"/>
                </a:tc>
                <a:tc>
                  <a:txBody>
                    <a:bodyPr/>
                    <a:lstStyle/>
                    <a:p>
                      <a:r>
                        <a:rPr lang="tr-TR" sz="1300" dirty="0">
                          <a:latin typeface="Times New Roman" panose="02020603050405020304" pitchFamily="18" charset="0"/>
                          <a:cs typeface="Times New Roman" panose="02020603050405020304" pitchFamily="18" charset="0"/>
                        </a:rPr>
                        <a:t>100  Km</a:t>
                      </a:r>
                    </a:p>
                  </a:txBody>
                  <a:tcPr marL="58057" marR="58057" marT="29029" marB="29029"/>
                </a:tc>
                <a:extLst>
                  <a:ext uri="{0D108BD9-81ED-4DB2-BD59-A6C34878D82A}">
                    <a16:rowId xmlns:a16="http://schemas.microsoft.com/office/drawing/2014/main" val="2995003838"/>
                  </a:ext>
                </a:extLst>
              </a:tr>
            </a:tbl>
          </a:graphicData>
        </a:graphic>
      </p:graphicFrame>
      <p:pic>
        <p:nvPicPr>
          <p:cNvPr id="21"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916" y="3964206"/>
            <a:ext cx="8711739" cy="2810667"/>
          </a:xfrm>
          <a:prstGeom prst="rect">
            <a:avLst/>
          </a:prstGeom>
        </p:spPr>
      </p:pic>
    </p:spTree>
    <p:extLst>
      <p:ext uri="{BB962C8B-B14F-4D97-AF65-F5344CB8AC3E}">
        <p14:creationId xmlns:p14="http://schemas.microsoft.com/office/powerpoint/2010/main" val="42032573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sz="2000" b="1" cap="all" dirty="0" smtClean="0">
                <a:effectLst>
                  <a:reflection blurRad="12700" stA="48000" endA="300" endPos="55000" dir="5400000" sy="-90000" algn="bl" rotWithShape="0"/>
                </a:effectLst>
                <a:latin typeface="Times New Roman" pitchFamily="18" charset="0"/>
                <a:cs typeface="Times New Roman" pitchFamily="18" charset="0"/>
              </a:rPr>
              <a:t>MALİYE -  KAMU GELİRLERİ</a:t>
            </a:r>
            <a:endParaRPr lang="tr-TR" sz="2000" b="1"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709298" y="2593988"/>
            <a:ext cx="10784793" cy="4717056"/>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graphicFrame>
        <p:nvGraphicFramePr>
          <p:cNvPr id="16" name="Tablo 2"/>
          <p:cNvGraphicFramePr>
            <a:graphicFrameLocks noGrp="1"/>
          </p:cNvGraphicFramePr>
          <p:nvPr>
            <p:extLst>
              <p:ext uri="{D42A27DB-BD31-4B8C-83A1-F6EECF244321}">
                <p14:modId xmlns:p14="http://schemas.microsoft.com/office/powerpoint/2010/main" val="4021028962"/>
              </p:ext>
            </p:extLst>
          </p:nvPr>
        </p:nvGraphicFramePr>
        <p:xfrm>
          <a:off x="709299" y="844104"/>
          <a:ext cx="10795516" cy="1449422"/>
        </p:xfrm>
        <a:graphic>
          <a:graphicData uri="http://schemas.openxmlformats.org/drawingml/2006/table">
            <a:tbl>
              <a:tblPr firstRow="1" bandRow="1">
                <a:tableStyleId>{5C22544A-7EE6-4342-B048-85BDC9FD1C3A}</a:tableStyleId>
              </a:tblPr>
              <a:tblGrid>
                <a:gridCol w="5397758">
                  <a:extLst>
                    <a:ext uri="{9D8B030D-6E8A-4147-A177-3AD203B41FA5}">
                      <a16:colId xmlns:a16="http://schemas.microsoft.com/office/drawing/2014/main" val="2080432117"/>
                    </a:ext>
                  </a:extLst>
                </a:gridCol>
                <a:gridCol w="5397758">
                  <a:extLst>
                    <a:ext uri="{9D8B030D-6E8A-4147-A177-3AD203B41FA5}">
                      <a16:colId xmlns:a16="http://schemas.microsoft.com/office/drawing/2014/main" val="1553018614"/>
                    </a:ext>
                  </a:extLst>
                </a:gridCol>
              </a:tblGrid>
              <a:tr h="230222">
                <a:tc>
                  <a:txBody>
                    <a:bodyPr/>
                    <a:lstStyle/>
                    <a:p>
                      <a:r>
                        <a:rPr lang="tr-TR" sz="900" dirty="0"/>
                        <a:t>Personel Durumu</a:t>
                      </a:r>
                    </a:p>
                  </a:txBody>
                  <a:tcPr/>
                </a:tc>
                <a:tc>
                  <a:txBody>
                    <a:bodyPr/>
                    <a:lstStyle/>
                    <a:p>
                      <a:endParaRPr lang="tr-TR" sz="900" dirty="0"/>
                    </a:p>
                  </a:txBody>
                  <a:tcPr/>
                </a:tc>
                <a:extLst>
                  <a:ext uri="{0D108BD9-81ED-4DB2-BD59-A6C34878D82A}">
                    <a16:rowId xmlns:a16="http://schemas.microsoft.com/office/drawing/2014/main" val="4070576560"/>
                  </a:ext>
                </a:extLst>
              </a:tr>
              <a:tr h="180896">
                <a:tc>
                  <a:txBody>
                    <a:bodyPr/>
                    <a:lstStyle/>
                    <a:p>
                      <a:r>
                        <a:rPr lang="tr-TR" sz="1000" b="1" dirty="0">
                          <a:latin typeface="Times New Roman" panose="02020603050405020304" pitchFamily="18" charset="0"/>
                          <a:cs typeface="Times New Roman" panose="02020603050405020304" pitchFamily="18" charset="0"/>
                        </a:rPr>
                        <a:t>Müdür</a:t>
                      </a:r>
                    </a:p>
                  </a:txBody>
                  <a:tcPr/>
                </a:tc>
                <a:tc>
                  <a:txBody>
                    <a:bodyPr/>
                    <a:lstStyle/>
                    <a:p>
                      <a:r>
                        <a:rPr lang="tr-TR" sz="1000" b="1" dirty="0" smtClean="0">
                          <a:latin typeface="Times New Roman" panose="02020603050405020304" pitchFamily="18" charset="0"/>
                          <a:cs typeface="Times New Roman" panose="02020603050405020304" pitchFamily="18" charset="0"/>
                        </a:rPr>
                        <a:t>1</a:t>
                      </a:r>
                      <a:endParaRPr lang="tr-TR" sz="1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9974055"/>
                  </a:ext>
                </a:extLst>
              </a:tr>
              <a:tr h="176739">
                <a:tc>
                  <a:txBody>
                    <a:bodyPr/>
                    <a:lstStyle/>
                    <a:p>
                      <a:r>
                        <a:rPr lang="tr-TR" sz="1000" b="1" dirty="0" smtClean="0">
                          <a:latin typeface="Times New Roman" panose="02020603050405020304" pitchFamily="18" charset="0"/>
                          <a:cs typeface="Times New Roman" panose="02020603050405020304" pitchFamily="18" charset="0"/>
                        </a:rPr>
                        <a:t>Gelir Uzman Yardımcısı</a:t>
                      </a:r>
                      <a:endParaRPr lang="tr-TR" sz="1000" b="1" dirty="0">
                        <a:latin typeface="Times New Roman" panose="02020603050405020304" pitchFamily="18" charset="0"/>
                        <a:cs typeface="Times New Roman" panose="02020603050405020304" pitchFamily="18" charset="0"/>
                      </a:endParaRPr>
                    </a:p>
                  </a:txBody>
                  <a:tcPr/>
                </a:tc>
                <a:tc>
                  <a:txBody>
                    <a:bodyPr/>
                    <a:lstStyle/>
                    <a:p>
                      <a:r>
                        <a:rPr lang="tr-TR" sz="1000" b="1"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889400257"/>
                  </a:ext>
                </a:extLst>
              </a:tr>
              <a:tr h="230222">
                <a:tc>
                  <a:txBody>
                    <a:bodyPr/>
                    <a:lstStyle/>
                    <a:p>
                      <a:r>
                        <a:rPr lang="tr-TR" sz="1000" b="1" dirty="0" smtClean="0">
                          <a:latin typeface="Times New Roman" panose="02020603050405020304" pitchFamily="18" charset="0"/>
                          <a:cs typeface="Times New Roman" panose="02020603050405020304" pitchFamily="18" charset="0"/>
                        </a:rPr>
                        <a:t>V.H.K.İ.</a:t>
                      </a:r>
                      <a:endParaRPr lang="tr-TR" sz="1000" b="1" dirty="0">
                        <a:latin typeface="Times New Roman" panose="02020603050405020304" pitchFamily="18" charset="0"/>
                        <a:cs typeface="Times New Roman" panose="02020603050405020304" pitchFamily="18" charset="0"/>
                      </a:endParaRPr>
                    </a:p>
                  </a:txBody>
                  <a:tcPr/>
                </a:tc>
                <a:tc>
                  <a:txBody>
                    <a:bodyPr/>
                    <a:lstStyle/>
                    <a:p>
                      <a:r>
                        <a:rPr lang="tr-TR" sz="1000" b="1"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370525803"/>
                  </a:ext>
                </a:extLst>
              </a:tr>
              <a:tr h="230222">
                <a:tc>
                  <a:txBody>
                    <a:bodyPr/>
                    <a:lstStyle/>
                    <a:p>
                      <a:r>
                        <a:rPr lang="tr-TR" sz="1000" b="1" dirty="0" smtClean="0">
                          <a:latin typeface="Times New Roman" panose="02020603050405020304" pitchFamily="18" charset="0"/>
                          <a:cs typeface="Times New Roman" panose="02020603050405020304" pitchFamily="18" charset="0"/>
                        </a:rPr>
                        <a:t>Sürekli</a:t>
                      </a:r>
                      <a:r>
                        <a:rPr lang="tr-TR" sz="1000" b="1" baseline="0" dirty="0" smtClean="0">
                          <a:latin typeface="Times New Roman" panose="02020603050405020304" pitchFamily="18" charset="0"/>
                          <a:cs typeface="Times New Roman" panose="02020603050405020304" pitchFamily="18" charset="0"/>
                        </a:rPr>
                        <a:t> İşçi ( Hizmetli )</a:t>
                      </a:r>
                      <a:endParaRPr lang="tr-TR" sz="1000" b="1" dirty="0">
                        <a:latin typeface="Times New Roman" panose="02020603050405020304" pitchFamily="18" charset="0"/>
                        <a:cs typeface="Times New Roman" panose="02020603050405020304" pitchFamily="18" charset="0"/>
                      </a:endParaRPr>
                    </a:p>
                  </a:txBody>
                  <a:tcPr/>
                </a:tc>
                <a:tc>
                  <a:txBody>
                    <a:bodyPr/>
                    <a:lstStyle/>
                    <a:p>
                      <a:r>
                        <a:rPr lang="tr-TR" sz="1000" b="1" dirty="0" smtClean="0">
                          <a:latin typeface="Times New Roman" panose="02020603050405020304" pitchFamily="18" charset="0"/>
                          <a:cs typeface="Times New Roman" panose="02020603050405020304" pitchFamily="18" charset="0"/>
                        </a:rPr>
                        <a:t>1</a:t>
                      </a:r>
                      <a:endParaRPr lang="tr-TR" sz="1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4508054"/>
                  </a:ext>
                </a:extLst>
              </a:tr>
              <a:tr h="230222">
                <a:tc>
                  <a:txBody>
                    <a:bodyPr/>
                    <a:lstStyle/>
                    <a:p>
                      <a:r>
                        <a:rPr lang="tr-TR" sz="1000" b="1" dirty="0">
                          <a:latin typeface="Times New Roman" panose="02020603050405020304" pitchFamily="18" charset="0"/>
                          <a:cs typeface="Times New Roman" panose="02020603050405020304" pitchFamily="18" charset="0"/>
                        </a:rPr>
                        <a:t>Toplam </a:t>
                      </a:r>
                    </a:p>
                  </a:txBody>
                  <a:tcPr/>
                </a:tc>
                <a:tc>
                  <a:txBody>
                    <a:bodyPr/>
                    <a:lstStyle/>
                    <a:p>
                      <a:r>
                        <a:rPr lang="tr-TR" sz="1000" b="1" dirty="0">
                          <a:latin typeface="Times New Roman" panose="02020603050405020304" pitchFamily="18" charset="0"/>
                          <a:cs typeface="Times New Roman" panose="02020603050405020304" pitchFamily="18" charset="0"/>
                        </a:rPr>
                        <a:t>6</a:t>
                      </a:r>
                    </a:p>
                  </a:txBody>
                  <a:tcPr/>
                </a:tc>
                <a:extLst>
                  <a:ext uri="{0D108BD9-81ED-4DB2-BD59-A6C34878D82A}">
                    <a16:rowId xmlns:a16="http://schemas.microsoft.com/office/drawing/2014/main" val="1309184275"/>
                  </a:ext>
                </a:extLst>
              </a:tr>
            </a:tbl>
          </a:graphicData>
        </a:graphic>
      </p:graphicFrame>
      <p:graphicFrame>
        <p:nvGraphicFramePr>
          <p:cNvPr id="17" name="Tablo 3"/>
          <p:cNvGraphicFramePr>
            <a:graphicFrameLocks noGrp="1"/>
          </p:cNvGraphicFramePr>
          <p:nvPr>
            <p:extLst>
              <p:ext uri="{D42A27DB-BD31-4B8C-83A1-F6EECF244321}">
                <p14:modId xmlns:p14="http://schemas.microsoft.com/office/powerpoint/2010/main" val="3264492258"/>
              </p:ext>
            </p:extLst>
          </p:nvPr>
        </p:nvGraphicFramePr>
        <p:xfrm>
          <a:off x="709298" y="2277210"/>
          <a:ext cx="10784794" cy="4162952"/>
        </p:xfrm>
        <a:graphic>
          <a:graphicData uri="http://schemas.openxmlformats.org/drawingml/2006/table">
            <a:tbl>
              <a:tblPr firstRow="1" bandRow="1">
                <a:tableStyleId>{5C22544A-7EE6-4342-B048-85BDC9FD1C3A}</a:tableStyleId>
              </a:tblPr>
              <a:tblGrid>
                <a:gridCol w="5392397">
                  <a:extLst>
                    <a:ext uri="{9D8B030D-6E8A-4147-A177-3AD203B41FA5}">
                      <a16:colId xmlns:a16="http://schemas.microsoft.com/office/drawing/2014/main" val="2859247074"/>
                    </a:ext>
                  </a:extLst>
                </a:gridCol>
                <a:gridCol w="5392397">
                  <a:extLst>
                    <a:ext uri="{9D8B030D-6E8A-4147-A177-3AD203B41FA5}">
                      <a16:colId xmlns:a16="http://schemas.microsoft.com/office/drawing/2014/main" val="2414794482"/>
                    </a:ext>
                  </a:extLst>
                </a:gridCol>
              </a:tblGrid>
              <a:tr h="222368">
                <a:tc>
                  <a:txBody>
                    <a:bodyPr/>
                    <a:lstStyle/>
                    <a:p>
                      <a:r>
                        <a:rPr lang="tr-TR" sz="900" dirty="0"/>
                        <a:t>Genel İşler</a:t>
                      </a:r>
                    </a:p>
                  </a:txBody>
                  <a:tcPr/>
                </a:tc>
                <a:tc>
                  <a:txBody>
                    <a:bodyPr/>
                    <a:lstStyle/>
                    <a:p>
                      <a:endParaRPr lang="tr-TR" sz="900" dirty="0"/>
                    </a:p>
                  </a:txBody>
                  <a:tcPr/>
                </a:tc>
                <a:extLst>
                  <a:ext uri="{0D108BD9-81ED-4DB2-BD59-A6C34878D82A}">
                    <a16:rowId xmlns:a16="http://schemas.microsoft.com/office/drawing/2014/main" val="1474907589"/>
                  </a:ext>
                </a:extLst>
              </a:tr>
              <a:tr h="355790">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Maaş ödemesi yapılan Personel Sayısı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123</a:t>
                      </a:r>
                      <a:endParaRPr lang="tr-TR" sz="1000" b="1" dirty="0">
                        <a:solidFill>
                          <a:schemeClr val="tx1"/>
                        </a:solidFill>
                      </a:endParaRPr>
                    </a:p>
                  </a:txBody>
                  <a:tcPr/>
                </a:tc>
                <a:extLst>
                  <a:ext uri="{0D108BD9-81ED-4DB2-BD59-A6C34878D82A}">
                    <a16:rowId xmlns:a16="http://schemas.microsoft.com/office/drawing/2014/main" val="1170908568"/>
                  </a:ext>
                </a:extLst>
              </a:tr>
              <a:tr h="222368">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Genel Bütçe Gelirleri</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6.340.702,16 TL</a:t>
                      </a:r>
                      <a:endPar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txBody>
                  <a:tcPr/>
                </a:tc>
                <a:extLst>
                  <a:ext uri="{0D108BD9-81ED-4DB2-BD59-A6C34878D82A}">
                    <a16:rowId xmlns:a16="http://schemas.microsoft.com/office/drawing/2014/main" val="1232985971"/>
                  </a:ext>
                </a:extLst>
              </a:tr>
              <a:tr h="355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Genel Bütçe Giderleri </a:t>
                      </a:r>
                      <a:endParaRPr lang="tr-TR" sz="1000" b="1" dirty="0" smtClean="0">
                        <a:solidFill>
                          <a:schemeClr val="tx1"/>
                        </a:solidFill>
                      </a:endParaRPr>
                    </a:p>
                    <a:p>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13.068.553,23TL</a:t>
                      </a:r>
                      <a:endParaRPr lang="tr-TR" sz="1000" b="1" dirty="0">
                        <a:solidFill>
                          <a:schemeClr val="tx1"/>
                        </a:solidFill>
                      </a:endParaRPr>
                    </a:p>
                  </a:txBody>
                  <a:tcPr/>
                </a:tc>
                <a:extLst>
                  <a:ext uri="{0D108BD9-81ED-4DB2-BD59-A6C34878D82A}">
                    <a16:rowId xmlns:a16="http://schemas.microsoft.com/office/drawing/2014/main" val="1259853832"/>
                  </a:ext>
                </a:extLst>
              </a:tr>
              <a:tr h="230735">
                <a:tc>
                  <a:txBody>
                    <a:bodyPr/>
                    <a:lstStyle/>
                    <a:p>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Gelirin Gideri Karşılama Oranı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smtClean="0">
                          <a:solidFill>
                            <a:schemeClr val="tx1"/>
                          </a:solidFill>
                          <a:latin typeface="Times New Roman" panose="02020603050405020304" pitchFamily="18" charset="0"/>
                          <a:cs typeface="Times New Roman" panose="02020603050405020304" pitchFamily="18" charset="0"/>
                        </a:rPr>
                        <a:t>37.34 %</a:t>
                      </a:r>
                      <a:endParaRPr lang="tr-TR" sz="10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1426547"/>
                  </a:ext>
                </a:extLst>
              </a:tr>
              <a:tr h="22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Mükellef Sayıları :</a:t>
                      </a:r>
                    </a:p>
                  </a:txBody>
                  <a:tcPr>
                    <a:solidFill>
                      <a:srgbClr val="FF9900"/>
                    </a:solidFill>
                  </a:tcPr>
                </a:tc>
                <a:tc>
                  <a:txBody>
                    <a:bodyPr/>
                    <a:lstStyle/>
                    <a:p>
                      <a:endParaRPr lang="tr-TR" sz="900" dirty="0"/>
                    </a:p>
                  </a:txBody>
                  <a:tcPr>
                    <a:solidFill>
                      <a:srgbClr val="FF9900"/>
                    </a:solidFill>
                  </a:tcPr>
                </a:tc>
                <a:extLst>
                  <a:ext uri="{0D108BD9-81ED-4DB2-BD59-A6C34878D82A}">
                    <a16:rowId xmlns:a16="http://schemas.microsoft.com/office/drawing/2014/main" val="3087947009"/>
                  </a:ext>
                </a:extLst>
              </a:tr>
              <a:tr h="290309">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Gelir Vergisi Mükellefi Gerçek Usul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173</a:t>
                      </a:r>
                      <a:endParaRPr lang="tr-TR" sz="1000" b="1" dirty="0">
                        <a:solidFill>
                          <a:schemeClr val="tx1"/>
                        </a:solidFill>
                      </a:endParaRPr>
                    </a:p>
                  </a:txBody>
                  <a:tcPr/>
                </a:tc>
                <a:extLst>
                  <a:ext uri="{0D108BD9-81ED-4DB2-BD59-A6C34878D82A}">
                    <a16:rowId xmlns:a16="http://schemas.microsoft.com/office/drawing/2014/main" val="512701136"/>
                  </a:ext>
                </a:extLst>
              </a:tr>
              <a:tr h="266007">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Gelir Vergisi Mükellef Basit Usul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173</a:t>
                      </a:r>
                      <a:endParaRPr lang="tr-TR" sz="1000" b="1" dirty="0">
                        <a:solidFill>
                          <a:schemeClr val="tx1"/>
                        </a:solidFill>
                      </a:endParaRPr>
                    </a:p>
                  </a:txBody>
                  <a:tcPr/>
                </a:tc>
                <a:extLst>
                  <a:ext uri="{0D108BD9-81ED-4DB2-BD59-A6C34878D82A}">
                    <a16:rowId xmlns:a16="http://schemas.microsoft.com/office/drawing/2014/main" val="3955282879"/>
                  </a:ext>
                </a:extLst>
              </a:tr>
              <a:tr h="274320">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Kurumlar Vergisi Mükellef sayısı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15</a:t>
                      </a:r>
                      <a:endParaRPr lang="tr-TR" sz="1000" b="1" dirty="0">
                        <a:solidFill>
                          <a:schemeClr val="tx1"/>
                        </a:solidFill>
                      </a:endParaRPr>
                    </a:p>
                  </a:txBody>
                  <a:tcPr/>
                </a:tc>
                <a:extLst>
                  <a:ext uri="{0D108BD9-81ED-4DB2-BD59-A6C34878D82A}">
                    <a16:rowId xmlns:a16="http://schemas.microsoft.com/office/drawing/2014/main" val="1193941054"/>
                  </a:ext>
                </a:extLst>
              </a:tr>
              <a:tr h="232757">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KDV Mükellefi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186</a:t>
                      </a:r>
                      <a:endParaRPr lang="tr-TR" sz="1000" b="1" dirty="0">
                        <a:solidFill>
                          <a:schemeClr val="tx1"/>
                        </a:solidFill>
                      </a:endParaRPr>
                    </a:p>
                  </a:txBody>
                  <a:tcPr/>
                </a:tc>
                <a:extLst>
                  <a:ext uri="{0D108BD9-81ED-4DB2-BD59-A6C34878D82A}">
                    <a16:rowId xmlns:a16="http://schemas.microsoft.com/office/drawing/2014/main" val="564611169"/>
                  </a:ext>
                </a:extLst>
              </a:tr>
              <a:tr h="324196">
                <a:tc>
                  <a:txBody>
                    <a:bodyPr/>
                    <a:lstStyle/>
                    <a:p>
                      <a:r>
                        <a:rPr kumimoji="0" lang="tr-TR" sz="1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Toplam Mükellef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602</a:t>
                      </a:r>
                      <a:endParaRPr lang="tr-TR" sz="1000" b="1" dirty="0">
                        <a:solidFill>
                          <a:schemeClr val="tx1"/>
                        </a:solidFill>
                      </a:endParaRPr>
                    </a:p>
                  </a:txBody>
                  <a:tcPr/>
                </a:tc>
                <a:extLst>
                  <a:ext uri="{0D108BD9-81ED-4DB2-BD59-A6C34878D82A}">
                    <a16:rowId xmlns:a16="http://schemas.microsoft.com/office/drawing/2014/main" val="4148447365"/>
                  </a:ext>
                </a:extLst>
              </a:tr>
              <a:tr h="355790">
                <a:tc>
                  <a:txBody>
                    <a:bodyPr/>
                    <a:lstStyle/>
                    <a:p>
                      <a:r>
                        <a:rPr lang="tr-TR" sz="1000" b="1" dirty="0">
                          <a:solidFill>
                            <a:schemeClr val="tx1"/>
                          </a:solidFill>
                          <a:latin typeface="Times New Roman" pitchFamily="18" charset="0"/>
                          <a:cs typeface="Times New Roman" pitchFamily="18" charset="0"/>
                        </a:rPr>
                        <a:t>Cari Dönem Tahakkuk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dirty="0">
                        <a:solidFill>
                          <a:schemeClr val="tx1"/>
                        </a:solidFill>
                      </a:endParaRPr>
                    </a:p>
                  </a:txBody>
                  <a:tcPr/>
                </a:tc>
                <a:extLst>
                  <a:ext uri="{0D108BD9-81ED-4DB2-BD59-A6C34878D82A}">
                    <a16:rowId xmlns:a16="http://schemas.microsoft.com/office/drawing/2014/main" val="4038090330"/>
                  </a:ext>
                </a:extLst>
              </a:tr>
              <a:tr h="355790">
                <a:tc>
                  <a:txBody>
                    <a:bodyPr/>
                    <a:lstStyle/>
                    <a:p>
                      <a:r>
                        <a:rPr lang="tr-TR" sz="1000" b="1" dirty="0">
                          <a:solidFill>
                            <a:schemeClr val="tx1"/>
                          </a:solidFill>
                          <a:latin typeface="Times New Roman" pitchFamily="18" charset="0"/>
                          <a:cs typeface="Times New Roman" pitchFamily="18" charset="0"/>
                        </a:rPr>
                        <a:t>Cari Dönem Tahsilat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baseline="0" dirty="0" smtClean="0">
                          <a:solidFill>
                            <a:schemeClr val="tx1"/>
                          </a:solidFill>
                          <a:latin typeface="Times New Roman" pitchFamily="18" charset="0"/>
                          <a:cs typeface="Times New Roman" pitchFamily="18" charset="0"/>
                        </a:rPr>
                        <a:t>5.878.736,60 TL</a:t>
                      </a:r>
                      <a:endParaRPr lang="tr-TR" sz="1000" b="1" dirty="0">
                        <a:solidFill>
                          <a:schemeClr val="tx1"/>
                        </a:solidFill>
                      </a:endParaRPr>
                    </a:p>
                  </a:txBody>
                  <a:tcPr/>
                </a:tc>
                <a:extLst>
                  <a:ext uri="{0D108BD9-81ED-4DB2-BD59-A6C34878D82A}">
                    <a16:rowId xmlns:a16="http://schemas.microsoft.com/office/drawing/2014/main" val="763724345"/>
                  </a:ext>
                </a:extLst>
              </a:tr>
              <a:tr h="355790">
                <a:tc>
                  <a:txBody>
                    <a:bodyPr/>
                    <a:lstStyle/>
                    <a:p>
                      <a:r>
                        <a:rPr lang="tr-TR" sz="1000" b="1" dirty="0">
                          <a:solidFill>
                            <a:schemeClr val="tx1"/>
                          </a:solidFill>
                          <a:latin typeface="Times New Roman" pitchFamily="18" charset="0"/>
                          <a:cs typeface="Times New Roman" pitchFamily="18" charset="0"/>
                        </a:rPr>
                        <a:t>Gerçekleşme Oranı </a:t>
                      </a:r>
                      <a:endParaRPr lang="tr-TR" sz="1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dirty="0">
                        <a:solidFill>
                          <a:schemeClr val="tx1"/>
                        </a:solidFill>
                      </a:endParaRPr>
                    </a:p>
                  </a:txBody>
                  <a:tcPr/>
                </a:tc>
                <a:extLst>
                  <a:ext uri="{0D108BD9-81ED-4DB2-BD59-A6C34878D82A}">
                    <a16:rowId xmlns:a16="http://schemas.microsoft.com/office/drawing/2014/main" val="472976941"/>
                  </a:ext>
                </a:extLst>
              </a:tr>
            </a:tbl>
          </a:graphicData>
        </a:graphic>
      </p:graphicFrame>
    </p:spTree>
    <p:extLst>
      <p:ext uri="{BB962C8B-B14F-4D97-AF65-F5344CB8AC3E}">
        <p14:creationId xmlns:p14="http://schemas.microsoft.com/office/powerpoint/2010/main" val="17235306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a:effectLst>
                  <a:reflection blurRad="12700" stA="48000" endA="300" endPos="55000" dir="5400000" sy="-90000" algn="bl" rotWithShape="0"/>
                </a:effectLst>
                <a:latin typeface="Times New Roman" pitchFamily="18" charset="0"/>
                <a:cs typeface="Times New Roman" pitchFamily="18" charset="0"/>
              </a:rPr>
              <a:t>ASAYİŞ VE GÜVENLİK</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	</a:t>
            </a:r>
            <a:endPar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0" y="5544691"/>
            <a:ext cx="10544211" cy="3787354"/>
          </a:xfrm>
        </p:spPr>
        <p:txBody>
          <a:bodyPr>
            <a:noAutofit/>
          </a:bodyPr>
          <a:lstStyle/>
          <a:p>
            <a:pPr>
              <a:buNone/>
            </a:pPr>
            <a:r>
              <a:rPr lang="tr-TR" sz="2300" dirty="0">
                <a:latin typeface="Times New Roman" pitchFamily="18" charset="0"/>
                <a:cs typeface="Times New Roman" pitchFamily="18" charset="0"/>
              </a:rPr>
              <a:t>	</a:t>
            </a:r>
            <a:endParaRPr lang="tr-TR" sz="2400" dirty="0">
              <a:latin typeface="Times New Roman" pitchFamily="18" charset="0"/>
              <a:cs typeface="Times New Roman" pitchFamily="18" charset="0"/>
            </a:endParaRPr>
          </a:p>
          <a:p>
            <a:pPr>
              <a:buNone/>
            </a:pPr>
            <a:r>
              <a:rPr lang="tr-TR" sz="2400" b="1" dirty="0">
                <a:latin typeface="Times New Roman" pitchFamily="18" charset="0"/>
                <a:cs typeface="Times New Roman" pitchFamily="18" charset="0"/>
              </a:rPr>
              <a:t>	</a:t>
            </a:r>
            <a:r>
              <a:rPr lang="tr-TR" sz="2300" b="1" dirty="0">
                <a:solidFill>
                  <a:srgbClr val="095BFF"/>
                </a:solidFill>
                <a:latin typeface="Times New Roman" pitchFamily="18" charset="0"/>
                <a:cs typeface="Times New Roman" pitchFamily="18" charset="0"/>
              </a:rPr>
              <a:t>	</a:t>
            </a:r>
          </a:p>
          <a:p>
            <a:pPr>
              <a:buNone/>
            </a:pPr>
            <a:r>
              <a:rPr lang="tr-TR" sz="2300" b="1" dirty="0">
                <a:latin typeface="Times New Roman" pitchFamily="18" charset="0"/>
                <a:cs typeface="Times New Roman" pitchFamily="18" charset="0"/>
              </a:rPr>
              <a:t>	</a:t>
            </a:r>
            <a:endParaRPr lang="tr-TR" sz="2300" dirty="0"/>
          </a:p>
          <a:p>
            <a:pPr algn="just"/>
            <a:endParaRPr lang="tr-TR" sz="2300" dirty="0"/>
          </a:p>
        </p:txBody>
      </p:sp>
      <p:sp>
        <p:nvSpPr>
          <p:cNvPr id="17" name="16 Dikdörtgen"/>
          <p:cNvSpPr/>
          <p:nvPr/>
        </p:nvSpPr>
        <p:spPr>
          <a:xfrm>
            <a:off x="2133601" y="714703"/>
            <a:ext cx="9558644" cy="5909310"/>
          </a:xfrm>
          <a:prstGeom prst="rect">
            <a:avLst/>
          </a:prstGeom>
        </p:spPr>
        <p:txBody>
          <a:bodyPr wrap="square">
            <a:spAutoFit/>
          </a:bodyPr>
          <a:lstStyle/>
          <a:p>
            <a:pPr algn="just"/>
            <a:endParaRPr lang="tr-TR" sz="1400" b="1" dirty="0">
              <a:latin typeface="Times New Roman" pitchFamily="18" charset="0"/>
              <a:cs typeface="Times New Roman" pitchFamily="18" charset="0"/>
            </a:endParaRPr>
          </a:p>
          <a:p>
            <a:pPr algn="just"/>
            <a:r>
              <a:rPr lang="tr-TR" sz="1400" b="1" dirty="0">
                <a:latin typeface="Times New Roman" pitchFamily="18" charset="0"/>
                <a:cs typeface="Times New Roman" pitchFamily="18" charset="0"/>
              </a:rPr>
              <a:t>İLÇE JANDARMA KOMUTANLIĞI</a:t>
            </a:r>
          </a:p>
          <a:p>
            <a:pPr algn="just"/>
            <a:endParaRPr lang="tr-TR" sz="1400" b="1" dirty="0">
              <a:latin typeface="Times New Roman" pitchFamily="18" charset="0"/>
              <a:cs typeface="Times New Roman" pitchFamily="18" charset="0"/>
            </a:endParaRPr>
          </a:p>
          <a:p>
            <a:pPr algn="just">
              <a:buNone/>
            </a:pPr>
            <a:r>
              <a:rPr lang="tr-TR" sz="1400" dirty="0">
                <a:latin typeface="Times New Roman" panose="02020603050405020304" pitchFamily="18" charset="0"/>
                <a:cs typeface="Times New Roman" panose="02020603050405020304" pitchFamily="18" charset="0"/>
              </a:rPr>
              <a:t>Evciler İlçe </a:t>
            </a:r>
            <a:r>
              <a:rPr lang="tr-TR" sz="1400" dirty="0" err="1">
                <a:latin typeface="Times New Roman" panose="02020603050405020304" pitchFamily="18" charset="0"/>
                <a:cs typeface="Times New Roman" panose="02020603050405020304" pitchFamily="18" charset="0"/>
              </a:rPr>
              <a:t>J.K.lığında</a:t>
            </a:r>
            <a:r>
              <a:rPr lang="tr-TR" sz="1400" dirty="0">
                <a:latin typeface="Times New Roman" panose="02020603050405020304" pitchFamily="18" charset="0"/>
                <a:cs typeface="Times New Roman" panose="02020603050405020304" pitchFamily="18" charset="0"/>
              </a:rPr>
              <a:t> 4 Astsubay, </a:t>
            </a:r>
            <a:r>
              <a:rPr lang="tr-TR" sz="1400" dirty="0" smtClean="0">
                <a:latin typeface="Times New Roman" panose="02020603050405020304" pitchFamily="18" charset="0"/>
                <a:cs typeface="Times New Roman" panose="02020603050405020304" pitchFamily="18" charset="0"/>
              </a:rPr>
              <a:t>1 </a:t>
            </a:r>
            <a:r>
              <a:rPr lang="tr-TR" sz="1400" dirty="0">
                <a:latin typeface="Times New Roman" panose="02020603050405020304" pitchFamily="18" charset="0"/>
                <a:cs typeface="Times New Roman" panose="02020603050405020304" pitchFamily="18" charset="0"/>
              </a:rPr>
              <a:t>Uzman Jandarma </a:t>
            </a:r>
            <a:r>
              <a:rPr lang="tr-TR" sz="1400" dirty="0" smtClean="0">
                <a:latin typeface="Times New Roman" panose="02020603050405020304" pitchFamily="18" charset="0"/>
                <a:cs typeface="Times New Roman" panose="02020603050405020304" pitchFamily="18" charset="0"/>
              </a:rPr>
              <a:t>13 </a:t>
            </a:r>
            <a:r>
              <a:rPr lang="tr-TR" sz="1400" dirty="0">
                <a:latin typeface="Times New Roman" panose="02020603050405020304" pitchFamily="18" charset="0"/>
                <a:cs typeface="Times New Roman" panose="02020603050405020304" pitchFamily="18" charset="0"/>
              </a:rPr>
              <a:t>Uzman Erbaş olmak üzere toplam </a:t>
            </a:r>
            <a:r>
              <a:rPr lang="tr-TR" sz="1400" dirty="0" smtClean="0">
                <a:latin typeface="Times New Roman" panose="02020603050405020304" pitchFamily="18" charset="0"/>
                <a:cs typeface="Times New Roman" panose="02020603050405020304" pitchFamily="18" charset="0"/>
              </a:rPr>
              <a:t>18 </a:t>
            </a:r>
            <a:r>
              <a:rPr lang="tr-TR" sz="1400" dirty="0">
                <a:latin typeface="Times New Roman" panose="02020603050405020304" pitchFamily="18" charset="0"/>
                <a:cs typeface="Times New Roman" panose="02020603050405020304" pitchFamily="18" charset="0"/>
              </a:rPr>
              <a:t>personel görev yapmaktadır.</a:t>
            </a:r>
          </a:p>
          <a:p>
            <a:pPr algn="just">
              <a:buNone/>
            </a:pPr>
            <a:r>
              <a:rPr lang="tr-TR" sz="1400" b="1" u="sng" dirty="0">
                <a:latin typeface="Times New Roman" panose="02020603050405020304" pitchFamily="18" charset="0"/>
                <a:cs typeface="Times New Roman" panose="02020603050405020304" pitchFamily="18" charset="0"/>
              </a:rPr>
              <a:t>Suç Durum Çizelgesi</a:t>
            </a:r>
          </a:p>
          <a:p>
            <a:pPr algn="just">
              <a:buNone/>
            </a:pPr>
            <a:endParaRPr lang="tr-TR" sz="1400" b="1" u="sng" dirty="0">
              <a:latin typeface="Times New Roman" panose="02020603050405020304" pitchFamily="18" charset="0"/>
              <a:cs typeface="Times New Roman" panose="02020603050405020304" pitchFamily="18" charset="0"/>
            </a:endParaRPr>
          </a:p>
          <a:p>
            <a:pPr algn="just">
              <a:buNone/>
            </a:pPr>
            <a:endParaRPr lang="tr-TR" sz="1400" dirty="0">
              <a:latin typeface="Times New Roman" panose="02020603050405020304" pitchFamily="18" charset="0"/>
              <a:cs typeface="Times New Roman" panose="02020603050405020304" pitchFamily="18" charset="0"/>
            </a:endParaRPr>
          </a:p>
          <a:p>
            <a:pPr algn="just">
              <a:buNone/>
            </a:pPr>
            <a:endParaRPr lang="tr-TR" sz="1400" dirty="0">
              <a:latin typeface="Times New Roman" panose="02020603050405020304" pitchFamily="18" charset="0"/>
              <a:cs typeface="Times New Roman" panose="02020603050405020304" pitchFamily="18" charset="0"/>
            </a:endParaRPr>
          </a:p>
          <a:p>
            <a:pPr algn="just"/>
            <a:endParaRPr lang="tr-TR" sz="1400" b="1" dirty="0">
              <a:latin typeface="Times New Roman" pitchFamily="18" charset="0"/>
              <a:cs typeface="Times New Roman" pitchFamily="18" charset="0"/>
            </a:endParaRPr>
          </a:p>
          <a:p>
            <a:pPr algn="just"/>
            <a:endParaRPr lang="tr-TR" sz="1400" b="1" dirty="0">
              <a:latin typeface="Times New Roman" pitchFamily="18" charset="0"/>
              <a:cs typeface="Times New Roman" pitchFamily="18" charset="0"/>
            </a:endParaRPr>
          </a:p>
          <a:p>
            <a:pPr algn="just"/>
            <a:endParaRPr lang="tr-TR" sz="1400" b="1" dirty="0">
              <a:latin typeface="Times New Roman" pitchFamily="18" charset="0"/>
              <a:cs typeface="Times New Roman" pitchFamily="18" charset="0"/>
            </a:endParaRPr>
          </a:p>
          <a:p>
            <a:pPr algn="just"/>
            <a:endParaRPr lang="tr-TR" sz="1400" b="1" dirty="0">
              <a:latin typeface="Times New Roman" pitchFamily="18" charset="0"/>
              <a:cs typeface="Times New Roman" pitchFamily="18" charset="0"/>
            </a:endParaRPr>
          </a:p>
          <a:p>
            <a:pPr algn="just"/>
            <a:endParaRPr lang="tr-TR" sz="1400" b="1" dirty="0">
              <a:latin typeface="Times New Roman" pitchFamily="18" charset="0"/>
              <a:cs typeface="Times New Roman" pitchFamily="18" charset="0"/>
            </a:endParaRPr>
          </a:p>
          <a:p>
            <a:pPr algn="just"/>
            <a:r>
              <a:rPr lang="tr-TR" sz="1400" b="1" dirty="0">
                <a:latin typeface="Times New Roman" pitchFamily="18" charset="0"/>
                <a:cs typeface="Times New Roman" pitchFamily="18" charset="0"/>
              </a:rPr>
              <a:t>İLÇE EMNİYET AMİRLİĞİ</a:t>
            </a:r>
          </a:p>
          <a:p>
            <a:pPr algn="just"/>
            <a:endParaRPr lang="tr-TR" sz="1400" dirty="0">
              <a:latin typeface="Times New Roman" pitchFamily="18" charset="0"/>
              <a:cs typeface="Times New Roman" pitchFamily="18" charset="0"/>
            </a:endParaRPr>
          </a:p>
          <a:p>
            <a:pPr algn="just"/>
            <a:r>
              <a:rPr lang="tr-TR" sz="1400" dirty="0">
                <a:latin typeface="Times New Roman" pitchFamily="18" charset="0"/>
                <a:cs typeface="Times New Roman" pitchFamily="18" charset="0"/>
              </a:rPr>
              <a:t>Evciler İlçe Emniyet Amirliğinde; 1 Komiser Yardımcısı  Trafik Denetleme Büro Amirliği ile  diğer bürolarda görevli 13 Polis Memuru, </a:t>
            </a:r>
            <a:r>
              <a:rPr lang="tr-TR" sz="1400" dirty="0" smtClean="0">
                <a:latin typeface="Times New Roman" pitchFamily="18" charset="0"/>
                <a:cs typeface="Times New Roman" pitchFamily="18" charset="0"/>
              </a:rPr>
              <a:t>1 </a:t>
            </a:r>
            <a:r>
              <a:rPr lang="tr-TR" sz="1400" dirty="0" smtClean="0"/>
              <a:t>Genel </a:t>
            </a:r>
            <a:r>
              <a:rPr lang="tr-TR" sz="1400" dirty="0"/>
              <a:t>İdari Hizmet Memuru,</a:t>
            </a:r>
            <a:r>
              <a:rPr lang="tr-TR" sz="1400" dirty="0">
                <a:latin typeface="Times New Roman" pitchFamily="18" charset="0"/>
                <a:cs typeface="Times New Roman" pitchFamily="18" charset="0"/>
              </a:rPr>
              <a:t> 3 Mahalle Bekçisi ve 1 Sürekli İşçi olmak üzere toplamda </a:t>
            </a:r>
            <a:r>
              <a:rPr lang="tr-TR" sz="1400" dirty="0" smtClean="0">
                <a:latin typeface="Times New Roman" pitchFamily="18" charset="0"/>
                <a:cs typeface="Times New Roman" pitchFamily="18" charset="0"/>
              </a:rPr>
              <a:t>19 </a:t>
            </a:r>
            <a:r>
              <a:rPr lang="tr-TR" sz="1400" dirty="0">
                <a:latin typeface="Times New Roman" pitchFamily="18" charset="0"/>
                <a:cs typeface="Times New Roman" pitchFamily="18" charset="0"/>
              </a:rPr>
              <a:t>personel bulunmaktadır.  </a:t>
            </a:r>
          </a:p>
          <a:p>
            <a:pPr algn="just"/>
            <a:r>
              <a:rPr lang="tr-TR" sz="1400" b="1" u="sng" dirty="0">
                <a:latin typeface="Times New Roman" panose="02020603050405020304" pitchFamily="18" charset="0"/>
                <a:cs typeface="Times New Roman" panose="02020603050405020304" pitchFamily="18" charset="0"/>
              </a:rPr>
              <a:t>Suç Durum Çizelgesi</a:t>
            </a: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a:p>
            <a:pPr algn="just">
              <a:buNone/>
            </a:pPr>
            <a:endParaRPr lang="tr-TR" sz="1400" dirty="0">
              <a:latin typeface="Times New Roman" pitchFamily="18" charset="0"/>
              <a:cs typeface="Times New Roman" pitchFamily="18" charset="0"/>
            </a:endParaRPr>
          </a:p>
        </p:txBody>
      </p:sp>
      <p:graphicFrame>
        <p:nvGraphicFramePr>
          <p:cNvPr id="19" name="Group 77"/>
          <p:cNvGraphicFramePr>
            <a:graphicFrameLocks noGrp="1"/>
          </p:cNvGraphicFramePr>
          <p:nvPr>
            <p:extLst/>
          </p:nvPr>
        </p:nvGraphicFramePr>
        <p:xfrm>
          <a:off x="683667" y="2016613"/>
          <a:ext cx="10818973" cy="1528184"/>
        </p:xfrm>
        <a:graphic>
          <a:graphicData uri="http://schemas.openxmlformats.org/drawingml/2006/table">
            <a:tbl>
              <a:tblPr firstRow="1" bandRow="1">
                <a:tableStyleId>{5C22544A-7EE6-4342-B048-85BDC9FD1C3A}</a:tableStyleId>
              </a:tblPr>
              <a:tblGrid>
                <a:gridCol w="1710459">
                  <a:extLst>
                    <a:ext uri="{9D8B030D-6E8A-4147-A177-3AD203B41FA5}">
                      <a16:colId xmlns:a16="http://schemas.microsoft.com/office/drawing/2014/main" val="732408143"/>
                    </a:ext>
                  </a:extLst>
                </a:gridCol>
                <a:gridCol w="1710459">
                  <a:extLst>
                    <a:ext uri="{9D8B030D-6E8A-4147-A177-3AD203B41FA5}">
                      <a16:colId xmlns:a16="http://schemas.microsoft.com/office/drawing/2014/main" val="20000"/>
                    </a:ext>
                  </a:extLst>
                </a:gridCol>
                <a:gridCol w="1710330">
                  <a:extLst>
                    <a:ext uri="{9D8B030D-6E8A-4147-A177-3AD203B41FA5}">
                      <a16:colId xmlns:a16="http://schemas.microsoft.com/office/drawing/2014/main" val="20001"/>
                    </a:ext>
                  </a:extLst>
                </a:gridCol>
                <a:gridCol w="1933419">
                  <a:extLst>
                    <a:ext uri="{9D8B030D-6E8A-4147-A177-3AD203B41FA5}">
                      <a16:colId xmlns:a16="http://schemas.microsoft.com/office/drawing/2014/main" val="20002"/>
                    </a:ext>
                  </a:extLst>
                </a:gridCol>
                <a:gridCol w="2230866">
                  <a:extLst>
                    <a:ext uri="{9D8B030D-6E8A-4147-A177-3AD203B41FA5}">
                      <a16:colId xmlns:a16="http://schemas.microsoft.com/office/drawing/2014/main" val="20003"/>
                    </a:ext>
                  </a:extLst>
                </a:gridCol>
                <a:gridCol w="1523440">
                  <a:extLst>
                    <a:ext uri="{9D8B030D-6E8A-4147-A177-3AD203B41FA5}">
                      <a16:colId xmlns:a16="http://schemas.microsoft.com/office/drawing/2014/main" val="20004"/>
                    </a:ext>
                  </a:extLst>
                </a:gridCol>
              </a:tblGrid>
              <a:tr h="717210">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u="none" strike="noStrike" kern="1200" cap="none" normalizeH="0" baseline="0" dirty="0">
                          <a:ln>
                            <a:noFill/>
                          </a:ln>
                          <a:solidFill>
                            <a:schemeClr val="lt1"/>
                          </a:solidFill>
                          <a:effectLst/>
                          <a:latin typeface="+mj-lt"/>
                          <a:ea typeface="+mn-ea"/>
                          <a:cs typeface="+mn-cs"/>
                        </a:rPr>
                        <a:t>Dönem</a:t>
                      </a: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Olay Sayısı</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Faili Belli</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Faili Meçhul</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Yakalama Sayısı</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Faili Firar</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extLst>
                  <a:ext uri="{0D108BD9-81ED-4DB2-BD59-A6C34878D82A}">
                    <a16:rowId xmlns:a16="http://schemas.microsoft.com/office/drawing/2014/main" val="10000"/>
                  </a:ext>
                </a:extLst>
              </a:tr>
              <a:tr h="405487">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ea typeface="Verdana" panose="020B0604030504040204" pitchFamily="34" charset="0"/>
                        </a:rPr>
                        <a:t>2021</a:t>
                      </a:r>
                      <a:endParaRPr kumimoji="0" lang="tr-TR" sz="1600" b="1"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kern="1200" cap="none" normalizeH="0" baseline="0" dirty="0" smtClean="0">
                          <a:ln>
                            <a:noFill/>
                          </a:ln>
                          <a:solidFill>
                            <a:schemeClr val="tx1"/>
                          </a:solidFill>
                          <a:effectLst/>
                          <a:latin typeface="+mn-lt"/>
                          <a:ea typeface="Verdana" panose="020B0604030504040204" pitchFamily="34" charset="0"/>
                          <a:cs typeface="+mn-cs"/>
                        </a:rPr>
                        <a:t>24</a:t>
                      </a:r>
                      <a:endParaRPr kumimoji="0" lang="tr-TR" sz="1600" b="0" i="0" u="none" strike="noStrike" kern="1200" cap="none" normalizeH="0" baseline="0" dirty="0">
                        <a:ln>
                          <a:noFill/>
                        </a:ln>
                        <a:solidFill>
                          <a:schemeClr val="tx1"/>
                        </a:solidFill>
                        <a:effectLst/>
                        <a:latin typeface="+mn-lt"/>
                        <a:ea typeface="Verdana" panose="020B0604030504040204" pitchFamily="34" charset="0"/>
                        <a:cs typeface="+mn-cs"/>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24</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j-lt"/>
                          <a:ea typeface="Verdana" panose="020B0604030504040204" pitchFamily="34" charset="0"/>
                        </a:rPr>
                        <a:t>0</a:t>
                      </a: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38</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j-lt"/>
                          <a:ea typeface="Verdana" panose="020B0604030504040204" pitchFamily="34" charset="0"/>
                        </a:rPr>
                        <a:t>0</a:t>
                      </a:r>
                    </a:p>
                  </a:txBody>
                  <a:tcPr marT="45734" marB="45734" anchor="ctr" horzOverflow="overflow"/>
                </a:tc>
                <a:extLst>
                  <a:ext uri="{0D108BD9-81ED-4DB2-BD59-A6C34878D82A}">
                    <a16:rowId xmlns:a16="http://schemas.microsoft.com/office/drawing/2014/main" val="10001"/>
                  </a:ext>
                </a:extLst>
              </a:tr>
              <a:tr h="405487">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ea typeface="Verdana" panose="020B0604030504040204" pitchFamily="34" charset="0"/>
                        </a:rPr>
                        <a:t>2022</a:t>
                      </a:r>
                      <a:endParaRPr kumimoji="0" lang="tr-TR" sz="1600" b="1"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20</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20</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j-lt"/>
                          <a:ea typeface="Verdana" panose="020B0604030504040204" pitchFamily="34" charset="0"/>
                        </a:rPr>
                        <a:t>0</a:t>
                      </a: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45</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j-lt"/>
                          <a:ea typeface="Verdana" panose="020B0604030504040204" pitchFamily="34" charset="0"/>
                        </a:rPr>
                        <a:t>0</a:t>
                      </a:r>
                    </a:p>
                  </a:txBody>
                  <a:tcPr marT="45734" marB="45734" anchor="ctr" horzOverflow="overflow"/>
                </a:tc>
                <a:extLst>
                  <a:ext uri="{0D108BD9-81ED-4DB2-BD59-A6C34878D82A}">
                    <a16:rowId xmlns:a16="http://schemas.microsoft.com/office/drawing/2014/main" val="1055589506"/>
                  </a:ext>
                </a:extLst>
              </a:tr>
            </a:tbl>
          </a:graphicData>
        </a:graphic>
      </p:graphicFrame>
      <p:graphicFrame>
        <p:nvGraphicFramePr>
          <p:cNvPr id="20" name="Group 77"/>
          <p:cNvGraphicFramePr>
            <a:graphicFrameLocks noGrp="1"/>
          </p:cNvGraphicFramePr>
          <p:nvPr>
            <p:extLst>
              <p:ext uri="{D42A27DB-BD31-4B8C-83A1-F6EECF244321}">
                <p14:modId xmlns:p14="http://schemas.microsoft.com/office/powerpoint/2010/main" val="425265799"/>
              </p:ext>
            </p:extLst>
          </p:nvPr>
        </p:nvGraphicFramePr>
        <p:xfrm>
          <a:off x="683669" y="4720162"/>
          <a:ext cx="10887497" cy="1950110"/>
        </p:xfrm>
        <a:graphic>
          <a:graphicData uri="http://schemas.openxmlformats.org/drawingml/2006/table">
            <a:tbl>
              <a:tblPr firstRow="1" bandRow="1">
                <a:tableStyleId>{5C22544A-7EE6-4342-B048-85BDC9FD1C3A}</a:tableStyleId>
              </a:tblPr>
              <a:tblGrid>
                <a:gridCol w="1841717">
                  <a:extLst>
                    <a:ext uri="{9D8B030D-6E8A-4147-A177-3AD203B41FA5}">
                      <a16:colId xmlns:a16="http://schemas.microsoft.com/office/drawing/2014/main" val="732408143"/>
                    </a:ext>
                  </a:extLst>
                </a:gridCol>
                <a:gridCol w="1841717">
                  <a:extLst>
                    <a:ext uri="{9D8B030D-6E8A-4147-A177-3AD203B41FA5}">
                      <a16:colId xmlns:a16="http://schemas.microsoft.com/office/drawing/2014/main" val="20000"/>
                    </a:ext>
                  </a:extLst>
                </a:gridCol>
                <a:gridCol w="1841581">
                  <a:extLst>
                    <a:ext uri="{9D8B030D-6E8A-4147-A177-3AD203B41FA5}">
                      <a16:colId xmlns:a16="http://schemas.microsoft.com/office/drawing/2014/main" val="20001"/>
                    </a:ext>
                  </a:extLst>
                </a:gridCol>
                <a:gridCol w="1812212">
                  <a:extLst>
                    <a:ext uri="{9D8B030D-6E8A-4147-A177-3AD203B41FA5}">
                      <a16:colId xmlns:a16="http://schemas.microsoft.com/office/drawing/2014/main" val="20002"/>
                    </a:ext>
                  </a:extLst>
                </a:gridCol>
                <a:gridCol w="2130164">
                  <a:extLst>
                    <a:ext uri="{9D8B030D-6E8A-4147-A177-3AD203B41FA5}">
                      <a16:colId xmlns:a16="http://schemas.microsoft.com/office/drawing/2014/main" val="20004"/>
                    </a:ext>
                  </a:extLst>
                </a:gridCol>
                <a:gridCol w="1420106">
                  <a:extLst>
                    <a:ext uri="{9D8B030D-6E8A-4147-A177-3AD203B41FA5}">
                      <a16:colId xmlns:a16="http://schemas.microsoft.com/office/drawing/2014/main" val="2328637412"/>
                    </a:ext>
                  </a:extLst>
                </a:gridCol>
              </a:tblGrid>
              <a:tr h="871326">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u="none" strike="noStrike" kern="1200" cap="none" normalizeH="0" baseline="0" dirty="0">
                          <a:ln>
                            <a:noFill/>
                          </a:ln>
                          <a:solidFill>
                            <a:schemeClr val="lt1"/>
                          </a:solidFill>
                          <a:effectLst/>
                          <a:latin typeface="+mj-lt"/>
                          <a:ea typeface="+mn-ea"/>
                          <a:cs typeface="+mn-cs"/>
                        </a:rPr>
                        <a:t>Dönem</a:t>
                      </a: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Olay Sayısı</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Faili Belli</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u="none" strike="noStrike" cap="none" normalizeH="0" baseline="0" dirty="0">
                          <a:ln>
                            <a:noFill/>
                          </a:ln>
                          <a:effectLst/>
                          <a:latin typeface="+mj-lt"/>
                        </a:rPr>
                        <a:t>Faili Meçhul</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a:ln>
                            <a:noFill/>
                          </a:ln>
                          <a:solidFill>
                            <a:schemeClr val="lt1"/>
                          </a:solidFill>
                          <a:effectLst/>
                          <a:latin typeface="+mj-lt"/>
                          <a:ea typeface="+mn-ea"/>
                        </a:rPr>
                        <a:t>Yakalama Sayısı</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u="none" strike="noStrike" kern="1200" cap="none" normalizeH="0" baseline="0" dirty="0">
                          <a:ln>
                            <a:noFill/>
                          </a:ln>
                          <a:solidFill>
                            <a:schemeClr val="lt1"/>
                          </a:solidFill>
                          <a:effectLst/>
                          <a:latin typeface="+mj-lt"/>
                          <a:ea typeface="+mn-ea"/>
                          <a:cs typeface="+mn-cs"/>
                        </a:rPr>
                        <a:t>Faili Firar</a:t>
                      </a:r>
                    </a:p>
                  </a:txBody>
                  <a:tcPr marT="45734" marB="45734" anchor="ctr" horzOverflow="overflow"/>
                </a:tc>
                <a:extLst>
                  <a:ext uri="{0D108BD9-81ED-4DB2-BD59-A6C34878D82A}">
                    <a16:rowId xmlns:a16="http://schemas.microsoft.com/office/drawing/2014/main" val="10000"/>
                  </a:ext>
                </a:extLst>
              </a:tr>
              <a:tr h="539392">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ea typeface="Verdana" panose="020B0604030504040204" pitchFamily="34" charset="0"/>
                        </a:rPr>
                        <a:t>2021</a:t>
                      </a:r>
                      <a:endParaRPr kumimoji="0" lang="tr-TR" sz="1600" b="1"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29</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25</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j-lt"/>
                          <a:ea typeface="Verdana" panose="020B0604030504040204" pitchFamily="34" charset="0"/>
                        </a:rPr>
                        <a:t>4</a:t>
                      </a: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28</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0</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extLst>
                  <a:ext uri="{0D108BD9-81ED-4DB2-BD59-A6C34878D82A}">
                    <a16:rowId xmlns:a16="http://schemas.microsoft.com/office/drawing/2014/main" val="10001"/>
                  </a:ext>
                </a:extLst>
              </a:tr>
              <a:tr h="539392">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ea typeface="Verdana" panose="020B0604030504040204" pitchFamily="34" charset="0"/>
                        </a:rPr>
                        <a:t>2022</a:t>
                      </a:r>
                      <a:endParaRPr kumimoji="0" lang="tr-TR" sz="1600" b="1"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47</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40</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5</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21</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smtClean="0">
                          <a:ln>
                            <a:noFill/>
                          </a:ln>
                          <a:solidFill>
                            <a:schemeClr val="tx1"/>
                          </a:solidFill>
                          <a:effectLst/>
                          <a:latin typeface="+mj-lt"/>
                          <a:ea typeface="Verdana" panose="020B0604030504040204" pitchFamily="34" charset="0"/>
                        </a:rPr>
                        <a:t>2</a:t>
                      </a:r>
                      <a:endParaRPr kumimoji="0" lang="tr-TR" sz="1600" b="0" i="0" u="none" strike="noStrike" cap="none" normalizeH="0" baseline="0" dirty="0">
                        <a:ln>
                          <a:noFill/>
                        </a:ln>
                        <a:solidFill>
                          <a:schemeClr val="tx1"/>
                        </a:solidFill>
                        <a:effectLst/>
                        <a:latin typeface="+mj-lt"/>
                        <a:ea typeface="Verdana" panose="020B0604030504040204" pitchFamily="34" charset="0"/>
                      </a:endParaRPr>
                    </a:p>
                  </a:txBody>
                  <a:tcPr marT="45734" marB="45734" anchor="ctr" horzOverflow="overflow"/>
                </a:tc>
                <a:extLst>
                  <a:ext uri="{0D108BD9-81ED-4DB2-BD59-A6C34878D82A}">
                    <a16:rowId xmlns:a16="http://schemas.microsoft.com/office/drawing/2014/main" val="1055589506"/>
                  </a:ext>
                </a:extLst>
              </a:tr>
            </a:tbl>
          </a:graphicData>
        </a:graphic>
      </p:graphicFrame>
    </p:spTree>
    <p:extLst>
      <p:ext uri="{BB962C8B-B14F-4D97-AF65-F5344CB8AC3E}">
        <p14:creationId xmlns:p14="http://schemas.microsoft.com/office/powerpoint/2010/main" val="11567511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a:effectLst>
                  <a:reflection blurRad="12700" stA="48000" endA="300" endPos="55000" dir="5400000" sy="-90000" algn="bl" rotWithShape="0"/>
                </a:effectLst>
                <a:latin typeface="Times New Roman" pitchFamily="18" charset="0"/>
                <a:cs typeface="Times New Roman" pitchFamily="18" charset="0"/>
              </a:rPr>
              <a:t>İLÇE JANDARMA KOMUTANLIĞI</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60698" y="3456459"/>
            <a:ext cx="10544211" cy="7272808"/>
          </a:xfrm>
        </p:spPr>
        <p:txBody>
          <a:bodyPr>
            <a:noAutofit/>
          </a:bodyPr>
          <a:lstStyle/>
          <a:p>
            <a:pPr algn="just">
              <a:buNone/>
            </a:pPr>
            <a:r>
              <a:rPr lang="tr-TR" sz="1900" dirty="0">
                <a:latin typeface="Times New Roman" pitchFamily="18" charset="0"/>
                <a:cs typeface="Times New Roman" pitchFamily="18" charset="0"/>
              </a:rPr>
              <a:t>	</a:t>
            </a:r>
          </a:p>
          <a:p>
            <a:pPr algn="just">
              <a:buNone/>
            </a:pPr>
            <a:r>
              <a:rPr lang="tr-TR" sz="1900" dirty="0">
                <a:solidFill>
                  <a:srgbClr val="0070C0"/>
                </a:solidFill>
                <a:latin typeface="Times New Roman" pitchFamily="18" charset="0"/>
                <a:cs typeface="Times New Roman" pitchFamily="18" charset="0"/>
              </a:rPr>
              <a:t>	</a:t>
            </a:r>
            <a:r>
              <a:rPr lang="tr-TR" sz="2000" dirty="0">
                <a:solidFill>
                  <a:schemeClr val="tx1"/>
                </a:solidFill>
                <a:latin typeface="Times New Roman" pitchFamily="18" charset="0"/>
                <a:cs typeface="Times New Roman" pitchFamily="18" charset="0"/>
              </a:rPr>
              <a:t>	</a:t>
            </a:r>
            <a:endParaRPr lang="tr-TR" sz="2000" dirty="0">
              <a:solidFill>
                <a:srgbClr val="FF0000"/>
              </a:solidFill>
              <a:latin typeface="Times New Roman" pitchFamily="18" charset="0"/>
              <a:cs typeface="Times New Roman" pitchFamily="18" charset="0"/>
            </a:endParaRPr>
          </a:p>
          <a:p>
            <a:pPr algn="just">
              <a:buNone/>
            </a:pPr>
            <a:endParaRPr lang="tr-TR" sz="2000" dirty="0">
              <a:solidFill>
                <a:srgbClr val="FF0000"/>
              </a:solidFill>
              <a:latin typeface="Times New Roman" pitchFamily="18" charset="0"/>
              <a:cs typeface="Times New Roman" pitchFamily="18" charset="0"/>
            </a:endParaRPr>
          </a:p>
        </p:txBody>
      </p:sp>
      <p:graphicFrame>
        <p:nvGraphicFramePr>
          <p:cNvPr id="17" name="Tablo 1"/>
          <p:cNvGraphicFramePr>
            <a:graphicFrameLocks noGrp="1"/>
          </p:cNvGraphicFramePr>
          <p:nvPr>
            <p:extLst>
              <p:ext uri="{D42A27DB-BD31-4B8C-83A1-F6EECF244321}">
                <p14:modId xmlns:p14="http://schemas.microsoft.com/office/powerpoint/2010/main" val="3148966907"/>
              </p:ext>
            </p:extLst>
          </p:nvPr>
        </p:nvGraphicFramePr>
        <p:xfrm>
          <a:off x="576944" y="849088"/>
          <a:ext cx="10907484" cy="1434737"/>
        </p:xfrm>
        <a:graphic>
          <a:graphicData uri="http://schemas.openxmlformats.org/drawingml/2006/table">
            <a:tbl>
              <a:tblPr firstRow="1" bandRow="1">
                <a:tableStyleId>{5C22544A-7EE6-4342-B048-85BDC9FD1C3A}</a:tableStyleId>
              </a:tblPr>
              <a:tblGrid>
                <a:gridCol w="5453742">
                  <a:extLst>
                    <a:ext uri="{9D8B030D-6E8A-4147-A177-3AD203B41FA5}">
                      <a16:colId xmlns:a16="http://schemas.microsoft.com/office/drawing/2014/main" val="3640311367"/>
                    </a:ext>
                  </a:extLst>
                </a:gridCol>
                <a:gridCol w="5453742">
                  <a:extLst>
                    <a:ext uri="{9D8B030D-6E8A-4147-A177-3AD203B41FA5}">
                      <a16:colId xmlns:a16="http://schemas.microsoft.com/office/drawing/2014/main" val="306929416"/>
                    </a:ext>
                  </a:extLst>
                </a:gridCol>
              </a:tblGrid>
              <a:tr h="253092">
                <a:tc>
                  <a:txBody>
                    <a:bodyPr/>
                    <a:lstStyle/>
                    <a:p>
                      <a:r>
                        <a:rPr lang="tr-TR" sz="1200" dirty="0">
                          <a:latin typeface="Times New Roman" panose="02020603050405020304" pitchFamily="18" charset="0"/>
                          <a:cs typeface="Times New Roman" panose="02020603050405020304" pitchFamily="18" charset="0"/>
                        </a:rPr>
                        <a:t>Astsubay</a:t>
                      </a:r>
                    </a:p>
                  </a:txBody>
                  <a:tcPr/>
                </a:tc>
                <a:tc>
                  <a:txBody>
                    <a:bodyPr/>
                    <a:lstStyle/>
                    <a:p>
                      <a:endParaRPr lang="tr-TR" sz="1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2130618"/>
                  </a:ext>
                </a:extLst>
              </a:tr>
              <a:tr h="337457">
                <a:tc>
                  <a:txBody>
                    <a:bodyPr/>
                    <a:lstStyle/>
                    <a:p>
                      <a:r>
                        <a:rPr lang="tr-TR" sz="1200" dirty="0">
                          <a:latin typeface="Times New Roman" panose="02020603050405020304" pitchFamily="18" charset="0"/>
                          <a:cs typeface="Times New Roman" panose="02020603050405020304" pitchFamily="18" charset="0"/>
                        </a:rPr>
                        <a:t>Astsubay</a:t>
                      </a:r>
                    </a:p>
                  </a:txBody>
                  <a:tcPr/>
                </a:tc>
                <a:tc>
                  <a:txBody>
                    <a:bodyPr/>
                    <a:lstStyle/>
                    <a:p>
                      <a:r>
                        <a:rPr lang="tr-TR" sz="12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1566120599"/>
                  </a:ext>
                </a:extLst>
              </a:tr>
              <a:tr h="253092">
                <a:tc>
                  <a:txBody>
                    <a:bodyPr/>
                    <a:lstStyle/>
                    <a:p>
                      <a:r>
                        <a:rPr lang="tr-TR" sz="1200" dirty="0">
                          <a:latin typeface="Times New Roman" panose="02020603050405020304" pitchFamily="18" charset="0"/>
                          <a:cs typeface="Times New Roman" panose="02020603050405020304" pitchFamily="18" charset="0"/>
                        </a:rPr>
                        <a:t>Uzman Jandarma</a:t>
                      </a:r>
                    </a:p>
                  </a:txBody>
                  <a:tcPr/>
                </a:tc>
                <a:tc>
                  <a:txBody>
                    <a:bodyPr/>
                    <a:lstStyle/>
                    <a:p>
                      <a:r>
                        <a:rPr lang="tr-TR" sz="12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983638188"/>
                  </a:ext>
                </a:extLst>
              </a:tr>
              <a:tr h="253092">
                <a:tc>
                  <a:txBody>
                    <a:bodyPr/>
                    <a:lstStyle/>
                    <a:p>
                      <a:r>
                        <a:rPr lang="tr-TR" sz="1200" dirty="0">
                          <a:latin typeface="Times New Roman" panose="02020603050405020304" pitchFamily="18" charset="0"/>
                          <a:cs typeface="Times New Roman" panose="02020603050405020304" pitchFamily="18" charset="0"/>
                        </a:rPr>
                        <a:t>Uzman Erbaş</a:t>
                      </a:r>
                    </a:p>
                  </a:txBody>
                  <a:tcPr/>
                </a:tc>
                <a:tc>
                  <a:txBody>
                    <a:bodyPr/>
                    <a:lstStyle/>
                    <a:p>
                      <a:r>
                        <a:rPr lang="tr-TR" sz="1200" dirty="0" smtClean="0">
                          <a:latin typeface="Times New Roman" panose="02020603050405020304" pitchFamily="18" charset="0"/>
                          <a:cs typeface="Times New Roman" panose="02020603050405020304" pitchFamily="18" charset="0"/>
                        </a:rPr>
                        <a:t>13</a:t>
                      </a:r>
                      <a:endParaRPr lang="tr-T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7684186"/>
                  </a:ext>
                </a:extLst>
              </a:tr>
              <a:tr h="253092">
                <a:tc>
                  <a:txBody>
                    <a:bodyPr/>
                    <a:lstStyle/>
                    <a:p>
                      <a:r>
                        <a:rPr lang="tr-TR" sz="1200" b="1" dirty="0">
                          <a:latin typeface="Times New Roman" panose="02020603050405020304" pitchFamily="18" charset="0"/>
                          <a:cs typeface="Times New Roman" panose="02020603050405020304" pitchFamily="18" charset="0"/>
                        </a:rPr>
                        <a:t>Toplam</a:t>
                      </a:r>
                    </a:p>
                  </a:txBody>
                  <a:tcPr/>
                </a:tc>
                <a:tc>
                  <a:txBody>
                    <a:bodyPr/>
                    <a:lstStyle/>
                    <a:p>
                      <a:r>
                        <a:rPr lang="tr-TR" sz="1200" b="1" dirty="0" smtClean="0">
                          <a:latin typeface="Times New Roman" panose="02020603050405020304" pitchFamily="18" charset="0"/>
                          <a:cs typeface="Times New Roman" panose="02020603050405020304" pitchFamily="18" charset="0"/>
                        </a:rPr>
                        <a:t>18</a:t>
                      </a:r>
                      <a:endParaRPr lang="tr-TR" sz="1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0751985"/>
                  </a:ext>
                </a:extLst>
              </a:tr>
            </a:tbl>
          </a:graphicData>
        </a:graphic>
      </p:graphicFrame>
      <p:graphicFrame>
        <p:nvGraphicFramePr>
          <p:cNvPr id="19" name="Tablo 3"/>
          <p:cNvGraphicFramePr>
            <a:graphicFrameLocks noGrp="1"/>
          </p:cNvGraphicFramePr>
          <p:nvPr>
            <p:extLst/>
          </p:nvPr>
        </p:nvGraphicFramePr>
        <p:xfrm>
          <a:off x="587828" y="2351316"/>
          <a:ext cx="10885716" cy="1480455"/>
        </p:xfrm>
        <a:graphic>
          <a:graphicData uri="http://schemas.openxmlformats.org/drawingml/2006/table">
            <a:tbl>
              <a:tblPr firstRow="1" bandRow="1">
                <a:tableStyleId>{5C22544A-7EE6-4342-B048-85BDC9FD1C3A}</a:tableStyleId>
              </a:tblPr>
              <a:tblGrid>
                <a:gridCol w="5442858">
                  <a:extLst>
                    <a:ext uri="{9D8B030D-6E8A-4147-A177-3AD203B41FA5}">
                      <a16:colId xmlns:a16="http://schemas.microsoft.com/office/drawing/2014/main" val="3000418301"/>
                    </a:ext>
                  </a:extLst>
                </a:gridCol>
                <a:gridCol w="5442858">
                  <a:extLst>
                    <a:ext uri="{9D8B030D-6E8A-4147-A177-3AD203B41FA5}">
                      <a16:colId xmlns:a16="http://schemas.microsoft.com/office/drawing/2014/main" val="3825429161"/>
                    </a:ext>
                  </a:extLst>
                </a:gridCol>
              </a:tblGrid>
              <a:tr h="296091">
                <a:tc>
                  <a:txBody>
                    <a:bodyPr/>
                    <a:lstStyle/>
                    <a:p>
                      <a:r>
                        <a:rPr lang="tr-TR" sz="1200" dirty="0">
                          <a:latin typeface="Times New Roman" panose="02020603050405020304" pitchFamily="18" charset="0"/>
                          <a:cs typeface="Times New Roman" panose="02020603050405020304" pitchFamily="18" charset="0"/>
                        </a:rPr>
                        <a:t>Araç Durumu</a:t>
                      </a:r>
                    </a:p>
                  </a:txBody>
                  <a:tcPr/>
                </a:tc>
                <a:tc>
                  <a:txBody>
                    <a:bodyPr/>
                    <a:lstStyle/>
                    <a:p>
                      <a:endParaRPr lang="tr-T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04432930"/>
                  </a:ext>
                </a:extLst>
              </a:tr>
              <a:tr h="296091">
                <a:tc>
                  <a:txBody>
                    <a:bodyPr/>
                    <a:lstStyle/>
                    <a:p>
                      <a:r>
                        <a:rPr lang="tr-TR" sz="1200" dirty="0" err="1">
                          <a:solidFill>
                            <a:schemeClr val="tx1"/>
                          </a:solidFill>
                          <a:latin typeface="Times New Roman" pitchFamily="18" charset="0"/>
                          <a:cs typeface="Times New Roman" pitchFamily="18" charset="0"/>
                        </a:rPr>
                        <a:t>Custom</a:t>
                      </a:r>
                      <a:endParaRPr lang="tr-TR" sz="1200" dirty="0">
                        <a:latin typeface="Times New Roman" panose="02020603050405020304" pitchFamily="18" charset="0"/>
                        <a:cs typeface="Times New Roman" panose="02020603050405020304" pitchFamily="18" charset="0"/>
                      </a:endParaRPr>
                    </a:p>
                  </a:txBody>
                  <a:tcPr/>
                </a:tc>
                <a:tc>
                  <a:txBody>
                    <a:bodyPr/>
                    <a:lstStyle/>
                    <a:p>
                      <a:r>
                        <a:rPr lang="tr-TR" sz="12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991600225"/>
                  </a:ext>
                </a:extLst>
              </a:tr>
              <a:tr h="296091">
                <a:tc>
                  <a:txBody>
                    <a:bodyPr/>
                    <a:lstStyle/>
                    <a:p>
                      <a:r>
                        <a:rPr lang="tr-TR" sz="1200" dirty="0">
                          <a:solidFill>
                            <a:schemeClr val="tx1"/>
                          </a:solidFill>
                          <a:latin typeface="Times New Roman" pitchFamily="18" charset="0"/>
                          <a:cs typeface="Times New Roman" pitchFamily="18" charset="0"/>
                        </a:rPr>
                        <a:t>DMA</a:t>
                      </a:r>
                      <a:endParaRPr lang="tr-TR" sz="1200" dirty="0">
                        <a:latin typeface="Times New Roman" panose="02020603050405020304" pitchFamily="18" charset="0"/>
                        <a:cs typeface="Times New Roman" panose="02020603050405020304" pitchFamily="18" charset="0"/>
                      </a:endParaRPr>
                    </a:p>
                  </a:txBody>
                  <a:tcPr/>
                </a:tc>
                <a:tc>
                  <a:txBody>
                    <a:bodyPr/>
                    <a:lstStyle/>
                    <a:p>
                      <a:r>
                        <a:rPr lang="tr-TR" sz="12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496070707"/>
                  </a:ext>
                </a:extLst>
              </a:tr>
              <a:tr h="296091">
                <a:tc>
                  <a:txBody>
                    <a:bodyPr/>
                    <a:lstStyle/>
                    <a:p>
                      <a:r>
                        <a:rPr lang="tr-TR" sz="1200" dirty="0" err="1">
                          <a:solidFill>
                            <a:schemeClr val="tx1"/>
                          </a:solidFill>
                          <a:latin typeface="Times New Roman" pitchFamily="18" charset="0"/>
                          <a:cs typeface="Times New Roman" pitchFamily="18" charset="0"/>
                        </a:rPr>
                        <a:t>Currier</a:t>
                      </a:r>
                      <a:endParaRPr lang="tr-TR" sz="1200" dirty="0">
                        <a:latin typeface="Times New Roman" panose="02020603050405020304" pitchFamily="18" charset="0"/>
                        <a:cs typeface="Times New Roman" panose="02020603050405020304" pitchFamily="18" charset="0"/>
                      </a:endParaRPr>
                    </a:p>
                  </a:txBody>
                  <a:tcPr/>
                </a:tc>
                <a:tc>
                  <a:txBody>
                    <a:bodyPr/>
                    <a:lstStyle/>
                    <a:p>
                      <a:r>
                        <a:rPr lang="tr-TR" sz="12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133347476"/>
                  </a:ext>
                </a:extLst>
              </a:tr>
              <a:tr h="296091">
                <a:tc>
                  <a:txBody>
                    <a:bodyPr/>
                    <a:lstStyle/>
                    <a:p>
                      <a:r>
                        <a:rPr lang="tr-TR" sz="1200" b="1" dirty="0">
                          <a:latin typeface="Times New Roman" panose="02020603050405020304" pitchFamily="18" charset="0"/>
                          <a:cs typeface="Times New Roman" panose="02020603050405020304" pitchFamily="18" charset="0"/>
                        </a:rPr>
                        <a:t>Toplam</a:t>
                      </a:r>
                    </a:p>
                  </a:txBody>
                  <a:tcPr/>
                </a:tc>
                <a:tc>
                  <a:txBody>
                    <a:bodyPr/>
                    <a:lstStyle/>
                    <a:p>
                      <a:r>
                        <a:rPr lang="tr-TR" sz="1200" b="1"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895792973"/>
                  </a:ext>
                </a:extLst>
              </a:tr>
            </a:tbl>
          </a:graphicData>
        </a:graphic>
      </p:graphicFrame>
      <p:graphicFrame>
        <p:nvGraphicFramePr>
          <p:cNvPr id="20" name="Tablo 6"/>
          <p:cNvGraphicFramePr>
            <a:graphicFrameLocks noGrp="1"/>
          </p:cNvGraphicFramePr>
          <p:nvPr>
            <p:extLst/>
          </p:nvPr>
        </p:nvGraphicFramePr>
        <p:xfrm>
          <a:off x="566058" y="3897082"/>
          <a:ext cx="10918371" cy="2819400"/>
        </p:xfrm>
        <a:graphic>
          <a:graphicData uri="http://schemas.openxmlformats.org/drawingml/2006/table">
            <a:tbl>
              <a:tblPr firstRow="1" bandRow="1">
                <a:tableStyleId>{5C22544A-7EE6-4342-B048-85BDC9FD1C3A}</a:tableStyleId>
              </a:tblPr>
              <a:tblGrid>
                <a:gridCol w="5312163">
                  <a:extLst>
                    <a:ext uri="{9D8B030D-6E8A-4147-A177-3AD203B41FA5}">
                      <a16:colId xmlns:a16="http://schemas.microsoft.com/office/drawing/2014/main" val="52996516"/>
                    </a:ext>
                  </a:extLst>
                </a:gridCol>
                <a:gridCol w="5606208">
                  <a:extLst>
                    <a:ext uri="{9D8B030D-6E8A-4147-A177-3AD203B41FA5}">
                      <a16:colId xmlns:a16="http://schemas.microsoft.com/office/drawing/2014/main" val="1635634762"/>
                    </a:ext>
                  </a:extLst>
                </a:gridCol>
              </a:tblGrid>
              <a:tr h="281940">
                <a:tc>
                  <a:txBody>
                    <a:bodyPr/>
                    <a:lstStyle/>
                    <a:p>
                      <a:r>
                        <a:rPr lang="tr-TR" sz="1200" dirty="0">
                          <a:latin typeface="Times New Roman" panose="02020603050405020304" pitchFamily="18" charset="0"/>
                          <a:cs typeface="Times New Roman" panose="02020603050405020304" pitchFamily="18" charset="0"/>
                        </a:rPr>
                        <a:t>Kamera Sistemleri </a:t>
                      </a:r>
                    </a:p>
                  </a:txBody>
                  <a:tcPr/>
                </a:tc>
                <a:tc>
                  <a:txBody>
                    <a:bodyPr/>
                    <a:lstStyle/>
                    <a:p>
                      <a:endParaRPr lang="tr-TR" sz="1200" dirty="0"/>
                    </a:p>
                  </a:txBody>
                  <a:tcPr/>
                </a:tc>
                <a:extLst>
                  <a:ext uri="{0D108BD9-81ED-4DB2-BD59-A6C34878D82A}">
                    <a16:rowId xmlns:a16="http://schemas.microsoft.com/office/drawing/2014/main" val="902989047"/>
                  </a:ext>
                </a:extLst>
              </a:tr>
              <a:tr h="281940">
                <a:tc>
                  <a:txBody>
                    <a:bodyPr/>
                    <a:lstStyle/>
                    <a:p>
                      <a:r>
                        <a:rPr lang="tr-TR" sz="1200" dirty="0" err="1">
                          <a:latin typeface="Times New Roman" panose="02020603050405020304" pitchFamily="18" charset="0"/>
                          <a:cs typeface="Times New Roman" panose="02020603050405020304" pitchFamily="18" charset="0"/>
                        </a:rPr>
                        <a:t>Akyarma</a:t>
                      </a:r>
                      <a:r>
                        <a:rPr lang="tr-TR" sz="1200" dirty="0">
                          <a:latin typeface="Times New Roman" panose="02020603050405020304" pitchFamily="18" charset="0"/>
                          <a:cs typeface="Times New Roman" panose="02020603050405020304" pitchFamily="18" charset="0"/>
                        </a:rPr>
                        <a:t> Köyü </a:t>
                      </a:r>
                    </a:p>
                  </a:txBody>
                  <a:tcPr/>
                </a:tc>
                <a:tc>
                  <a:txBody>
                    <a:bodyPr/>
                    <a:lstStyle/>
                    <a:p>
                      <a:r>
                        <a:rPr lang="tr-TR" sz="1200"/>
                        <a:t>2 </a:t>
                      </a:r>
                      <a:r>
                        <a:rPr lang="tr-TR" sz="1200" dirty="0"/>
                        <a:t>Adet</a:t>
                      </a:r>
                      <a:r>
                        <a:rPr lang="tr-TR" sz="1200" baseline="0" dirty="0"/>
                        <a:t> Sabit Kamera</a:t>
                      </a:r>
                      <a:endParaRPr lang="tr-TR" sz="1200" dirty="0"/>
                    </a:p>
                  </a:txBody>
                  <a:tcPr/>
                </a:tc>
                <a:extLst>
                  <a:ext uri="{0D108BD9-81ED-4DB2-BD59-A6C34878D82A}">
                    <a16:rowId xmlns:a16="http://schemas.microsoft.com/office/drawing/2014/main" val="2314114989"/>
                  </a:ext>
                </a:extLst>
              </a:tr>
              <a:tr h="281940">
                <a:tc>
                  <a:txBody>
                    <a:bodyPr/>
                    <a:lstStyle/>
                    <a:p>
                      <a:r>
                        <a:rPr lang="tr-TR" sz="1200" dirty="0">
                          <a:latin typeface="Times New Roman" panose="02020603050405020304" pitchFamily="18" charset="0"/>
                          <a:cs typeface="Times New Roman" panose="02020603050405020304" pitchFamily="18" charset="0"/>
                        </a:rPr>
                        <a:t>Altınova</a:t>
                      </a:r>
                      <a:r>
                        <a:rPr lang="tr-TR" sz="1200" baseline="0" dirty="0">
                          <a:latin typeface="Times New Roman" panose="02020603050405020304" pitchFamily="18" charset="0"/>
                          <a:cs typeface="Times New Roman" panose="02020603050405020304" pitchFamily="18" charset="0"/>
                        </a:rPr>
                        <a:t> Köyü</a:t>
                      </a:r>
                      <a:endParaRPr lang="tr-TR" sz="1200" dirty="0">
                        <a:latin typeface="Times New Roman" panose="02020603050405020304" pitchFamily="18" charset="0"/>
                        <a:cs typeface="Times New Roman" panose="02020603050405020304" pitchFamily="18" charset="0"/>
                      </a:endParaRPr>
                    </a:p>
                  </a:txBody>
                  <a:tcPr/>
                </a:tc>
                <a:tc>
                  <a:txBody>
                    <a:bodyPr/>
                    <a:lstStyle/>
                    <a:p>
                      <a:r>
                        <a:rPr lang="tr-TR" sz="1200" dirty="0"/>
                        <a:t>9</a:t>
                      </a:r>
                      <a:r>
                        <a:rPr lang="tr-TR" sz="1200"/>
                        <a:t> </a:t>
                      </a:r>
                      <a:r>
                        <a:rPr lang="tr-TR" sz="1200" dirty="0"/>
                        <a:t>Adet</a:t>
                      </a:r>
                      <a:r>
                        <a:rPr lang="tr-TR" sz="1200" baseline="0" dirty="0"/>
                        <a:t> Sabit Kamera</a:t>
                      </a:r>
                      <a:endParaRPr lang="tr-TR" sz="1200" dirty="0"/>
                    </a:p>
                  </a:txBody>
                  <a:tcPr/>
                </a:tc>
                <a:extLst>
                  <a:ext uri="{0D108BD9-81ED-4DB2-BD59-A6C34878D82A}">
                    <a16:rowId xmlns:a16="http://schemas.microsoft.com/office/drawing/2014/main" val="1545032842"/>
                  </a:ext>
                </a:extLst>
              </a:tr>
              <a:tr h="281940">
                <a:tc>
                  <a:txBody>
                    <a:bodyPr/>
                    <a:lstStyle/>
                    <a:p>
                      <a:r>
                        <a:rPr lang="tr-TR" sz="1200" dirty="0">
                          <a:latin typeface="Times New Roman" panose="02020603050405020304" pitchFamily="18" charset="0"/>
                          <a:cs typeface="Times New Roman" panose="02020603050405020304" pitchFamily="18" charset="0"/>
                        </a:rPr>
                        <a:t>Baraklı Köyü </a:t>
                      </a:r>
                    </a:p>
                  </a:txBody>
                  <a:tcPr/>
                </a:tc>
                <a:tc>
                  <a:txBody>
                    <a:bodyPr/>
                    <a:lstStyle/>
                    <a:p>
                      <a:r>
                        <a:rPr lang="tr-TR" sz="1200" dirty="0"/>
                        <a:t>2</a:t>
                      </a:r>
                      <a:r>
                        <a:rPr lang="tr-TR" sz="1200"/>
                        <a:t> </a:t>
                      </a:r>
                      <a:r>
                        <a:rPr lang="tr-TR" sz="1200" dirty="0"/>
                        <a:t>Adet</a:t>
                      </a:r>
                      <a:r>
                        <a:rPr lang="tr-TR" sz="1200" baseline="0" dirty="0"/>
                        <a:t> Sabit Kamera</a:t>
                      </a:r>
                      <a:endParaRPr lang="tr-TR" sz="1200" dirty="0"/>
                    </a:p>
                  </a:txBody>
                  <a:tcPr/>
                </a:tc>
                <a:extLst>
                  <a:ext uri="{0D108BD9-81ED-4DB2-BD59-A6C34878D82A}">
                    <a16:rowId xmlns:a16="http://schemas.microsoft.com/office/drawing/2014/main" val="2832556951"/>
                  </a:ext>
                </a:extLst>
              </a:tr>
              <a:tr h="281940">
                <a:tc>
                  <a:txBody>
                    <a:bodyPr/>
                    <a:lstStyle/>
                    <a:p>
                      <a:r>
                        <a:rPr lang="tr-TR" sz="1200" dirty="0">
                          <a:latin typeface="Times New Roman" panose="02020603050405020304" pitchFamily="18" charset="0"/>
                          <a:cs typeface="Times New Roman" panose="02020603050405020304" pitchFamily="18" charset="0"/>
                        </a:rPr>
                        <a:t>Madenler Köyü </a:t>
                      </a:r>
                    </a:p>
                  </a:txBody>
                  <a:tcPr/>
                </a:tc>
                <a:tc>
                  <a:txBody>
                    <a:bodyPr/>
                    <a:lstStyle/>
                    <a:p>
                      <a:r>
                        <a:rPr lang="tr-TR" sz="1200"/>
                        <a:t>3 Adet</a:t>
                      </a:r>
                      <a:r>
                        <a:rPr lang="tr-TR" sz="1200" baseline="0"/>
                        <a:t> </a:t>
                      </a:r>
                      <a:r>
                        <a:rPr lang="tr-TR" sz="1200" baseline="0" dirty="0"/>
                        <a:t>Sabit Kamera</a:t>
                      </a:r>
                      <a:endParaRPr lang="tr-TR" sz="1200" dirty="0"/>
                    </a:p>
                  </a:txBody>
                  <a:tcPr/>
                </a:tc>
                <a:extLst>
                  <a:ext uri="{0D108BD9-81ED-4DB2-BD59-A6C34878D82A}">
                    <a16:rowId xmlns:a16="http://schemas.microsoft.com/office/drawing/2014/main" val="2176397705"/>
                  </a:ext>
                </a:extLst>
              </a:tr>
              <a:tr h="281940">
                <a:tc>
                  <a:txBody>
                    <a:bodyPr/>
                    <a:lstStyle/>
                    <a:p>
                      <a:r>
                        <a:rPr lang="tr-TR" sz="1200" dirty="0">
                          <a:latin typeface="Times New Roman" panose="02020603050405020304" pitchFamily="18" charset="0"/>
                          <a:cs typeface="Times New Roman" panose="02020603050405020304" pitchFamily="18" charset="0"/>
                        </a:rPr>
                        <a:t>Gökçek Köyü</a:t>
                      </a:r>
                    </a:p>
                  </a:txBody>
                  <a:tcPr/>
                </a:tc>
                <a:tc>
                  <a:txBody>
                    <a:bodyPr/>
                    <a:lstStyle/>
                    <a:p>
                      <a:r>
                        <a:rPr lang="tr-TR" sz="1200"/>
                        <a:t>13 Adet</a:t>
                      </a:r>
                      <a:r>
                        <a:rPr lang="tr-TR" sz="1200" baseline="0"/>
                        <a:t> </a:t>
                      </a:r>
                      <a:r>
                        <a:rPr lang="tr-TR" sz="1200" baseline="0" dirty="0"/>
                        <a:t>Sabit Kamera</a:t>
                      </a:r>
                      <a:endParaRPr lang="tr-TR" sz="1200" dirty="0"/>
                    </a:p>
                  </a:txBody>
                  <a:tcPr/>
                </a:tc>
                <a:extLst>
                  <a:ext uri="{0D108BD9-81ED-4DB2-BD59-A6C34878D82A}">
                    <a16:rowId xmlns:a16="http://schemas.microsoft.com/office/drawing/2014/main" val="1681462977"/>
                  </a:ext>
                </a:extLst>
              </a:tr>
              <a:tr h="281940">
                <a:tc>
                  <a:txBody>
                    <a:bodyPr/>
                    <a:lstStyle/>
                    <a:p>
                      <a:r>
                        <a:rPr lang="tr-TR" sz="1200" dirty="0">
                          <a:latin typeface="Times New Roman" panose="02020603050405020304" pitchFamily="18" charset="0"/>
                          <a:cs typeface="Times New Roman" panose="02020603050405020304" pitchFamily="18" charset="0"/>
                        </a:rPr>
                        <a:t>Bostancı Köyü</a:t>
                      </a:r>
                    </a:p>
                  </a:txBody>
                  <a:tcPr/>
                </a:tc>
                <a:tc>
                  <a:txBody>
                    <a:bodyPr/>
                    <a:lstStyle/>
                    <a:p>
                      <a:r>
                        <a:rPr lang="tr-TR" sz="1200" dirty="0"/>
                        <a:t>1</a:t>
                      </a:r>
                      <a:r>
                        <a:rPr lang="tr-TR" sz="1200"/>
                        <a:t> </a:t>
                      </a:r>
                      <a:r>
                        <a:rPr lang="tr-TR" sz="1200" dirty="0"/>
                        <a:t>Adet</a:t>
                      </a:r>
                      <a:r>
                        <a:rPr lang="tr-TR" sz="1200" baseline="0" dirty="0"/>
                        <a:t> Sabit Kamera</a:t>
                      </a:r>
                      <a:endParaRPr lang="tr-TR" sz="1200" dirty="0"/>
                    </a:p>
                  </a:txBody>
                  <a:tcPr/>
                </a:tc>
                <a:extLst>
                  <a:ext uri="{0D108BD9-81ED-4DB2-BD59-A6C34878D82A}">
                    <a16:rowId xmlns:a16="http://schemas.microsoft.com/office/drawing/2014/main" val="3643554240"/>
                  </a:ext>
                </a:extLst>
              </a:tr>
              <a:tr h="281940">
                <a:tc>
                  <a:txBody>
                    <a:bodyPr/>
                    <a:lstStyle/>
                    <a:p>
                      <a:r>
                        <a:rPr lang="tr-TR" sz="1200" dirty="0">
                          <a:latin typeface="Times New Roman" panose="02020603050405020304" pitchFamily="18" charset="0"/>
                          <a:cs typeface="Times New Roman" panose="02020603050405020304" pitchFamily="18" charset="0"/>
                        </a:rPr>
                        <a:t>Körkuyu Köyü</a:t>
                      </a:r>
                    </a:p>
                  </a:txBody>
                  <a:tcPr/>
                </a:tc>
                <a:tc>
                  <a:txBody>
                    <a:bodyPr/>
                    <a:lstStyle/>
                    <a:p>
                      <a:r>
                        <a:rPr lang="tr-TR" sz="1200"/>
                        <a:t>1 Adet</a:t>
                      </a:r>
                      <a:r>
                        <a:rPr lang="tr-TR" sz="1200" baseline="0"/>
                        <a:t> </a:t>
                      </a:r>
                      <a:r>
                        <a:rPr lang="tr-TR" sz="1200" baseline="0" dirty="0"/>
                        <a:t>Sabit Kamera</a:t>
                      </a:r>
                      <a:endParaRPr lang="tr-TR" sz="1200" dirty="0"/>
                    </a:p>
                  </a:txBody>
                  <a:tcPr/>
                </a:tc>
                <a:extLst>
                  <a:ext uri="{0D108BD9-81ED-4DB2-BD59-A6C34878D82A}">
                    <a16:rowId xmlns:a16="http://schemas.microsoft.com/office/drawing/2014/main" val="1509224231"/>
                  </a:ext>
                </a:extLst>
              </a:tr>
              <a:tr h="281940">
                <a:tc>
                  <a:txBody>
                    <a:bodyPr/>
                    <a:lstStyle/>
                    <a:p>
                      <a:r>
                        <a:rPr lang="tr-TR" sz="1200" dirty="0" err="1">
                          <a:latin typeface="Times New Roman" panose="02020603050405020304" pitchFamily="18" charset="0"/>
                          <a:cs typeface="Times New Roman" panose="02020603050405020304" pitchFamily="18" charset="0"/>
                        </a:rPr>
                        <a:t>Drone</a:t>
                      </a:r>
                      <a:r>
                        <a:rPr lang="tr-TR" sz="1200" dirty="0">
                          <a:latin typeface="Times New Roman" panose="02020603050405020304" pitchFamily="18" charset="0"/>
                          <a:cs typeface="Times New Roman" panose="02020603050405020304" pitchFamily="18" charset="0"/>
                        </a:rPr>
                        <a:t> </a:t>
                      </a:r>
                    </a:p>
                  </a:txBody>
                  <a:tcPr/>
                </a:tc>
                <a:tc>
                  <a:txBody>
                    <a:bodyPr/>
                    <a:lstStyle/>
                    <a:p>
                      <a:r>
                        <a:rPr lang="tr-TR" sz="1200" dirty="0"/>
                        <a:t>1 Adet Hava</a:t>
                      </a:r>
                      <a:r>
                        <a:rPr lang="tr-TR" sz="1200" baseline="0" dirty="0"/>
                        <a:t> Aracı</a:t>
                      </a:r>
                      <a:endParaRPr lang="tr-TR" sz="1200" dirty="0"/>
                    </a:p>
                  </a:txBody>
                  <a:tcPr/>
                </a:tc>
                <a:extLst>
                  <a:ext uri="{0D108BD9-81ED-4DB2-BD59-A6C34878D82A}">
                    <a16:rowId xmlns:a16="http://schemas.microsoft.com/office/drawing/2014/main" val="4185430414"/>
                  </a:ext>
                </a:extLst>
              </a:tr>
              <a:tr h="281940">
                <a:tc>
                  <a:txBody>
                    <a:bodyPr/>
                    <a:lstStyle/>
                    <a:p>
                      <a:r>
                        <a:rPr lang="tr-TR" sz="1200" b="1" dirty="0">
                          <a:latin typeface="Times New Roman" panose="02020603050405020304" pitchFamily="18" charset="0"/>
                          <a:cs typeface="Times New Roman" panose="02020603050405020304" pitchFamily="18" charset="0"/>
                        </a:rPr>
                        <a:t>Toplam</a:t>
                      </a:r>
                    </a:p>
                  </a:txBody>
                  <a:tcPr/>
                </a:tc>
                <a:tc>
                  <a:txBody>
                    <a:bodyPr/>
                    <a:lstStyle/>
                    <a:p>
                      <a:r>
                        <a:rPr lang="tr-TR" sz="1200" b="1"/>
                        <a:t>31 </a:t>
                      </a:r>
                      <a:r>
                        <a:rPr lang="tr-TR" sz="1200" b="1" dirty="0"/>
                        <a:t>+</a:t>
                      </a:r>
                      <a:r>
                        <a:rPr lang="tr-TR" sz="1200" b="1" baseline="0" dirty="0"/>
                        <a:t> 1</a:t>
                      </a:r>
                      <a:endParaRPr lang="tr-TR" sz="1200" b="1" dirty="0"/>
                    </a:p>
                  </a:txBody>
                  <a:tcPr/>
                </a:tc>
                <a:extLst>
                  <a:ext uri="{0D108BD9-81ED-4DB2-BD59-A6C34878D82A}">
                    <a16:rowId xmlns:a16="http://schemas.microsoft.com/office/drawing/2014/main" val="4109694185"/>
                  </a:ext>
                </a:extLst>
              </a:tr>
            </a:tbl>
          </a:graphicData>
        </a:graphic>
      </p:graphicFrame>
    </p:spTree>
    <p:extLst>
      <p:ext uri="{BB962C8B-B14F-4D97-AF65-F5344CB8AC3E}">
        <p14:creationId xmlns:p14="http://schemas.microsoft.com/office/powerpoint/2010/main" val="25868096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sz="2400" cap="all" dirty="0">
                <a:effectLst>
                  <a:reflection blurRad="12700" stA="48000" endA="300" endPos="55000" dir="5400000" sy="-90000" algn="bl" rotWithShape="0"/>
                </a:effectLst>
                <a:latin typeface="Times New Roman" pitchFamily="18" charset="0"/>
                <a:cs typeface="Times New Roman" pitchFamily="18" charset="0"/>
              </a:rPr>
              <a:t>EMNİYET AMİRLİĞİ</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	</a:t>
            </a:r>
            <a:endPar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597024" y="1476437"/>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059459" y="875888"/>
            <a:ext cx="10544211" cy="8786874"/>
          </a:xfrm>
        </p:spPr>
        <p:txBody>
          <a:bodyPr>
            <a:noAutofit/>
          </a:bodyPr>
          <a:lstStyle/>
          <a:p>
            <a:pPr>
              <a:buNone/>
            </a:pPr>
            <a:r>
              <a:rPr lang="tr-TR" sz="2300" dirty="0">
                <a:latin typeface="Times New Roman" pitchFamily="18" charset="0"/>
                <a:cs typeface="Times New Roman" pitchFamily="18" charset="0"/>
              </a:rPr>
              <a:t>	</a:t>
            </a:r>
            <a:endParaRPr lang="tr-TR" sz="2300" dirty="0"/>
          </a:p>
          <a:p>
            <a:pPr algn="just"/>
            <a:endParaRPr lang="tr-TR" sz="2300" dirty="0"/>
          </a:p>
        </p:txBody>
      </p:sp>
      <p:sp>
        <p:nvSpPr>
          <p:cNvPr id="17" name="Metin kutusu 1"/>
          <p:cNvSpPr txBox="1"/>
          <p:nvPr/>
        </p:nvSpPr>
        <p:spPr>
          <a:xfrm>
            <a:off x="1428206" y="520412"/>
            <a:ext cx="8978777" cy="1815882"/>
          </a:xfrm>
          <a:prstGeom prst="rect">
            <a:avLst/>
          </a:prstGeom>
          <a:noFill/>
        </p:spPr>
        <p:txBody>
          <a:bodyPr wrap="square" rtlCol="0">
            <a:spAutoFit/>
          </a:bodyPr>
          <a:lstStyle/>
          <a:p>
            <a:pPr>
              <a:buNone/>
            </a:pPr>
            <a:r>
              <a:rPr lang="tr-TR" sz="1600" dirty="0">
                <a:latin typeface="Times New Roman" pitchFamily="18" charset="0"/>
                <a:cs typeface="Times New Roman" pitchFamily="18" charset="0"/>
              </a:rPr>
              <a:t>	</a:t>
            </a:r>
          </a:p>
          <a:p>
            <a:pPr>
              <a:buNone/>
            </a:pPr>
            <a:r>
              <a:rPr lang="tr-TR" sz="1600" dirty="0">
                <a:latin typeface="Times New Roman" pitchFamily="18" charset="0"/>
                <a:cs typeface="Times New Roman" pitchFamily="18" charset="0"/>
              </a:rPr>
              <a:t>	</a:t>
            </a:r>
            <a:r>
              <a:rPr lang="tr-TR" sz="1600" b="1" dirty="0">
                <a:solidFill>
                  <a:srgbClr val="FF0000"/>
                </a:solidFill>
                <a:latin typeface="Times New Roman" pitchFamily="18" charset="0"/>
                <a:cs typeface="Times New Roman" pitchFamily="18" charset="0"/>
              </a:rPr>
              <a:t>Hizmet Binası</a:t>
            </a:r>
          </a:p>
          <a:p>
            <a:pPr algn="just">
              <a:buNone/>
            </a:pPr>
            <a:r>
              <a:rPr lang="tr-TR" sz="1600" dirty="0" err="1">
                <a:latin typeface="Times New Roman" pitchFamily="18" charset="0"/>
                <a:cs typeface="Times New Roman" pitchFamily="18" charset="0"/>
              </a:rPr>
              <a:t>Afyonkarahisar</a:t>
            </a:r>
            <a:r>
              <a:rPr lang="tr-TR" sz="1600" dirty="0">
                <a:latin typeface="Times New Roman" pitchFamily="18" charset="0"/>
                <a:cs typeface="Times New Roman" pitchFamily="18" charset="0"/>
              </a:rPr>
              <a:t> İl Özel İdare Müdürlüğü tarafından </a:t>
            </a:r>
            <a:r>
              <a:rPr lang="tr-TR" sz="1600" b="1" dirty="0">
                <a:solidFill>
                  <a:srgbClr val="FF0000"/>
                </a:solidFill>
                <a:latin typeface="Times New Roman" pitchFamily="18" charset="0"/>
                <a:cs typeface="Times New Roman" pitchFamily="18" charset="0"/>
              </a:rPr>
              <a:t>11.07.2017</a:t>
            </a:r>
            <a:r>
              <a:rPr lang="tr-TR" sz="1600" b="1" dirty="0">
                <a:latin typeface="Times New Roman" pitchFamily="18" charset="0"/>
                <a:cs typeface="Times New Roman" pitchFamily="18" charset="0"/>
              </a:rPr>
              <a:t> </a:t>
            </a:r>
            <a:r>
              <a:rPr lang="tr-TR" sz="1600" dirty="0">
                <a:latin typeface="Times New Roman" pitchFamily="18" charset="0"/>
                <a:cs typeface="Times New Roman" pitchFamily="18" charset="0"/>
              </a:rPr>
              <a:t>tarihinde </a:t>
            </a:r>
            <a:r>
              <a:rPr lang="tr-TR" sz="1600" b="1" dirty="0">
                <a:solidFill>
                  <a:srgbClr val="FF0000"/>
                </a:solidFill>
                <a:latin typeface="Times New Roman" pitchFamily="18" charset="0"/>
                <a:cs typeface="Times New Roman" pitchFamily="18" charset="0"/>
              </a:rPr>
              <a:t>1.444.000,00 TL </a:t>
            </a:r>
            <a:r>
              <a:rPr lang="tr-TR" sz="1600" dirty="0">
                <a:latin typeface="Times New Roman" pitchFamily="18" charset="0"/>
                <a:cs typeface="Times New Roman" pitchFamily="18" charset="0"/>
              </a:rPr>
              <a:t>(KDV hariç) bedel ile ihalesi yapılarak inşaata başlanılan yeni İlçe Emniyet Amirliği Hizmet Binası </a:t>
            </a:r>
            <a:r>
              <a:rPr lang="tr-TR" sz="1600" dirty="0">
                <a:solidFill>
                  <a:srgbClr val="FF0000"/>
                </a:solidFill>
                <a:latin typeface="Times New Roman" pitchFamily="18" charset="0"/>
                <a:cs typeface="Times New Roman" pitchFamily="18" charset="0"/>
              </a:rPr>
              <a:t>06.03.2020</a:t>
            </a:r>
            <a:r>
              <a:rPr lang="tr-TR" sz="1600" dirty="0">
                <a:latin typeface="Times New Roman" pitchFamily="18" charset="0"/>
                <a:cs typeface="Times New Roman" pitchFamily="18" charset="0"/>
              </a:rPr>
              <a:t> tarihinde yapımı tamamlanmıştır. Zemin +1 mimari yapısı ile toplam  2 katlı olarak hizmet vermektedir.</a:t>
            </a:r>
          </a:p>
          <a:p>
            <a:pPr algn="just">
              <a:buNone/>
            </a:pPr>
            <a:r>
              <a:rPr lang="tr-TR" sz="1600" dirty="0">
                <a:latin typeface="Times New Roman" pitchFamily="18" charset="0"/>
                <a:cs typeface="Times New Roman" pitchFamily="18" charset="0"/>
              </a:rPr>
              <a:t>	143 ada 2 </a:t>
            </a:r>
            <a:r>
              <a:rPr lang="tr-TR" sz="1600" dirty="0" err="1">
                <a:latin typeface="Times New Roman" pitchFamily="18" charset="0"/>
                <a:cs typeface="Times New Roman" pitchFamily="18" charset="0"/>
              </a:rPr>
              <a:t>nolu</a:t>
            </a:r>
            <a:r>
              <a:rPr lang="tr-TR" sz="1600" dirty="0">
                <a:latin typeface="Times New Roman" pitchFamily="18" charset="0"/>
                <a:cs typeface="Times New Roman" pitchFamily="18" charset="0"/>
              </a:rPr>
              <a:t> parsel </a:t>
            </a:r>
            <a:r>
              <a:rPr lang="tr-TR" sz="1600" b="1" dirty="0">
                <a:solidFill>
                  <a:srgbClr val="FF0000"/>
                </a:solidFill>
                <a:latin typeface="Times New Roman" pitchFamily="18" charset="0"/>
                <a:cs typeface="Times New Roman" pitchFamily="18" charset="0"/>
              </a:rPr>
              <a:t>4965,90 m2 </a:t>
            </a:r>
            <a:r>
              <a:rPr lang="tr-TR" sz="1600" dirty="0">
                <a:latin typeface="Times New Roman" pitchFamily="18" charset="0"/>
                <a:cs typeface="Times New Roman" pitchFamily="18" charset="0"/>
              </a:rPr>
              <a:t>alana sahip olup yapının taban alanı </a:t>
            </a:r>
            <a:r>
              <a:rPr lang="tr-TR" sz="1600" b="1" dirty="0">
                <a:solidFill>
                  <a:srgbClr val="FF0000"/>
                </a:solidFill>
                <a:latin typeface="Times New Roman" pitchFamily="18" charset="0"/>
                <a:cs typeface="Times New Roman" pitchFamily="18" charset="0"/>
              </a:rPr>
              <a:t>448,15 m2 </a:t>
            </a:r>
            <a:r>
              <a:rPr lang="tr-TR" sz="1600" dirty="0">
                <a:latin typeface="Times New Roman" pitchFamily="18" charset="0"/>
                <a:cs typeface="Times New Roman" pitchFamily="18" charset="0"/>
              </a:rPr>
              <a:t>ve inşaat alanı </a:t>
            </a:r>
            <a:r>
              <a:rPr lang="tr-TR" sz="1600" b="1" dirty="0">
                <a:solidFill>
                  <a:srgbClr val="FF0000"/>
                </a:solidFill>
                <a:latin typeface="Times New Roman" pitchFamily="18" charset="0"/>
                <a:cs typeface="Times New Roman" pitchFamily="18" charset="0"/>
              </a:rPr>
              <a:t>927,69 m2</a:t>
            </a:r>
            <a:r>
              <a:rPr lang="tr-TR" sz="1600" dirty="0">
                <a:solidFill>
                  <a:srgbClr val="FF0000"/>
                </a:solidFill>
                <a:latin typeface="Times New Roman" pitchFamily="18" charset="0"/>
                <a:cs typeface="Times New Roman" pitchFamily="18" charset="0"/>
              </a:rPr>
              <a:t> </a:t>
            </a:r>
            <a:r>
              <a:rPr lang="tr-TR" sz="1600" dirty="0" err="1">
                <a:latin typeface="Times New Roman" pitchFamily="18" charset="0"/>
                <a:cs typeface="Times New Roman" pitchFamily="18" charset="0"/>
              </a:rPr>
              <a:t>dir</a:t>
            </a:r>
            <a:r>
              <a:rPr lang="tr-TR" sz="1600" dirty="0">
                <a:latin typeface="Times New Roman" pitchFamily="18" charset="0"/>
                <a:cs typeface="Times New Roman" pitchFamily="18" charset="0"/>
              </a:rPr>
              <a:t>. </a:t>
            </a:r>
          </a:p>
        </p:txBody>
      </p:sp>
      <p:pic>
        <p:nvPicPr>
          <p:cNvPr id="19"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206" y="2871857"/>
            <a:ext cx="8978777" cy="3710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0493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cap="all" dirty="0">
                <a:effectLst>
                  <a:reflection blurRad="12700" stA="48000" endA="300" endPos="55000" dir="5400000" sy="-90000" algn="bl" rotWithShape="0"/>
                </a:effectLst>
                <a:latin typeface="Times New Roman" pitchFamily="18" charset="0"/>
                <a:cs typeface="Times New Roman" pitchFamily="18" charset="0"/>
              </a:rPr>
              <a:t>EMNİYET AMİRLİĞİ</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0" y="5544691"/>
            <a:ext cx="10544211" cy="3787354"/>
          </a:xfrm>
        </p:spPr>
        <p:txBody>
          <a:bodyPr>
            <a:noAutofit/>
          </a:bodyPr>
          <a:lstStyle/>
          <a:p>
            <a:pPr>
              <a:buNone/>
            </a:pPr>
            <a:r>
              <a:rPr lang="tr-TR" sz="2300" dirty="0">
                <a:latin typeface="Times New Roman" pitchFamily="18" charset="0"/>
                <a:cs typeface="Times New Roman" pitchFamily="18" charset="0"/>
              </a:rPr>
              <a:t>	</a:t>
            </a:r>
            <a:endParaRPr lang="tr-TR" sz="2400" dirty="0">
              <a:latin typeface="Times New Roman" pitchFamily="18" charset="0"/>
              <a:cs typeface="Times New Roman" pitchFamily="18" charset="0"/>
            </a:endParaRPr>
          </a:p>
          <a:p>
            <a:pPr>
              <a:buNone/>
            </a:pPr>
            <a:r>
              <a:rPr lang="tr-TR" sz="2400" b="1" dirty="0">
                <a:latin typeface="Times New Roman" pitchFamily="18" charset="0"/>
                <a:cs typeface="Times New Roman" pitchFamily="18" charset="0"/>
              </a:rPr>
              <a:t>	</a:t>
            </a:r>
            <a:r>
              <a:rPr lang="tr-TR" sz="2300" b="1" dirty="0">
                <a:solidFill>
                  <a:srgbClr val="095BFF"/>
                </a:solidFill>
                <a:latin typeface="Times New Roman" pitchFamily="18" charset="0"/>
                <a:cs typeface="Times New Roman" pitchFamily="18" charset="0"/>
              </a:rPr>
              <a:t>	</a:t>
            </a:r>
          </a:p>
          <a:p>
            <a:pPr>
              <a:buNone/>
            </a:pPr>
            <a:r>
              <a:rPr lang="tr-TR" sz="2300" b="1" dirty="0">
                <a:latin typeface="Times New Roman" pitchFamily="18" charset="0"/>
                <a:cs typeface="Times New Roman" pitchFamily="18" charset="0"/>
              </a:rPr>
              <a:t>	</a:t>
            </a:r>
            <a:endParaRPr lang="tr-TR" sz="2300" dirty="0"/>
          </a:p>
          <a:p>
            <a:pPr algn="just"/>
            <a:endParaRPr lang="tr-TR" sz="2300" dirty="0"/>
          </a:p>
        </p:txBody>
      </p:sp>
      <p:graphicFrame>
        <p:nvGraphicFramePr>
          <p:cNvPr id="17" name="Tablo 1"/>
          <p:cNvGraphicFramePr>
            <a:graphicFrameLocks noGrp="1"/>
          </p:cNvGraphicFramePr>
          <p:nvPr>
            <p:extLst>
              <p:ext uri="{D42A27DB-BD31-4B8C-83A1-F6EECF244321}">
                <p14:modId xmlns:p14="http://schemas.microsoft.com/office/powerpoint/2010/main" val="2297550855"/>
              </p:ext>
            </p:extLst>
          </p:nvPr>
        </p:nvGraphicFramePr>
        <p:xfrm>
          <a:off x="714103" y="867266"/>
          <a:ext cx="10781210" cy="2802250"/>
        </p:xfrm>
        <a:graphic>
          <a:graphicData uri="http://schemas.openxmlformats.org/drawingml/2006/table">
            <a:tbl>
              <a:tblPr firstRow="1" bandRow="1">
                <a:tableStyleId>{5C22544A-7EE6-4342-B048-85BDC9FD1C3A}</a:tableStyleId>
              </a:tblPr>
              <a:tblGrid>
                <a:gridCol w="5390605">
                  <a:extLst>
                    <a:ext uri="{9D8B030D-6E8A-4147-A177-3AD203B41FA5}">
                      <a16:colId xmlns:a16="http://schemas.microsoft.com/office/drawing/2014/main" val="126344048"/>
                    </a:ext>
                  </a:extLst>
                </a:gridCol>
                <a:gridCol w="5390605">
                  <a:extLst>
                    <a:ext uri="{9D8B030D-6E8A-4147-A177-3AD203B41FA5}">
                      <a16:colId xmlns:a16="http://schemas.microsoft.com/office/drawing/2014/main" val="1731687315"/>
                    </a:ext>
                  </a:extLst>
                </a:gridCol>
              </a:tblGrid>
              <a:tr h="456818">
                <a:tc>
                  <a:txBody>
                    <a:bodyPr/>
                    <a:lstStyle/>
                    <a:p>
                      <a:r>
                        <a:rPr lang="tr-TR" sz="1400" dirty="0"/>
                        <a:t>Personel Durumu</a:t>
                      </a:r>
                    </a:p>
                  </a:txBody>
                  <a:tcPr/>
                </a:tc>
                <a:tc>
                  <a:txBody>
                    <a:bodyPr/>
                    <a:lstStyle/>
                    <a:p>
                      <a:endParaRPr lang="tr-TR" sz="1400"/>
                    </a:p>
                  </a:txBody>
                  <a:tcPr/>
                </a:tc>
                <a:extLst>
                  <a:ext uri="{0D108BD9-81ED-4DB2-BD59-A6C34878D82A}">
                    <a16:rowId xmlns:a16="http://schemas.microsoft.com/office/drawing/2014/main" val="424568404"/>
                  </a:ext>
                </a:extLst>
              </a:tr>
              <a:tr h="456818">
                <a:tc>
                  <a:txBody>
                    <a:bodyPr/>
                    <a:lstStyle/>
                    <a:p>
                      <a:r>
                        <a:rPr lang="tr-TR" sz="1400"/>
                        <a:t>Komiser  Yardımcısı</a:t>
                      </a:r>
                      <a:endParaRPr lang="tr-TR" sz="1400" dirty="0"/>
                    </a:p>
                  </a:txBody>
                  <a:tcPr/>
                </a:tc>
                <a:tc>
                  <a:txBody>
                    <a:bodyPr/>
                    <a:lstStyle/>
                    <a:p>
                      <a:r>
                        <a:rPr lang="tr-TR" sz="1400" dirty="0"/>
                        <a:t>1</a:t>
                      </a:r>
                    </a:p>
                  </a:txBody>
                  <a:tcPr/>
                </a:tc>
                <a:extLst>
                  <a:ext uri="{0D108BD9-81ED-4DB2-BD59-A6C34878D82A}">
                    <a16:rowId xmlns:a16="http://schemas.microsoft.com/office/drawing/2014/main" val="1172290722"/>
                  </a:ext>
                </a:extLst>
              </a:tr>
              <a:tr h="456818">
                <a:tc>
                  <a:txBody>
                    <a:bodyPr/>
                    <a:lstStyle/>
                    <a:p>
                      <a:r>
                        <a:rPr lang="tr-TR" sz="1400" dirty="0"/>
                        <a:t>Polis Memuru</a:t>
                      </a:r>
                    </a:p>
                  </a:txBody>
                  <a:tcPr/>
                </a:tc>
                <a:tc>
                  <a:txBody>
                    <a:bodyPr/>
                    <a:lstStyle/>
                    <a:p>
                      <a:r>
                        <a:rPr lang="tr-TR" sz="1400" dirty="0" smtClean="0"/>
                        <a:t>13</a:t>
                      </a:r>
                      <a:endParaRPr lang="tr-TR" sz="1400" dirty="0"/>
                    </a:p>
                  </a:txBody>
                  <a:tcPr/>
                </a:tc>
                <a:extLst>
                  <a:ext uri="{0D108BD9-81ED-4DB2-BD59-A6C34878D82A}">
                    <a16:rowId xmlns:a16="http://schemas.microsoft.com/office/drawing/2014/main" val="2499776779"/>
                  </a:ext>
                </a:extLst>
              </a:tr>
              <a:tr h="456818">
                <a:tc>
                  <a:txBody>
                    <a:bodyPr/>
                    <a:lstStyle/>
                    <a:p>
                      <a:r>
                        <a:rPr lang="tr-TR" sz="1400" dirty="0"/>
                        <a:t>Mahalle Bekçisi</a:t>
                      </a:r>
                    </a:p>
                  </a:txBody>
                  <a:tcPr/>
                </a:tc>
                <a:tc>
                  <a:txBody>
                    <a:bodyPr/>
                    <a:lstStyle/>
                    <a:p>
                      <a:endParaRPr lang="tr-TR" sz="1400" dirty="0"/>
                    </a:p>
                    <a:p>
                      <a:r>
                        <a:rPr lang="tr-TR" sz="1400" dirty="0"/>
                        <a:t>3</a:t>
                      </a:r>
                    </a:p>
                  </a:txBody>
                  <a:tcPr/>
                </a:tc>
                <a:extLst>
                  <a:ext uri="{0D108BD9-81ED-4DB2-BD59-A6C34878D82A}">
                    <a16:rowId xmlns:a16="http://schemas.microsoft.com/office/drawing/2014/main" val="200350494"/>
                  </a:ext>
                </a:extLst>
              </a:tr>
              <a:tr h="456818">
                <a:tc>
                  <a:txBody>
                    <a:bodyPr/>
                    <a:lstStyle/>
                    <a:p>
                      <a:r>
                        <a:rPr lang="tr-TR" sz="1400" dirty="0"/>
                        <a:t>Sürekli İşçi</a:t>
                      </a:r>
                    </a:p>
                  </a:txBody>
                  <a:tcPr/>
                </a:tc>
                <a:tc>
                  <a:txBody>
                    <a:bodyPr/>
                    <a:lstStyle/>
                    <a:p>
                      <a:r>
                        <a:rPr lang="tr-TR" sz="1400" dirty="0"/>
                        <a:t>1</a:t>
                      </a:r>
                    </a:p>
                  </a:txBody>
                  <a:tcPr/>
                </a:tc>
                <a:extLst>
                  <a:ext uri="{0D108BD9-81ED-4DB2-BD59-A6C34878D82A}">
                    <a16:rowId xmlns:a16="http://schemas.microsoft.com/office/drawing/2014/main" val="650097588"/>
                  </a:ext>
                </a:extLst>
              </a:tr>
              <a:tr h="456818">
                <a:tc>
                  <a:txBody>
                    <a:bodyPr/>
                    <a:lstStyle/>
                    <a:p>
                      <a:r>
                        <a:rPr lang="tr-TR" sz="1400" b="1" dirty="0"/>
                        <a:t>Toplam</a:t>
                      </a:r>
                    </a:p>
                  </a:txBody>
                  <a:tcPr/>
                </a:tc>
                <a:tc>
                  <a:txBody>
                    <a:bodyPr/>
                    <a:lstStyle/>
                    <a:p>
                      <a:r>
                        <a:rPr lang="tr-TR" sz="1400" b="1" dirty="0" smtClean="0"/>
                        <a:t>19</a:t>
                      </a:r>
                      <a:endParaRPr lang="tr-TR" sz="1400" b="1" dirty="0"/>
                    </a:p>
                  </a:txBody>
                  <a:tcPr/>
                </a:tc>
                <a:extLst>
                  <a:ext uri="{0D108BD9-81ED-4DB2-BD59-A6C34878D82A}">
                    <a16:rowId xmlns:a16="http://schemas.microsoft.com/office/drawing/2014/main" val="3017368556"/>
                  </a:ext>
                </a:extLst>
              </a:tr>
            </a:tbl>
          </a:graphicData>
        </a:graphic>
      </p:graphicFrame>
      <p:graphicFrame>
        <p:nvGraphicFramePr>
          <p:cNvPr id="19" name="Tablo 3"/>
          <p:cNvGraphicFramePr>
            <a:graphicFrameLocks noGrp="1"/>
          </p:cNvGraphicFramePr>
          <p:nvPr/>
        </p:nvGraphicFramePr>
        <p:xfrm>
          <a:off x="714103" y="3712144"/>
          <a:ext cx="10781210" cy="2993454"/>
        </p:xfrm>
        <a:graphic>
          <a:graphicData uri="http://schemas.openxmlformats.org/drawingml/2006/table">
            <a:tbl>
              <a:tblPr firstRow="1" bandRow="1">
                <a:tableStyleId>{5C22544A-7EE6-4342-B048-85BDC9FD1C3A}</a:tableStyleId>
              </a:tblPr>
              <a:tblGrid>
                <a:gridCol w="5390605">
                  <a:extLst>
                    <a:ext uri="{9D8B030D-6E8A-4147-A177-3AD203B41FA5}">
                      <a16:colId xmlns:a16="http://schemas.microsoft.com/office/drawing/2014/main" val="4285000961"/>
                    </a:ext>
                  </a:extLst>
                </a:gridCol>
                <a:gridCol w="5390605">
                  <a:extLst>
                    <a:ext uri="{9D8B030D-6E8A-4147-A177-3AD203B41FA5}">
                      <a16:colId xmlns:a16="http://schemas.microsoft.com/office/drawing/2014/main" val="3604690281"/>
                    </a:ext>
                  </a:extLst>
                </a:gridCol>
              </a:tblGrid>
              <a:tr h="498909">
                <a:tc>
                  <a:txBody>
                    <a:bodyPr/>
                    <a:lstStyle/>
                    <a:p>
                      <a:r>
                        <a:rPr lang="tr-TR" sz="1400" dirty="0"/>
                        <a:t>Araç Durumu</a:t>
                      </a:r>
                    </a:p>
                  </a:txBody>
                  <a:tcPr/>
                </a:tc>
                <a:tc>
                  <a:txBody>
                    <a:bodyPr/>
                    <a:lstStyle/>
                    <a:p>
                      <a:endParaRPr lang="tr-TR" sz="1400"/>
                    </a:p>
                  </a:txBody>
                  <a:tcPr/>
                </a:tc>
                <a:extLst>
                  <a:ext uri="{0D108BD9-81ED-4DB2-BD59-A6C34878D82A}">
                    <a16:rowId xmlns:a16="http://schemas.microsoft.com/office/drawing/2014/main" val="3384687964"/>
                  </a:ext>
                </a:extLst>
              </a:tr>
              <a:tr h="498909">
                <a:tc>
                  <a:txBody>
                    <a:bodyPr/>
                    <a:lstStyle/>
                    <a:p>
                      <a:r>
                        <a:rPr lang="tr-TR" sz="1400" dirty="0"/>
                        <a:t>2011 Model Ford</a:t>
                      </a:r>
                      <a:r>
                        <a:rPr lang="tr-TR" sz="1400" baseline="0" dirty="0"/>
                        <a:t> Connect </a:t>
                      </a:r>
                      <a:endParaRPr lang="tr-TR" sz="1400" dirty="0"/>
                    </a:p>
                  </a:txBody>
                  <a:tcPr/>
                </a:tc>
                <a:tc>
                  <a:txBody>
                    <a:bodyPr/>
                    <a:lstStyle/>
                    <a:p>
                      <a:r>
                        <a:rPr lang="tr-TR" sz="1400" dirty="0"/>
                        <a:t>1</a:t>
                      </a:r>
                    </a:p>
                  </a:txBody>
                  <a:tcPr/>
                </a:tc>
                <a:extLst>
                  <a:ext uri="{0D108BD9-81ED-4DB2-BD59-A6C34878D82A}">
                    <a16:rowId xmlns:a16="http://schemas.microsoft.com/office/drawing/2014/main" val="660267462"/>
                  </a:ext>
                </a:extLst>
              </a:tr>
              <a:tr h="498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a:t>2008 Model Ford</a:t>
                      </a:r>
                      <a:r>
                        <a:rPr lang="tr-TR" sz="1400" baseline="0" dirty="0"/>
                        <a:t> Connect </a:t>
                      </a:r>
                      <a:endParaRPr lang="tr-TR" sz="1400" dirty="0"/>
                    </a:p>
                  </a:txBody>
                  <a:tcPr/>
                </a:tc>
                <a:tc>
                  <a:txBody>
                    <a:bodyPr/>
                    <a:lstStyle/>
                    <a:p>
                      <a:r>
                        <a:rPr lang="tr-TR" sz="1400" dirty="0"/>
                        <a:t>1</a:t>
                      </a:r>
                    </a:p>
                  </a:txBody>
                  <a:tcPr/>
                </a:tc>
                <a:extLst>
                  <a:ext uri="{0D108BD9-81ED-4DB2-BD59-A6C34878D82A}">
                    <a16:rowId xmlns:a16="http://schemas.microsoft.com/office/drawing/2014/main" val="1053684067"/>
                  </a:ext>
                </a:extLst>
              </a:tr>
              <a:tr h="498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a:t>2009 Model Ford</a:t>
                      </a:r>
                      <a:r>
                        <a:rPr lang="tr-TR" sz="1400" baseline="0" dirty="0"/>
                        <a:t> Connect </a:t>
                      </a:r>
                      <a:endParaRPr lang="tr-TR" sz="1400" dirty="0"/>
                    </a:p>
                  </a:txBody>
                  <a:tcPr/>
                </a:tc>
                <a:tc>
                  <a:txBody>
                    <a:bodyPr/>
                    <a:lstStyle/>
                    <a:p>
                      <a:r>
                        <a:rPr lang="tr-TR" sz="1400" dirty="0"/>
                        <a:t>1</a:t>
                      </a:r>
                    </a:p>
                  </a:txBody>
                  <a:tcPr/>
                </a:tc>
                <a:extLst>
                  <a:ext uri="{0D108BD9-81ED-4DB2-BD59-A6C34878D82A}">
                    <a16:rowId xmlns:a16="http://schemas.microsoft.com/office/drawing/2014/main" val="3708630553"/>
                  </a:ext>
                </a:extLst>
              </a:tr>
              <a:tr h="498909">
                <a:tc>
                  <a:txBody>
                    <a:bodyPr/>
                    <a:lstStyle/>
                    <a:p>
                      <a:r>
                        <a:rPr lang="tr-TR" sz="1400" dirty="0"/>
                        <a:t>2015 Fiat </a:t>
                      </a:r>
                      <a:r>
                        <a:rPr lang="tr-TR" sz="1400" dirty="0" err="1"/>
                        <a:t>Doblo</a:t>
                      </a:r>
                      <a:endParaRPr lang="tr-TR" sz="1400" dirty="0"/>
                    </a:p>
                  </a:txBody>
                  <a:tcPr/>
                </a:tc>
                <a:tc>
                  <a:txBody>
                    <a:bodyPr/>
                    <a:lstStyle/>
                    <a:p>
                      <a:r>
                        <a:rPr lang="tr-TR" sz="1400" dirty="0"/>
                        <a:t>1</a:t>
                      </a:r>
                    </a:p>
                  </a:txBody>
                  <a:tcPr/>
                </a:tc>
                <a:extLst>
                  <a:ext uri="{0D108BD9-81ED-4DB2-BD59-A6C34878D82A}">
                    <a16:rowId xmlns:a16="http://schemas.microsoft.com/office/drawing/2014/main" val="786072969"/>
                  </a:ext>
                </a:extLst>
              </a:tr>
              <a:tr h="498909">
                <a:tc>
                  <a:txBody>
                    <a:bodyPr/>
                    <a:lstStyle/>
                    <a:p>
                      <a:r>
                        <a:rPr lang="tr-TR" sz="1400" b="1" dirty="0"/>
                        <a:t>Toplam</a:t>
                      </a:r>
                    </a:p>
                  </a:txBody>
                  <a:tcPr/>
                </a:tc>
                <a:tc>
                  <a:txBody>
                    <a:bodyPr/>
                    <a:lstStyle/>
                    <a:p>
                      <a:r>
                        <a:rPr lang="tr-TR" sz="1400" b="1" dirty="0"/>
                        <a:t>4</a:t>
                      </a:r>
                    </a:p>
                  </a:txBody>
                  <a:tcPr/>
                </a:tc>
                <a:extLst>
                  <a:ext uri="{0D108BD9-81ED-4DB2-BD59-A6C34878D82A}">
                    <a16:rowId xmlns:a16="http://schemas.microsoft.com/office/drawing/2014/main" val="1213796181"/>
                  </a:ext>
                </a:extLst>
              </a:tr>
            </a:tbl>
          </a:graphicData>
        </a:graphic>
      </p:graphicFrame>
    </p:spTree>
    <p:extLst>
      <p:ext uri="{BB962C8B-B14F-4D97-AF65-F5344CB8AC3E}">
        <p14:creationId xmlns:p14="http://schemas.microsoft.com/office/powerpoint/2010/main" val="4191735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a:effectLst>
                  <a:reflection blurRad="12700" stA="48000" endA="300" endPos="55000" dir="5400000" sy="-90000" algn="bl" rotWithShape="0"/>
                </a:effectLst>
                <a:latin typeface="Times New Roman" pitchFamily="18" charset="0"/>
                <a:cs typeface="Times New Roman" pitchFamily="18" charset="0"/>
              </a:rPr>
              <a:t>İLÇE JANDARMA KOMUTANLIĞI</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60698" y="3456459"/>
            <a:ext cx="10544211" cy="7272808"/>
          </a:xfrm>
        </p:spPr>
        <p:txBody>
          <a:bodyPr>
            <a:noAutofit/>
          </a:bodyPr>
          <a:lstStyle/>
          <a:p>
            <a:pPr algn="just">
              <a:buNone/>
            </a:pPr>
            <a:r>
              <a:rPr lang="tr-TR" sz="1900" dirty="0">
                <a:latin typeface="Times New Roman" pitchFamily="18" charset="0"/>
                <a:cs typeface="Times New Roman" pitchFamily="18" charset="0"/>
              </a:rPr>
              <a:t>	</a:t>
            </a:r>
          </a:p>
          <a:p>
            <a:pPr algn="just">
              <a:buNone/>
            </a:pPr>
            <a:r>
              <a:rPr lang="tr-TR" sz="1900" dirty="0">
                <a:solidFill>
                  <a:srgbClr val="0070C0"/>
                </a:solidFill>
                <a:latin typeface="Times New Roman" pitchFamily="18" charset="0"/>
                <a:cs typeface="Times New Roman" pitchFamily="18" charset="0"/>
              </a:rPr>
              <a:t>	</a:t>
            </a:r>
            <a:r>
              <a:rPr lang="tr-TR" sz="2000" dirty="0">
                <a:solidFill>
                  <a:schemeClr val="tx1"/>
                </a:solidFill>
                <a:latin typeface="Times New Roman" pitchFamily="18" charset="0"/>
                <a:cs typeface="Times New Roman" pitchFamily="18" charset="0"/>
              </a:rPr>
              <a:t>	</a:t>
            </a:r>
            <a:endParaRPr lang="tr-TR" sz="2000" dirty="0">
              <a:solidFill>
                <a:srgbClr val="FF0000"/>
              </a:solidFill>
              <a:latin typeface="Times New Roman" pitchFamily="18" charset="0"/>
              <a:cs typeface="Times New Roman" pitchFamily="18" charset="0"/>
            </a:endParaRPr>
          </a:p>
          <a:p>
            <a:pPr algn="just">
              <a:buNone/>
            </a:pPr>
            <a:endParaRPr lang="tr-TR" sz="2000" dirty="0">
              <a:solidFill>
                <a:srgbClr val="FF0000"/>
              </a:solidFill>
              <a:latin typeface="Times New Roman" pitchFamily="18" charset="0"/>
              <a:cs typeface="Times New Roman" pitchFamily="18" charset="0"/>
            </a:endParaRPr>
          </a:p>
        </p:txBody>
      </p:sp>
      <p:graphicFrame>
        <p:nvGraphicFramePr>
          <p:cNvPr id="17" name="Tablo 4"/>
          <p:cNvGraphicFramePr>
            <a:graphicFrameLocks noGrp="1"/>
          </p:cNvGraphicFramePr>
          <p:nvPr>
            <p:extLst/>
          </p:nvPr>
        </p:nvGraphicFramePr>
        <p:xfrm>
          <a:off x="765925" y="864625"/>
          <a:ext cx="10820400" cy="185447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1888401203"/>
                    </a:ext>
                  </a:extLst>
                </a:gridCol>
                <a:gridCol w="5410200">
                  <a:extLst>
                    <a:ext uri="{9D8B030D-6E8A-4147-A177-3AD203B41FA5}">
                      <a16:colId xmlns:a16="http://schemas.microsoft.com/office/drawing/2014/main" val="1242944403"/>
                    </a:ext>
                  </a:extLst>
                </a:gridCol>
              </a:tblGrid>
              <a:tr h="230253">
                <a:tc>
                  <a:txBody>
                    <a:bodyPr/>
                    <a:lstStyle/>
                    <a:p>
                      <a:r>
                        <a:rPr lang="tr-TR" sz="1200" dirty="0" smtClean="0"/>
                        <a:t>2022 </a:t>
                      </a:r>
                      <a:r>
                        <a:rPr lang="tr-TR" sz="1200" dirty="0"/>
                        <a:t>İlk Altı Ay Devriyeleri</a:t>
                      </a:r>
                    </a:p>
                  </a:txBody>
                  <a:tcPr/>
                </a:tc>
                <a:tc>
                  <a:txBody>
                    <a:bodyPr/>
                    <a:lstStyle/>
                    <a:p>
                      <a:endParaRPr lang="tr-TR" sz="1200" dirty="0"/>
                    </a:p>
                  </a:txBody>
                  <a:tcPr/>
                </a:tc>
                <a:extLst>
                  <a:ext uri="{0D108BD9-81ED-4DB2-BD59-A6C34878D82A}">
                    <a16:rowId xmlns:a16="http://schemas.microsoft.com/office/drawing/2014/main" val="3475289983"/>
                  </a:ext>
                </a:extLst>
              </a:tr>
              <a:tr h="391430">
                <a:tc>
                  <a:txBody>
                    <a:bodyPr/>
                    <a:lstStyle/>
                    <a:p>
                      <a:r>
                        <a:rPr lang="tr-TR" sz="1200" dirty="0">
                          <a:solidFill>
                            <a:schemeClr val="tx1"/>
                          </a:solidFill>
                          <a:latin typeface="Times New Roman" pitchFamily="18" charset="0"/>
                          <a:cs typeface="Times New Roman" pitchFamily="18" charset="0"/>
                        </a:rPr>
                        <a:t>Sorgulanan şahıs sayısı </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rgbClr val="FF0000"/>
                          </a:solidFill>
                          <a:latin typeface="Times New Roman" pitchFamily="18" charset="0"/>
                          <a:cs typeface="Times New Roman" pitchFamily="18" charset="0"/>
                        </a:rPr>
                        <a:t>16221</a:t>
                      </a:r>
                      <a:endParaRPr lang="tr-TR" sz="1200"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2171634450"/>
                  </a:ext>
                </a:extLst>
              </a:tr>
              <a:tr h="391430">
                <a:tc>
                  <a:txBody>
                    <a:bodyPr/>
                    <a:lstStyle/>
                    <a:p>
                      <a:r>
                        <a:rPr lang="tr-TR" sz="1200" dirty="0">
                          <a:solidFill>
                            <a:schemeClr val="tx1"/>
                          </a:solidFill>
                          <a:latin typeface="Times New Roman" pitchFamily="18" charset="0"/>
                          <a:cs typeface="Times New Roman" pitchFamily="18" charset="0"/>
                        </a:rPr>
                        <a:t>UYAP’ tan aranan/yakalanan </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rgbClr val="FF0000"/>
                          </a:solidFill>
                          <a:latin typeface="Times New Roman" pitchFamily="18" charset="0"/>
                          <a:cs typeface="Times New Roman" pitchFamily="18" charset="0"/>
                        </a:rPr>
                        <a:t>12</a:t>
                      </a:r>
                      <a:endParaRPr lang="tr-TR" sz="1200" dirty="0">
                        <a:solidFill>
                          <a:srgbClr val="FF0000"/>
                        </a:solidFill>
                        <a:latin typeface="Times New Roman" pitchFamily="18" charset="0"/>
                        <a:cs typeface="Times New Roman" pitchFamily="18" charset="0"/>
                      </a:endParaRPr>
                    </a:p>
                    <a:p>
                      <a:endParaRPr lang="tr-TR" sz="1200" dirty="0"/>
                    </a:p>
                  </a:txBody>
                  <a:tcPr/>
                </a:tc>
                <a:extLst>
                  <a:ext uri="{0D108BD9-81ED-4DB2-BD59-A6C34878D82A}">
                    <a16:rowId xmlns:a16="http://schemas.microsoft.com/office/drawing/2014/main" val="3930513622"/>
                  </a:ext>
                </a:extLst>
              </a:tr>
              <a:tr h="391430">
                <a:tc>
                  <a:txBody>
                    <a:bodyPr/>
                    <a:lstStyle/>
                    <a:p>
                      <a:r>
                        <a:rPr lang="tr-TR" sz="1200" dirty="0">
                          <a:solidFill>
                            <a:schemeClr val="tx1"/>
                          </a:solidFill>
                          <a:latin typeface="Times New Roman" pitchFamily="18" charset="0"/>
                          <a:cs typeface="Times New Roman" pitchFamily="18" charset="0"/>
                        </a:rPr>
                        <a:t>Yoklama kaçağı olarak yakalan</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rgbClr val="FF0000"/>
                          </a:solidFill>
                          <a:latin typeface="Times New Roman" pitchFamily="18" charset="0"/>
                          <a:cs typeface="Times New Roman" pitchFamily="18" charset="0"/>
                        </a:rPr>
                        <a:t>32</a:t>
                      </a:r>
                      <a:endParaRPr lang="tr-TR" sz="1200" dirty="0">
                        <a:solidFill>
                          <a:srgbClr val="FF0000"/>
                        </a:solidFill>
                        <a:latin typeface="Times New Roman" pitchFamily="18" charset="0"/>
                        <a:cs typeface="Times New Roman" pitchFamily="18" charset="0"/>
                      </a:endParaRPr>
                    </a:p>
                    <a:p>
                      <a:endParaRPr lang="tr-TR" sz="1200" dirty="0"/>
                    </a:p>
                  </a:txBody>
                  <a:tcPr/>
                </a:tc>
                <a:extLst>
                  <a:ext uri="{0D108BD9-81ED-4DB2-BD59-A6C34878D82A}">
                    <a16:rowId xmlns:a16="http://schemas.microsoft.com/office/drawing/2014/main" val="1175254691"/>
                  </a:ext>
                </a:extLst>
              </a:tr>
              <a:tr h="230253">
                <a:tc>
                  <a:txBody>
                    <a:bodyPr/>
                    <a:lstStyle/>
                    <a:p>
                      <a:r>
                        <a:rPr lang="tr-TR" sz="1200" dirty="0">
                          <a:solidFill>
                            <a:schemeClr val="tx1"/>
                          </a:solidFill>
                          <a:latin typeface="Times New Roman" pitchFamily="18" charset="0"/>
                          <a:cs typeface="Times New Roman" pitchFamily="18" charset="0"/>
                        </a:rPr>
                        <a:t>KIHBİ olarak aranan/yakalanan:</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FF0000"/>
                          </a:solidFill>
                          <a:latin typeface="Times New Roman" pitchFamily="18" charset="0"/>
                          <a:cs typeface="Times New Roman" pitchFamily="18" charset="0"/>
                        </a:rPr>
                        <a:t>1</a:t>
                      </a:r>
                      <a:endParaRPr lang="tr-TR" sz="1200" dirty="0"/>
                    </a:p>
                  </a:txBody>
                  <a:tcPr/>
                </a:tc>
                <a:extLst>
                  <a:ext uri="{0D108BD9-81ED-4DB2-BD59-A6C34878D82A}">
                    <a16:rowId xmlns:a16="http://schemas.microsoft.com/office/drawing/2014/main" val="3447881165"/>
                  </a:ext>
                </a:extLst>
              </a:tr>
            </a:tbl>
          </a:graphicData>
        </a:graphic>
      </p:graphicFrame>
      <p:graphicFrame>
        <p:nvGraphicFramePr>
          <p:cNvPr id="19" name="Tablo 5"/>
          <p:cNvGraphicFramePr>
            <a:graphicFrameLocks noGrp="1"/>
          </p:cNvGraphicFramePr>
          <p:nvPr>
            <p:extLst/>
          </p:nvPr>
        </p:nvGraphicFramePr>
        <p:xfrm>
          <a:off x="776811" y="2729075"/>
          <a:ext cx="10809514" cy="3765162"/>
        </p:xfrm>
        <a:graphic>
          <a:graphicData uri="http://schemas.openxmlformats.org/drawingml/2006/table">
            <a:tbl>
              <a:tblPr firstRow="1" bandRow="1">
                <a:tableStyleId>{5C22544A-7EE6-4342-B048-85BDC9FD1C3A}</a:tableStyleId>
              </a:tblPr>
              <a:tblGrid>
                <a:gridCol w="5404757">
                  <a:extLst>
                    <a:ext uri="{9D8B030D-6E8A-4147-A177-3AD203B41FA5}">
                      <a16:colId xmlns:a16="http://schemas.microsoft.com/office/drawing/2014/main" val="1651935469"/>
                    </a:ext>
                  </a:extLst>
                </a:gridCol>
                <a:gridCol w="5404757">
                  <a:extLst>
                    <a:ext uri="{9D8B030D-6E8A-4147-A177-3AD203B41FA5}">
                      <a16:colId xmlns:a16="http://schemas.microsoft.com/office/drawing/2014/main" val="421885158"/>
                    </a:ext>
                  </a:extLst>
                </a:gridCol>
              </a:tblGrid>
              <a:tr h="274226">
                <a:tc>
                  <a:txBody>
                    <a:bodyPr/>
                    <a:lstStyle/>
                    <a:p>
                      <a:r>
                        <a:rPr lang="tr-TR" sz="1200" dirty="0" smtClean="0"/>
                        <a:t>2022  </a:t>
                      </a:r>
                      <a:r>
                        <a:rPr lang="tr-TR" sz="1200" dirty="0"/>
                        <a:t>İlk Altı</a:t>
                      </a:r>
                      <a:r>
                        <a:rPr lang="tr-TR" sz="1200" baseline="0" dirty="0"/>
                        <a:t> Ayda Meydana Gelen</a:t>
                      </a:r>
                      <a:r>
                        <a:rPr lang="tr-TR" sz="1200" dirty="0"/>
                        <a:t> Olaylar</a:t>
                      </a:r>
                    </a:p>
                  </a:txBody>
                  <a:tcPr/>
                </a:tc>
                <a:tc>
                  <a:txBody>
                    <a:bodyPr/>
                    <a:lstStyle/>
                    <a:p>
                      <a:endParaRPr lang="tr-TR" sz="1200" dirty="0"/>
                    </a:p>
                  </a:txBody>
                  <a:tcPr/>
                </a:tc>
                <a:extLst>
                  <a:ext uri="{0D108BD9-81ED-4DB2-BD59-A6C34878D82A}">
                    <a16:rowId xmlns:a16="http://schemas.microsoft.com/office/drawing/2014/main" val="328673777"/>
                  </a:ext>
                </a:extLst>
              </a:tr>
              <a:tr h="473322">
                <a:tc>
                  <a:txBody>
                    <a:bodyPr/>
                    <a:lstStyle/>
                    <a:p>
                      <a:r>
                        <a:rPr lang="tr-TR" sz="1200" dirty="0">
                          <a:solidFill>
                            <a:schemeClr val="tx1"/>
                          </a:solidFill>
                          <a:latin typeface="Times New Roman" pitchFamily="18" charset="0"/>
                          <a:cs typeface="Times New Roman" pitchFamily="18" charset="0"/>
                        </a:rPr>
                        <a:t>Tehdit (kişilere karşı) </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dirty="0" smtClean="0">
                          <a:solidFill>
                            <a:srgbClr val="FF0000"/>
                          </a:solidFill>
                          <a:latin typeface="Times New Roman" pitchFamily="18" charset="0"/>
                          <a:cs typeface="Times New Roman" pitchFamily="18" charset="0"/>
                        </a:rPr>
                        <a:t>10</a:t>
                      </a:r>
                      <a:endParaRPr lang="tr-TR" sz="1200" b="0" dirty="0">
                        <a:solidFill>
                          <a:srgbClr val="FF0000"/>
                        </a:solidFill>
                        <a:latin typeface="Times New Roman" pitchFamily="18" charset="0"/>
                        <a:cs typeface="Times New Roman" pitchFamily="18" charset="0"/>
                      </a:endParaRPr>
                    </a:p>
                    <a:p>
                      <a:endParaRPr lang="tr-TR" sz="1200" b="0" dirty="0">
                        <a:solidFill>
                          <a:srgbClr val="FF0000"/>
                        </a:solidFill>
                      </a:endParaRPr>
                    </a:p>
                  </a:txBody>
                  <a:tcPr/>
                </a:tc>
                <a:extLst>
                  <a:ext uri="{0D108BD9-81ED-4DB2-BD59-A6C34878D82A}">
                    <a16:rowId xmlns:a16="http://schemas.microsoft.com/office/drawing/2014/main" val="1604559434"/>
                  </a:ext>
                </a:extLst>
              </a:tr>
              <a:tr h="274226">
                <a:tc>
                  <a:txBody>
                    <a:bodyPr/>
                    <a:lstStyle/>
                    <a:p>
                      <a:r>
                        <a:rPr lang="tr-TR" sz="1200" dirty="0">
                          <a:solidFill>
                            <a:schemeClr val="tx1"/>
                          </a:solidFill>
                          <a:latin typeface="Times New Roman" pitchFamily="18" charset="0"/>
                          <a:cs typeface="Times New Roman" pitchFamily="18" charset="0"/>
                        </a:rPr>
                        <a:t>Hayata karşı kasten yaralanma</a:t>
                      </a:r>
                      <a:endParaRPr lang="tr-TR" sz="1200" dirty="0"/>
                    </a:p>
                  </a:txBody>
                  <a:tcPr/>
                </a:tc>
                <a:tc>
                  <a:txBody>
                    <a:bodyPr/>
                    <a:lstStyle/>
                    <a:p>
                      <a:r>
                        <a:rPr lang="tr-TR" sz="1200" b="0" dirty="0" smtClean="0">
                          <a:solidFill>
                            <a:srgbClr val="FF0000"/>
                          </a:solidFill>
                        </a:rPr>
                        <a:t>0</a:t>
                      </a:r>
                      <a:endParaRPr lang="tr-TR" sz="1200" b="0" dirty="0">
                        <a:solidFill>
                          <a:srgbClr val="FF0000"/>
                        </a:solidFill>
                      </a:endParaRPr>
                    </a:p>
                  </a:txBody>
                  <a:tcPr/>
                </a:tc>
                <a:extLst>
                  <a:ext uri="{0D108BD9-81ED-4DB2-BD59-A6C34878D82A}">
                    <a16:rowId xmlns:a16="http://schemas.microsoft.com/office/drawing/2014/main" val="3998890637"/>
                  </a:ext>
                </a:extLst>
              </a:tr>
              <a:tr h="274226">
                <a:tc>
                  <a:txBody>
                    <a:bodyPr/>
                    <a:lstStyle/>
                    <a:p>
                      <a:r>
                        <a:rPr lang="tr-TR" sz="1200" dirty="0">
                          <a:solidFill>
                            <a:schemeClr val="tx1"/>
                          </a:solidFill>
                          <a:latin typeface="Times New Roman" pitchFamily="18" charset="0"/>
                          <a:cs typeface="Times New Roman" pitchFamily="18" charset="0"/>
                        </a:rPr>
                        <a:t>Kasten Yaralama kişilere karşı </a:t>
                      </a:r>
                      <a:endParaRPr lang="tr-TR" sz="1200" dirty="0"/>
                    </a:p>
                  </a:txBody>
                  <a:tcPr/>
                </a:tc>
                <a:tc>
                  <a:txBody>
                    <a:bodyPr/>
                    <a:lstStyle/>
                    <a:p>
                      <a:r>
                        <a:rPr lang="tr-TR" sz="1200" b="0" dirty="0" smtClean="0">
                          <a:solidFill>
                            <a:srgbClr val="FF0000"/>
                          </a:solidFill>
                        </a:rPr>
                        <a:t>11</a:t>
                      </a:r>
                      <a:endParaRPr lang="tr-TR" sz="1200" b="0" dirty="0">
                        <a:solidFill>
                          <a:srgbClr val="FF0000"/>
                        </a:solidFill>
                      </a:endParaRPr>
                    </a:p>
                  </a:txBody>
                  <a:tcPr/>
                </a:tc>
                <a:extLst>
                  <a:ext uri="{0D108BD9-81ED-4DB2-BD59-A6C34878D82A}">
                    <a16:rowId xmlns:a16="http://schemas.microsoft.com/office/drawing/2014/main" val="3811560718"/>
                  </a:ext>
                </a:extLst>
              </a:tr>
              <a:tr h="274226">
                <a:tc>
                  <a:txBody>
                    <a:bodyPr/>
                    <a:lstStyle/>
                    <a:p>
                      <a:r>
                        <a:rPr lang="tr-TR" sz="1200" dirty="0">
                          <a:solidFill>
                            <a:schemeClr val="tx1"/>
                          </a:solidFill>
                          <a:latin typeface="Times New Roman" pitchFamily="18" charset="0"/>
                          <a:cs typeface="Times New Roman" pitchFamily="18" charset="0"/>
                        </a:rPr>
                        <a:t>Çocuk İstismarı </a:t>
                      </a:r>
                      <a:endParaRPr lang="tr-TR" sz="1200" dirty="0"/>
                    </a:p>
                  </a:txBody>
                  <a:tcPr/>
                </a:tc>
                <a:tc>
                  <a:txBody>
                    <a:bodyPr/>
                    <a:lstStyle/>
                    <a:p>
                      <a:r>
                        <a:rPr lang="tr-TR" sz="1200" b="0" dirty="0">
                          <a:solidFill>
                            <a:srgbClr val="FF0000"/>
                          </a:solidFill>
                        </a:rPr>
                        <a:t>0</a:t>
                      </a:r>
                    </a:p>
                  </a:txBody>
                  <a:tcPr/>
                </a:tc>
                <a:extLst>
                  <a:ext uri="{0D108BD9-81ED-4DB2-BD59-A6C34878D82A}">
                    <a16:rowId xmlns:a16="http://schemas.microsoft.com/office/drawing/2014/main" val="3215386840"/>
                  </a:ext>
                </a:extLst>
              </a:tr>
              <a:tr h="274226">
                <a:tc>
                  <a:txBody>
                    <a:bodyPr/>
                    <a:lstStyle/>
                    <a:p>
                      <a:r>
                        <a:rPr lang="tr-TR" sz="1200" dirty="0">
                          <a:solidFill>
                            <a:schemeClr val="tx1"/>
                          </a:solidFill>
                          <a:latin typeface="Times New Roman" pitchFamily="18" charset="0"/>
                          <a:cs typeface="Times New Roman" pitchFamily="18" charset="0"/>
                        </a:rPr>
                        <a:t>Mala Zarar verme </a:t>
                      </a:r>
                      <a:endParaRPr lang="tr-TR" sz="1200" dirty="0"/>
                    </a:p>
                  </a:txBody>
                  <a:tcPr/>
                </a:tc>
                <a:tc>
                  <a:txBody>
                    <a:bodyPr/>
                    <a:lstStyle/>
                    <a:p>
                      <a:r>
                        <a:rPr lang="tr-TR" sz="1200" b="0" dirty="0" smtClean="0">
                          <a:solidFill>
                            <a:srgbClr val="FF0000"/>
                          </a:solidFill>
                        </a:rPr>
                        <a:t>4</a:t>
                      </a:r>
                      <a:endParaRPr lang="tr-TR" sz="1200" b="0" dirty="0">
                        <a:solidFill>
                          <a:srgbClr val="FF0000"/>
                        </a:solidFill>
                      </a:endParaRPr>
                    </a:p>
                  </a:txBody>
                  <a:tcPr/>
                </a:tc>
                <a:extLst>
                  <a:ext uri="{0D108BD9-81ED-4DB2-BD59-A6C34878D82A}">
                    <a16:rowId xmlns:a16="http://schemas.microsoft.com/office/drawing/2014/main" val="2166830392"/>
                  </a:ext>
                </a:extLst>
              </a:tr>
              <a:tr h="274226">
                <a:tc>
                  <a:txBody>
                    <a:bodyPr/>
                    <a:lstStyle/>
                    <a:p>
                      <a:r>
                        <a:rPr lang="tr-TR" sz="1200" dirty="0">
                          <a:solidFill>
                            <a:schemeClr val="tx1"/>
                          </a:solidFill>
                          <a:latin typeface="Times New Roman" pitchFamily="18" charset="0"/>
                          <a:cs typeface="Times New Roman" pitchFamily="18" charset="0"/>
                        </a:rPr>
                        <a:t>Dolandırıcılık </a:t>
                      </a:r>
                      <a:r>
                        <a:rPr lang="tr-TR" sz="1200" dirty="0">
                          <a:latin typeface="Times New Roman" pitchFamily="18" charset="0"/>
                          <a:cs typeface="Times New Roman" pitchFamily="18" charset="0"/>
                        </a:rPr>
                        <a:t>(</a:t>
                      </a:r>
                      <a:r>
                        <a:rPr lang="tr-TR" sz="1200" dirty="0">
                          <a:solidFill>
                            <a:schemeClr val="tx1"/>
                          </a:solidFill>
                          <a:latin typeface="Times New Roman" pitchFamily="18" charset="0"/>
                          <a:cs typeface="Times New Roman" pitchFamily="18" charset="0"/>
                        </a:rPr>
                        <a:t>kişilere karşı) </a:t>
                      </a:r>
                      <a:endParaRPr lang="tr-TR" sz="1200" dirty="0">
                        <a:solidFill>
                          <a:schemeClr val="tx1"/>
                        </a:solidFill>
                      </a:endParaRPr>
                    </a:p>
                  </a:txBody>
                  <a:tcPr/>
                </a:tc>
                <a:tc>
                  <a:txBody>
                    <a:bodyPr/>
                    <a:lstStyle/>
                    <a:p>
                      <a:r>
                        <a:rPr lang="tr-TR" sz="1200" b="0" dirty="0">
                          <a:solidFill>
                            <a:srgbClr val="FF0000"/>
                          </a:solidFill>
                        </a:rPr>
                        <a:t>1</a:t>
                      </a:r>
                    </a:p>
                  </a:txBody>
                  <a:tcPr/>
                </a:tc>
                <a:extLst>
                  <a:ext uri="{0D108BD9-81ED-4DB2-BD59-A6C34878D82A}">
                    <a16:rowId xmlns:a16="http://schemas.microsoft.com/office/drawing/2014/main" val="769245568"/>
                  </a:ext>
                </a:extLst>
              </a:tr>
              <a:tr h="274226">
                <a:tc>
                  <a:txBody>
                    <a:bodyPr/>
                    <a:lstStyle/>
                    <a:p>
                      <a:r>
                        <a:rPr lang="tr-TR" sz="1200" dirty="0">
                          <a:solidFill>
                            <a:schemeClr val="tx1"/>
                          </a:solidFill>
                          <a:latin typeface="Times New Roman" pitchFamily="18" charset="0"/>
                          <a:cs typeface="Times New Roman" pitchFamily="18" charset="0"/>
                        </a:rPr>
                        <a:t>Trafik Kazası(Hayata karşı)</a:t>
                      </a:r>
                      <a:endParaRPr lang="tr-TR" sz="1200" dirty="0"/>
                    </a:p>
                  </a:txBody>
                  <a:tcPr/>
                </a:tc>
                <a:tc>
                  <a:txBody>
                    <a:bodyPr/>
                    <a:lstStyle/>
                    <a:p>
                      <a:r>
                        <a:rPr lang="tr-TR" sz="1200" b="0" dirty="0">
                          <a:solidFill>
                            <a:srgbClr val="FF0000"/>
                          </a:solidFill>
                        </a:rPr>
                        <a:t>3</a:t>
                      </a:r>
                    </a:p>
                  </a:txBody>
                  <a:tcPr/>
                </a:tc>
                <a:extLst>
                  <a:ext uri="{0D108BD9-81ED-4DB2-BD59-A6C34878D82A}">
                    <a16:rowId xmlns:a16="http://schemas.microsoft.com/office/drawing/2014/main" val="805030385"/>
                  </a:ext>
                </a:extLst>
              </a:tr>
              <a:tr h="274226">
                <a:tc>
                  <a:txBody>
                    <a:bodyPr/>
                    <a:lstStyle/>
                    <a:p>
                      <a:r>
                        <a:rPr lang="tr-TR" sz="1200" dirty="0">
                          <a:solidFill>
                            <a:schemeClr val="tx1"/>
                          </a:solidFill>
                          <a:latin typeface="Times New Roman" pitchFamily="18" charset="0"/>
                          <a:cs typeface="Times New Roman" pitchFamily="18" charset="0"/>
                        </a:rPr>
                        <a:t>Resmi Belgede sahtecilik(Kamu güvenine karşı) </a:t>
                      </a:r>
                      <a:endParaRPr lang="tr-TR" sz="1200" dirty="0"/>
                    </a:p>
                  </a:txBody>
                  <a:tcPr/>
                </a:tc>
                <a:tc>
                  <a:txBody>
                    <a:bodyPr/>
                    <a:lstStyle/>
                    <a:p>
                      <a:r>
                        <a:rPr lang="tr-TR" sz="1200" b="0" dirty="0">
                          <a:solidFill>
                            <a:srgbClr val="FF0000"/>
                          </a:solidFill>
                        </a:rPr>
                        <a:t>0</a:t>
                      </a:r>
                    </a:p>
                  </a:txBody>
                  <a:tcPr/>
                </a:tc>
                <a:extLst>
                  <a:ext uri="{0D108BD9-81ED-4DB2-BD59-A6C34878D82A}">
                    <a16:rowId xmlns:a16="http://schemas.microsoft.com/office/drawing/2014/main" val="3150403173"/>
                  </a:ext>
                </a:extLst>
              </a:tr>
              <a:tr h="274226">
                <a:tc>
                  <a:txBody>
                    <a:bodyPr/>
                    <a:lstStyle/>
                    <a:p>
                      <a:r>
                        <a:rPr lang="tr-TR" sz="1200" dirty="0">
                          <a:solidFill>
                            <a:schemeClr val="tx1"/>
                          </a:solidFill>
                          <a:latin typeface="Times New Roman" pitchFamily="18" charset="0"/>
                          <a:cs typeface="Times New Roman" pitchFamily="18" charset="0"/>
                        </a:rPr>
                        <a:t>Görevi Kötüye Kullanma </a:t>
                      </a:r>
                      <a:endParaRPr lang="tr-TR" sz="1200" dirty="0"/>
                    </a:p>
                  </a:txBody>
                  <a:tcPr/>
                </a:tc>
                <a:tc>
                  <a:txBody>
                    <a:bodyPr/>
                    <a:lstStyle/>
                    <a:p>
                      <a:r>
                        <a:rPr lang="tr-TR" sz="1200" b="0" dirty="0">
                          <a:solidFill>
                            <a:srgbClr val="FF0000"/>
                          </a:solidFill>
                        </a:rPr>
                        <a:t>0</a:t>
                      </a:r>
                    </a:p>
                  </a:txBody>
                  <a:tcPr/>
                </a:tc>
                <a:extLst>
                  <a:ext uri="{0D108BD9-81ED-4DB2-BD59-A6C34878D82A}">
                    <a16:rowId xmlns:a16="http://schemas.microsoft.com/office/drawing/2014/main" val="2444810147"/>
                  </a:ext>
                </a:extLst>
              </a:tr>
              <a:tr h="274226">
                <a:tc>
                  <a:txBody>
                    <a:bodyPr/>
                    <a:lstStyle/>
                    <a:p>
                      <a:r>
                        <a:rPr lang="tr-TR" sz="1200" dirty="0">
                          <a:solidFill>
                            <a:schemeClr val="tx1"/>
                          </a:solidFill>
                          <a:latin typeface="Times New Roman" pitchFamily="18" charset="0"/>
                          <a:cs typeface="Times New Roman" pitchFamily="18" charset="0"/>
                        </a:rPr>
                        <a:t>Hırsızlık</a:t>
                      </a:r>
                      <a:endParaRPr lang="tr-TR" sz="1200" dirty="0"/>
                    </a:p>
                  </a:txBody>
                  <a:tcPr/>
                </a:tc>
                <a:tc>
                  <a:txBody>
                    <a:bodyPr/>
                    <a:lstStyle/>
                    <a:p>
                      <a:r>
                        <a:rPr lang="tr-TR" sz="1200" b="0" dirty="0">
                          <a:solidFill>
                            <a:srgbClr val="FF0000"/>
                          </a:solidFill>
                        </a:rPr>
                        <a:t>2</a:t>
                      </a:r>
                    </a:p>
                  </a:txBody>
                  <a:tcPr/>
                </a:tc>
                <a:extLst>
                  <a:ext uri="{0D108BD9-81ED-4DB2-BD59-A6C34878D82A}">
                    <a16:rowId xmlns:a16="http://schemas.microsoft.com/office/drawing/2014/main" val="767070497"/>
                  </a:ext>
                </a:extLst>
              </a:tr>
              <a:tr h="274226">
                <a:tc>
                  <a:txBody>
                    <a:bodyPr/>
                    <a:lstStyle/>
                    <a:p>
                      <a:r>
                        <a:rPr lang="tr-TR" sz="1200" dirty="0">
                          <a:solidFill>
                            <a:schemeClr val="tx1"/>
                          </a:solidFill>
                          <a:latin typeface="Times New Roman" pitchFamily="18" charset="0"/>
                          <a:cs typeface="Times New Roman" pitchFamily="18" charset="0"/>
                        </a:rPr>
                        <a:t>Aile Hukukundan kaynaklanan yükümlülüğün ihlali</a:t>
                      </a:r>
                      <a:endParaRPr lang="tr-TR" sz="1200" dirty="0"/>
                    </a:p>
                  </a:txBody>
                  <a:tcPr/>
                </a:tc>
                <a:tc>
                  <a:txBody>
                    <a:bodyPr/>
                    <a:lstStyle/>
                    <a:p>
                      <a:r>
                        <a:rPr lang="tr-TR" sz="1200" b="0" dirty="0">
                          <a:solidFill>
                            <a:srgbClr val="FF0000"/>
                          </a:solidFill>
                        </a:rPr>
                        <a:t>5</a:t>
                      </a:r>
                    </a:p>
                  </a:txBody>
                  <a:tcPr/>
                </a:tc>
                <a:extLst>
                  <a:ext uri="{0D108BD9-81ED-4DB2-BD59-A6C34878D82A}">
                    <a16:rowId xmlns:a16="http://schemas.microsoft.com/office/drawing/2014/main" val="45552854"/>
                  </a:ext>
                </a:extLst>
              </a:tr>
              <a:tr h="274226">
                <a:tc>
                  <a:txBody>
                    <a:bodyPr/>
                    <a:lstStyle/>
                    <a:p>
                      <a:r>
                        <a:rPr lang="tr-TR" sz="1200" b="1" dirty="0"/>
                        <a:t>Toplam</a:t>
                      </a:r>
                    </a:p>
                  </a:txBody>
                  <a:tcPr/>
                </a:tc>
                <a:tc>
                  <a:txBody>
                    <a:bodyPr/>
                    <a:lstStyle/>
                    <a:p>
                      <a:r>
                        <a:rPr lang="tr-TR" sz="1200" b="1" dirty="0" smtClean="0">
                          <a:solidFill>
                            <a:srgbClr val="FF0000"/>
                          </a:solidFill>
                        </a:rPr>
                        <a:t>36</a:t>
                      </a:r>
                      <a:endParaRPr lang="tr-TR" sz="1200" b="1" dirty="0">
                        <a:solidFill>
                          <a:srgbClr val="FF0000"/>
                        </a:solidFill>
                      </a:endParaRPr>
                    </a:p>
                  </a:txBody>
                  <a:tcPr/>
                </a:tc>
                <a:extLst>
                  <a:ext uri="{0D108BD9-81ED-4DB2-BD59-A6C34878D82A}">
                    <a16:rowId xmlns:a16="http://schemas.microsoft.com/office/drawing/2014/main" val="1415434253"/>
                  </a:ext>
                </a:extLst>
              </a:tr>
            </a:tbl>
          </a:graphicData>
        </a:graphic>
      </p:graphicFrame>
    </p:spTree>
    <p:extLst>
      <p:ext uri="{BB962C8B-B14F-4D97-AF65-F5344CB8AC3E}">
        <p14:creationId xmlns:p14="http://schemas.microsoft.com/office/powerpoint/2010/main" val="34382706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sz="2400" cap="all" dirty="0">
                <a:effectLst>
                  <a:reflection blurRad="12700" stA="48000" endA="300" endPos="55000" dir="5400000" sy="-90000" algn="bl" rotWithShape="0"/>
                </a:effectLst>
                <a:latin typeface="Times New Roman" pitchFamily="18" charset="0"/>
                <a:cs typeface="Times New Roman" pitchFamily="18" charset="0"/>
              </a:rPr>
              <a:t>EMNİYET</a:t>
            </a:r>
            <a:r>
              <a:rPr lang="tr-TR" cap="all" dirty="0">
                <a:effectLst>
                  <a:reflection blurRad="12700" stA="48000" endA="300" endPos="55000" dir="5400000" sy="-90000" algn="bl" rotWithShape="0"/>
                </a:effectLst>
                <a:latin typeface="Times New Roman" pitchFamily="18" charset="0"/>
                <a:cs typeface="Times New Roman" pitchFamily="18" charset="0"/>
              </a:rPr>
              <a:t> </a:t>
            </a:r>
            <a:r>
              <a:rPr lang="tr-TR" sz="2400" cap="all" dirty="0">
                <a:effectLst>
                  <a:reflection blurRad="12700" stA="48000" endA="300" endPos="55000" dir="5400000" sy="-90000" algn="bl" rotWithShape="0"/>
                </a:effectLst>
                <a:latin typeface="Times New Roman" pitchFamily="18" charset="0"/>
                <a:cs typeface="Times New Roman" pitchFamily="18" charset="0"/>
              </a:rPr>
              <a:t>AMİRLİĞİ</a:t>
            </a: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a:ln>
                  <a:noFill/>
                </a:ln>
                <a:solidFill>
                  <a:srgbClr val="FF0000"/>
                </a:solidFill>
                <a:effectLst/>
                <a:uLnTx/>
                <a:uFillTx/>
                <a:latin typeface="+mn-lt"/>
                <a:ea typeface="+mn-ea"/>
                <a:cs typeface="+mn-cs"/>
              </a:rPr>
              <a:t>	</a:t>
            </a:r>
            <a:endParaRPr kumimoji="0" lang="tr-TR" sz="2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txBox="1">
            <a:spLocks/>
          </p:cNvSpPr>
          <p:nvPr/>
        </p:nvSpPr>
        <p:spPr>
          <a:xfrm>
            <a:off x="450056" y="6120765"/>
            <a:ext cx="9991249" cy="14401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3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endParaRPr kumimoji="0" lang="tr-TR" sz="23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3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Metin kutusu 7"/>
          <p:cNvSpPr txBox="1"/>
          <p:nvPr/>
        </p:nvSpPr>
        <p:spPr>
          <a:xfrm>
            <a:off x="187816" y="1584251"/>
            <a:ext cx="6070691" cy="1200329"/>
          </a:xfrm>
          <a:prstGeom prst="rect">
            <a:avLst/>
          </a:prstGeom>
          <a:noFill/>
        </p:spPr>
        <p:txBody>
          <a:bodyPr wrap="square" rtlCol="0">
            <a:spAutoFit/>
          </a:bodyPr>
          <a:lstStyle/>
          <a:p>
            <a:pPr>
              <a:buNone/>
            </a:pPr>
            <a:endParaRPr lang="tr-TR" dirty="0">
              <a:latin typeface="Times New Roman" pitchFamily="18" charset="0"/>
              <a:cs typeface="Times New Roman" pitchFamily="18" charset="0"/>
            </a:endParaRPr>
          </a:p>
          <a:p>
            <a:pPr>
              <a:buNone/>
            </a:pPr>
            <a:endParaRPr lang="tr-TR" dirty="0">
              <a:latin typeface="Times New Roman" pitchFamily="18" charset="0"/>
              <a:cs typeface="Times New Roman" pitchFamily="18" charset="0"/>
            </a:endParaRPr>
          </a:p>
          <a:p>
            <a:pPr>
              <a:buNone/>
            </a:pPr>
            <a:endParaRPr lang="tr-TR" dirty="0">
              <a:latin typeface="Times New Roman" pitchFamily="18" charset="0"/>
              <a:cs typeface="Times New Roman" pitchFamily="18" charset="0"/>
            </a:endParaRPr>
          </a:p>
          <a:p>
            <a:pPr algn="just">
              <a:buNone/>
            </a:pPr>
            <a:r>
              <a:rPr lang="tr-TR" b="1" dirty="0">
                <a:solidFill>
                  <a:srgbClr val="FF0000"/>
                </a:solidFill>
                <a:latin typeface="Times New Roman" pitchFamily="18" charset="0"/>
                <a:cs typeface="Times New Roman" pitchFamily="18" charset="0"/>
              </a:rPr>
              <a:t>	</a:t>
            </a:r>
            <a:endParaRPr lang="tr-TR" dirty="0">
              <a:latin typeface="Times New Roman" panose="02020603050405020304" pitchFamily="18" charset="0"/>
              <a:cs typeface="Times New Roman" panose="02020603050405020304" pitchFamily="18" charset="0"/>
            </a:endParaRPr>
          </a:p>
        </p:txBody>
      </p:sp>
      <p:pic>
        <p:nvPicPr>
          <p:cNvPr id="19"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71" y="3224784"/>
            <a:ext cx="10798629" cy="352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Metin kutusu 11"/>
          <p:cNvSpPr txBox="1"/>
          <p:nvPr/>
        </p:nvSpPr>
        <p:spPr>
          <a:xfrm>
            <a:off x="6768827" y="1821183"/>
            <a:ext cx="3767078" cy="369332"/>
          </a:xfrm>
          <a:prstGeom prst="rect">
            <a:avLst/>
          </a:prstGeom>
          <a:noFill/>
        </p:spPr>
        <p:txBody>
          <a:bodyPr wrap="square" rtlCol="0">
            <a:spAutoFit/>
          </a:bodyPr>
          <a:lstStyle/>
          <a:p>
            <a:pPr algn="just">
              <a:buNone/>
            </a:pPr>
            <a:r>
              <a:rPr lang="tr-TR" b="1" dirty="0">
                <a:solidFill>
                  <a:srgbClr val="FF0000"/>
                </a:solidFill>
                <a:latin typeface="Times New Roman" pitchFamily="18" charset="0"/>
                <a:cs typeface="Times New Roman" pitchFamily="18" charset="0"/>
              </a:rPr>
              <a:t>	</a:t>
            </a:r>
            <a:endParaRPr lang="tr-TR" dirty="0">
              <a:latin typeface="Times New Roman" panose="02020603050405020304" pitchFamily="18" charset="0"/>
              <a:cs typeface="Times New Roman" panose="02020603050405020304" pitchFamily="18" charset="0"/>
            </a:endParaRPr>
          </a:p>
        </p:txBody>
      </p:sp>
      <p:graphicFrame>
        <p:nvGraphicFramePr>
          <p:cNvPr id="22" name="Tablo 3"/>
          <p:cNvGraphicFramePr>
            <a:graphicFrameLocks noGrp="1"/>
          </p:cNvGraphicFramePr>
          <p:nvPr/>
        </p:nvGraphicFramePr>
        <p:xfrm>
          <a:off x="696686" y="964579"/>
          <a:ext cx="10820400" cy="2133600"/>
        </p:xfrm>
        <a:graphic>
          <a:graphicData uri="http://schemas.openxmlformats.org/drawingml/2006/table">
            <a:tbl>
              <a:tblPr firstRow="1" bandRow="1">
                <a:tableStyleId>{5C22544A-7EE6-4342-B048-85BDC9FD1C3A}</a:tableStyleId>
              </a:tblPr>
              <a:tblGrid>
                <a:gridCol w="5205955">
                  <a:extLst>
                    <a:ext uri="{9D8B030D-6E8A-4147-A177-3AD203B41FA5}">
                      <a16:colId xmlns:a16="http://schemas.microsoft.com/office/drawing/2014/main" val="947989209"/>
                    </a:ext>
                  </a:extLst>
                </a:gridCol>
                <a:gridCol w="5614445">
                  <a:extLst>
                    <a:ext uri="{9D8B030D-6E8A-4147-A177-3AD203B41FA5}">
                      <a16:colId xmlns:a16="http://schemas.microsoft.com/office/drawing/2014/main" val="2781861039"/>
                    </a:ext>
                  </a:extLst>
                </a:gridCol>
              </a:tblGrid>
              <a:tr h="295817">
                <a:tc>
                  <a:txBody>
                    <a:bodyPr/>
                    <a:lstStyle/>
                    <a:p>
                      <a:r>
                        <a:rPr lang="tr-TR" sz="1400" dirty="0">
                          <a:latin typeface="Times New Roman" pitchFamily="18" charset="0"/>
                          <a:cs typeface="Times New Roman" pitchFamily="18" charset="0"/>
                        </a:rPr>
                        <a:t>Kamera Sistemleri</a:t>
                      </a:r>
                    </a:p>
                  </a:txBody>
                  <a:tcPr/>
                </a:tc>
                <a:tc>
                  <a:txBody>
                    <a:bodyPr/>
                    <a:lstStyle/>
                    <a:p>
                      <a:endParaRPr lang="tr-TR" sz="1400" dirty="0">
                        <a:latin typeface="Times New Roman" pitchFamily="18" charset="0"/>
                        <a:cs typeface="Times New Roman" pitchFamily="18" charset="0"/>
                      </a:endParaRPr>
                    </a:p>
                  </a:txBody>
                  <a:tcPr/>
                </a:tc>
                <a:extLst>
                  <a:ext uri="{0D108BD9-81ED-4DB2-BD59-A6C34878D82A}">
                    <a16:rowId xmlns:a16="http://schemas.microsoft.com/office/drawing/2014/main" val="794647137"/>
                  </a:ext>
                </a:extLst>
              </a:tr>
              <a:tr h="295817">
                <a:tc>
                  <a:txBody>
                    <a:bodyPr/>
                    <a:lstStyle/>
                    <a:p>
                      <a:r>
                        <a:rPr lang="tr-TR" sz="1400" dirty="0">
                          <a:latin typeface="Times New Roman" pitchFamily="18" charset="0"/>
                          <a:cs typeface="Times New Roman" pitchFamily="18" charset="0"/>
                        </a:rPr>
                        <a:t>PTS (Plaka Tanıma Sistemi)</a:t>
                      </a:r>
                    </a:p>
                  </a:txBody>
                  <a:tcPr/>
                </a:tc>
                <a:tc>
                  <a:txBody>
                    <a:bodyPr/>
                    <a:lstStyle/>
                    <a:p>
                      <a:r>
                        <a:rPr lang="tr-TR" sz="1400" dirty="0">
                          <a:latin typeface="Times New Roman" pitchFamily="18" charset="0"/>
                          <a:cs typeface="Times New Roman" pitchFamily="18" charset="0"/>
                        </a:rPr>
                        <a:t>2</a:t>
                      </a:r>
                    </a:p>
                  </a:txBody>
                  <a:tcPr/>
                </a:tc>
                <a:extLst>
                  <a:ext uri="{0D108BD9-81ED-4DB2-BD59-A6C34878D82A}">
                    <a16:rowId xmlns:a16="http://schemas.microsoft.com/office/drawing/2014/main" val="520302529"/>
                  </a:ext>
                </a:extLst>
              </a:tr>
              <a:tr h="295817">
                <a:tc>
                  <a:txBody>
                    <a:bodyPr/>
                    <a:lstStyle/>
                    <a:p>
                      <a:r>
                        <a:rPr lang="tr-TR" sz="1400" dirty="0">
                          <a:latin typeface="Times New Roman" pitchFamily="18" charset="0"/>
                          <a:cs typeface="Times New Roman" pitchFamily="18" charset="0"/>
                        </a:rPr>
                        <a:t>Sabit Kamera </a:t>
                      </a:r>
                    </a:p>
                  </a:txBody>
                  <a:tcPr/>
                </a:tc>
                <a:tc>
                  <a:txBody>
                    <a:bodyPr/>
                    <a:lstStyle/>
                    <a:p>
                      <a:r>
                        <a:rPr lang="tr-TR" sz="1400" dirty="0">
                          <a:latin typeface="Times New Roman" pitchFamily="18" charset="0"/>
                          <a:cs typeface="Times New Roman" pitchFamily="18" charset="0"/>
                        </a:rPr>
                        <a:t>19</a:t>
                      </a:r>
                    </a:p>
                  </a:txBody>
                  <a:tcPr/>
                </a:tc>
                <a:extLst>
                  <a:ext uri="{0D108BD9-81ED-4DB2-BD59-A6C34878D82A}">
                    <a16:rowId xmlns:a16="http://schemas.microsoft.com/office/drawing/2014/main" val="3227942554"/>
                  </a:ext>
                </a:extLst>
              </a:tr>
              <a:tr h="295817">
                <a:tc>
                  <a:txBody>
                    <a:bodyPr/>
                    <a:lstStyle/>
                    <a:p>
                      <a:r>
                        <a:rPr lang="tr-TR" sz="1400" dirty="0">
                          <a:latin typeface="Times New Roman" pitchFamily="18" charset="0"/>
                          <a:cs typeface="Times New Roman" pitchFamily="18" charset="0"/>
                        </a:rPr>
                        <a:t>Hareketli Kamera</a:t>
                      </a:r>
                      <a:r>
                        <a:rPr lang="tr-TR" sz="1400" baseline="0" dirty="0">
                          <a:latin typeface="Times New Roman" pitchFamily="18" charset="0"/>
                          <a:cs typeface="Times New Roman" pitchFamily="18" charset="0"/>
                        </a:rPr>
                        <a:t> </a:t>
                      </a:r>
                      <a:endParaRPr lang="tr-TR" sz="1400" dirty="0">
                        <a:latin typeface="Times New Roman" pitchFamily="18" charset="0"/>
                        <a:cs typeface="Times New Roman" pitchFamily="18" charset="0"/>
                      </a:endParaRPr>
                    </a:p>
                  </a:txBody>
                  <a:tcPr/>
                </a:tc>
                <a:tc>
                  <a:txBody>
                    <a:bodyPr/>
                    <a:lstStyle/>
                    <a:p>
                      <a:r>
                        <a:rPr lang="tr-TR" sz="1400" dirty="0">
                          <a:latin typeface="Times New Roman" pitchFamily="18" charset="0"/>
                          <a:cs typeface="Times New Roman" pitchFamily="18" charset="0"/>
                        </a:rPr>
                        <a:t>3</a:t>
                      </a:r>
                    </a:p>
                  </a:txBody>
                  <a:tcPr/>
                </a:tc>
                <a:extLst>
                  <a:ext uri="{0D108BD9-81ED-4DB2-BD59-A6C34878D82A}">
                    <a16:rowId xmlns:a16="http://schemas.microsoft.com/office/drawing/2014/main" val="178800847"/>
                  </a:ext>
                </a:extLst>
              </a:tr>
              <a:tr h="295817">
                <a:tc>
                  <a:txBody>
                    <a:bodyPr/>
                    <a:lstStyle/>
                    <a:p>
                      <a:r>
                        <a:rPr lang="tr-TR" sz="1400" dirty="0">
                          <a:latin typeface="Times New Roman" pitchFamily="18" charset="0"/>
                          <a:cs typeface="Times New Roman" pitchFamily="18" charset="0"/>
                        </a:rPr>
                        <a:t>IP</a:t>
                      </a:r>
                      <a:r>
                        <a:rPr lang="tr-TR" sz="1400" baseline="0" dirty="0">
                          <a:latin typeface="Times New Roman" pitchFamily="18" charset="0"/>
                          <a:cs typeface="Times New Roman" pitchFamily="18" charset="0"/>
                        </a:rPr>
                        <a:t> Kamera </a:t>
                      </a:r>
                      <a:endParaRPr lang="tr-TR" sz="1400" dirty="0">
                        <a:latin typeface="Times New Roman" pitchFamily="18" charset="0"/>
                        <a:cs typeface="Times New Roman" pitchFamily="18" charset="0"/>
                      </a:endParaRPr>
                    </a:p>
                  </a:txBody>
                  <a:tcPr/>
                </a:tc>
                <a:tc>
                  <a:txBody>
                    <a:bodyPr/>
                    <a:lstStyle/>
                    <a:p>
                      <a:r>
                        <a:rPr lang="tr-TR" sz="1400" dirty="0">
                          <a:latin typeface="Times New Roman" pitchFamily="18" charset="0"/>
                          <a:cs typeface="Times New Roman" pitchFamily="18" charset="0"/>
                        </a:rPr>
                        <a:t>22</a:t>
                      </a:r>
                    </a:p>
                  </a:txBody>
                  <a:tcPr/>
                </a:tc>
                <a:extLst>
                  <a:ext uri="{0D108BD9-81ED-4DB2-BD59-A6C34878D82A}">
                    <a16:rowId xmlns:a16="http://schemas.microsoft.com/office/drawing/2014/main" val="1190992409"/>
                  </a:ext>
                </a:extLst>
              </a:tr>
              <a:tr h="295817">
                <a:tc>
                  <a:txBody>
                    <a:bodyPr/>
                    <a:lstStyle/>
                    <a:p>
                      <a:r>
                        <a:rPr lang="tr-TR" sz="1400" dirty="0" err="1">
                          <a:latin typeface="Times New Roman" pitchFamily="18" charset="0"/>
                          <a:cs typeface="Times New Roman" pitchFamily="18" charset="0"/>
                        </a:rPr>
                        <a:t>Drone</a:t>
                      </a:r>
                      <a:r>
                        <a:rPr lang="tr-TR" sz="1400" baseline="0" dirty="0">
                          <a:latin typeface="Times New Roman" pitchFamily="18" charset="0"/>
                          <a:cs typeface="Times New Roman" pitchFamily="18" charset="0"/>
                        </a:rPr>
                        <a:t>   (Hava Aracı)</a:t>
                      </a:r>
                      <a:endParaRPr lang="tr-TR" sz="1400" dirty="0">
                        <a:latin typeface="Times New Roman" pitchFamily="18" charset="0"/>
                        <a:cs typeface="Times New Roman" pitchFamily="18" charset="0"/>
                      </a:endParaRPr>
                    </a:p>
                  </a:txBody>
                  <a:tcPr/>
                </a:tc>
                <a:tc>
                  <a:txBody>
                    <a:bodyPr/>
                    <a:lstStyle/>
                    <a:p>
                      <a:r>
                        <a:rPr lang="tr-TR" sz="1400" dirty="0">
                          <a:latin typeface="Times New Roman" pitchFamily="18" charset="0"/>
                          <a:cs typeface="Times New Roman" pitchFamily="18" charset="0"/>
                        </a:rPr>
                        <a:t>1</a:t>
                      </a:r>
                    </a:p>
                  </a:txBody>
                  <a:tcPr/>
                </a:tc>
                <a:extLst>
                  <a:ext uri="{0D108BD9-81ED-4DB2-BD59-A6C34878D82A}">
                    <a16:rowId xmlns:a16="http://schemas.microsoft.com/office/drawing/2014/main" val="2804892960"/>
                  </a:ext>
                </a:extLst>
              </a:tr>
              <a:tr h="295817">
                <a:tc>
                  <a:txBody>
                    <a:bodyPr/>
                    <a:lstStyle/>
                    <a:p>
                      <a:r>
                        <a:rPr lang="tr-TR" sz="1400" b="1" dirty="0">
                          <a:latin typeface="Times New Roman" pitchFamily="18" charset="0"/>
                          <a:cs typeface="Times New Roman" pitchFamily="18" charset="0"/>
                        </a:rPr>
                        <a:t>Toplam</a:t>
                      </a:r>
                    </a:p>
                  </a:txBody>
                  <a:tcPr/>
                </a:tc>
                <a:tc>
                  <a:txBody>
                    <a:bodyPr/>
                    <a:lstStyle/>
                    <a:p>
                      <a:r>
                        <a:rPr lang="tr-TR" sz="1400" b="1" dirty="0">
                          <a:latin typeface="Times New Roman" pitchFamily="18" charset="0"/>
                          <a:cs typeface="Times New Roman" pitchFamily="18" charset="0"/>
                        </a:rPr>
                        <a:t>47</a:t>
                      </a:r>
                    </a:p>
                  </a:txBody>
                  <a:tcPr/>
                </a:tc>
                <a:extLst>
                  <a:ext uri="{0D108BD9-81ED-4DB2-BD59-A6C34878D82A}">
                    <a16:rowId xmlns:a16="http://schemas.microsoft.com/office/drawing/2014/main" val="1276181704"/>
                  </a:ext>
                </a:extLst>
              </a:tr>
            </a:tbl>
          </a:graphicData>
        </a:graphic>
      </p:graphicFrame>
      <p:pic>
        <p:nvPicPr>
          <p:cNvPr id="21"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753" y="1901987"/>
            <a:ext cx="1368152" cy="947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4141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4869"/>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itchFamily="18" charset="0"/>
              </a:rPr>
              <a:t>DÖRDÜNCÜ BÖLÜM</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6" name="6 İçerik Yer Tutucusu"/>
          <p:cNvSpPr>
            <a:spLocks noGrp="1"/>
          </p:cNvSpPr>
          <p:nvPr>
            <p:ph idx="1"/>
          </p:nvPr>
        </p:nvSpPr>
        <p:spPr>
          <a:xfrm>
            <a:off x="0" y="1831355"/>
            <a:ext cx="12192000" cy="2736845"/>
          </a:xfrm>
        </p:spPr>
        <p:txBody>
          <a:bodyPr>
            <a:normAutofit/>
          </a:bodyPr>
          <a:lstStyle/>
          <a:p>
            <a:pPr marL="0" indent="0" algn="just">
              <a:buNone/>
            </a:pPr>
            <a:r>
              <a:rPr lang="tr-TR" sz="2400" dirty="0">
                <a:latin typeface="Times New Roman" panose="02020603050405020304" pitchFamily="18" charset="0"/>
                <a:cs typeface="Times New Roman" panose="02020603050405020304" pitchFamily="18" charset="0"/>
              </a:rPr>
              <a:t>	</a:t>
            </a:r>
          </a:p>
          <a:p>
            <a:pPr algn="ctr">
              <a:buNone/>
            </a:pPr>
            <a:r>
              <a:rPr lang="tr-TR" sz="2400" b="1" dirty="0">
                <a:latin typeface="Times New Roman" pitchFamily="18" charset="0"/>
                <a:cs typeface="Times New Roman" pitchFamily="18" charset="0"/>
              </a:rPr>
              <a:t>       </a:t>
            </a:r>
            <a:r>
              <a:rPr lang="tr-TR" sz="4000" b="1" dirty="0">
                <a:latin typeface="Times New Roman" panose="02020603050405020304" pitchFamily="18" charset="0"/>
                <a:cs typeface="Times New Roman" pitchFamily="18" charset="0"/>
              </a:rPr>
              <a:t>İLÇENİN VİZYONU </a:t>
            </a:r>
            <a:endParaRPr lang="tr-TR" sz="4000" b="1" dirty="0" smtClean="0">
              <a:latin typeface="Times New Roman" panose="02020603050405020304" pitchFamily="18" charset="0"/>
              <a:cs typeface="Times New Roman" pitchFamily="18" charset="0"/>
            </a:endParaRPr>
          </a:p>
          <a:p>
            <a:pPr algn="ctr">
              <a:buNone/>
            </a:pPr>
            <a:r>
              <a:rPr lang="tr-TR" sz="4000" b="1" dirty="0" smtClean="0">
                <a:latin typeface="Times New Roman" panose="02020603050405020304" pitchFamily="18" charset="0"/>
                <a:cs typeface="Times New Roman" pitchFamily="18" charset="0"/>
              </a:rPr>
              <a:t>VE </a:t>
            </a:r>
          </a:p>
          <a:p>
            <a:pPr algn="ctr">
              <a:buNone/>
            </a:pPr>
            <a:r>
              <a:rPr lang="tr-TR" sz="4000" b="1" dirty="0" smtClean="0">
                <a:latin typeface="Times New Roman" panose="02020603050405020304" pitchFamily="18" charset="0"/>
                <a:cs typeface="Times New Roman" pitchFamily="18" charset="0"/>
              </a:rPr>
              <a:t>ÖNEMLİ </a:t>
            </a:r>
            <a:r>
              <a:rPr lang="tr-TR" sz="4000" b="1" dirty="0">
                <a:latin typeface="Times New Roman" panose="02020603050405020304" pitchFamily="18" charset="0"/>
                <a:cs typeface="Times New Roman" pitchFamily="18" charset="0"/>
              </a:rPr>
              <a:t>PROJELERİ</a:t>
            </a:r>
            <a:endParaRPr lang="tr-TR" sz="4000" dirty="0">
              <a:latin typeface="Times New Roman" panose="02020603050405020304" pitchFamily="18" charset="0"/>
              <a:cs typeface="Times New Roman" panose="02020603050405020304" pitchFamily="18" charset="0"/>
            </a:endParaRPr>
          </a:p>
          <a:p>
            <a:endParaRPr lang="tr-TR" dirty="0"/>
          </a:p>
          <a:p>
            <a:pPr marL="0" indent="0">
              <a:buNone/>
            </a:pP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dirty="0" smtClean="0">
                <a:latin typeface="Times New Roman" panose="02020603050405020304" pitchFamily="18" charset="0"/>
                <a:cs typeface="Times New Roman" pitchFamily="18" charset="0"/>
              </a:rPr>
              <a:t>MİSYON- VİZYON</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6" name="6 İçerik Yer Tutucusu"/>
          <p:cNvSpPr>
            <a:spLocks noGrp="1"/>
          </p:cNvSpPr>
          <p:nvPr>
            <p:ph idx="1"/>
          </p:nvPr>
        </p:nvSpPr>
        <p:spPr>
          <a:xfrm>
            <a:off x="328577" y="1025406"/>
            <a:ext cx="11541531" cy="4372094"/>
          </a:xfrm>
        </p:spPr>
        <p:txBody>
          <a:bodyPr>
            <a:normAutofit/>
          </a:bodyPr>
          <a:lstStyle/>
          <a:p>
            <a:pPr marL="0" indent="0" algn="just">
              <a:buNone/>
            </a:pPr>
            <a:r>
              <a:rPr lang="tr-TR" sz="1600" dirty="0">
                <a:latin typeface="Times New Roman" panose="02020603050405020304" pitchFamily="18" charset="0"/>
                <a:cs typeface="Times New Roman" panose="02020603050405020304" pitchFamily="18" charset="0"/>
              </a:rPr>
              <a:t>	</a:t>
            </a:r>
          </a:p>
          <a:p>
            <a:pPr marL="0" indent="0" algn="just">
              <a:buNone/>
            </a:pPr>
            <a:r>
              <a:rPr lang="tr-TR" sz="1600" b="1" dirty="0">
                <a:latin typeface="Times New Roman" pitchFamily="18" charset="0"/>
                <a:cs typeface="Times New Roman" pitchFamily="18" charset="0"/>
              </a:rPr>
              <a:t>       Evciler Kaymakamlığının Misyonu; </a:t>
            </a:r>
            <a:endParaRPr lang="tr-TR" sz="1600" dirty="0">
              <a:latin typeface="Times New Roman" panose="02020603050405020304" pitchFamily="18" charset="0"/>
              <a:cs typeface="Times New Roman" panose="02020603050405020304" pitchFamily="18" charset="0"/>
            </a:endParaRPr>
          </a:p>
          <a:p>
            <a:pPr marL="0" indent="0" algn="just">
              <a:buNone/>
            </a:pPr>
            <a:endParaRPr lang="tr-TR" sz="1600" dirty="0">
              <a:latin typeface="Times New Roman" panose="02020603050405020304" pitchFamily="18" charset="0"/>
              <a:cs typeface="Times New Roman" panose="02020603050405020304" pitchFamily="18" charset="0"/>
            </a:endParaRPr>
          </a:p>
          <a:p>
            <a:pPr marL="0" indent="0" algn="just">
              <a:buNone/>
            </a:pPr>
            <a:r>
              <a:rPr lang="tr-TR" sz="1600" dirty="0">
                <a:latin typeface="Times New Roman" panose="02020603050405020304" pitchFamily="18" charset="0"/>
                <a:cs typeface="Times New Roman" panose="02020603050405020304" pitchFamily="18" charset="0"/>
              </a:rPr>
              <a:t>	Vatandaşlarımızın Kamudan beklentilerini, gereksinimlerini Türkiye Cumhuriyeti Devleti Anayasası ve kanunlarına uygun olarak İlçedeki tüm kamu kurum ve kuruluşları ve çalışanları ile vatandaş odaklı, insan haklarına saygılı eşitlik ilkesine dayalı kaliteli hizmet sunmak.</a:t>
            </a:r>
          </a:p>
          <a:p>
            <a:pPr marL="0" indent="0" algn="just">
              <a:buNone/>
            </a:pPr>
            <a:r>
              <a:rPr lang="tr-TR" sz="1600" b="1" dirty="0">
                <a:latin typeface="Times New Roman" panose="02020603050405020304" pitchFamily="18" charset="0"/>
                <a:cs typeface="Times New Roman" panose="02020603050405020304" pitchFamily="18" charset="0"/>
              </a:rPr>
              <a:t> </a:t>
            </a:r>
          </a:p>
          <a:p>
            <a:pPr marL="0" indent="0" algn="just">
              <a:buNone/>
            </a:pPr>
            <a:r>
              <a:rPr lang="tr-TR" sz="1600" b="1" dirty="0">
                <a:latin typeface="Times New Roman" panose="02020603050405020304" pitchFamily="18" charset="0"/>
                <a:cs typeface="Times New Roman" panose="02020603050405020304" pitchFamily="18" charset="0"/>
              </a:rPr>
              <a:t>        </a:t>
            </a:r>
          </a:p>
          <a:p>
            <a:pPr marL="0" indent="0" algn="just">
              <a:buNone/>
            </a:pPr>
            <a:r>
              <a:rPr lang="tr-TR" sz="1600" b="1" dirty="0">
                <a:latin typeface="Times New Roman" panose="02020603050405020304" pitchFamily="18" charset="0"/>
                <a:cs typeface="Times New Roman" panose="02020603050405020304" pitchFamily="18" charset="0"/>
              </a:rPr>
              <a:t>        Evciler Kaymakamlığının Vizyonu;</a:t>
            </a:r>
          </a:p>
          <a:p>
            <a:pPr marL="0" indent="0" algn="just">
              <a:buNone/>
            </a:pPr>
            <a:endParaRPr lang="tr-TR" sz="1600" b="1" dirty="0">
              <a:latin typeface="Times New Roman" panose="02020603050405020304" pitchFamily="18" charset="0"/>
              <a:cs typeface="Times New Roman" panose="02020603050405020304" pitchFamily="18" charset="0"/>
            </a:endParaRPr>
          </a:p>
          <a:p>
            <a:pPr marL="0" indent="0" algn="just">
              <a:buNone/>
            </a:pPr>
            <a:r>
              <a:rPr lang="tr-TR" sz="1600" b="1" dirty="0">
                <a:latin typeface="Times New Roman" panose="02020603050405020304" pitchFamily="18" charset="0"/>
                <a:cs typeface="Times New Roman" panose="02020603050405020304" pitchFamily="18" charset="0"/>
              </a:rPr>
              <a:t>           	</a:t>
            </a:r>
            <a:r>
              <a:rPr lang="tr-TR" sz="1600" dirty="0">
                <a:latin typeface="Times New Roman" pitchFamily="18" charset="0"/>
                <a:cs typeface="Times New Roman" pitchFamily="18" charset="0"/>
              </a:rPr>
              <a:t>Kurumsal birikimini çağdaş yönetim anlayışı ile bütünleştirilmiş, hizmetlerindeki kalitesi ile diğer kamu kurum ve kuruluşlarına önderlik eden kamu düzeni ve güvenliği sağlanmış huzurlu bir toplumun teminatı olmaktır.</a:t>
            </a:r>
          </a:p>
          <a:p>
            <a:pPr marL="0" indent="0">
              <a:buNone/>
            </a:pPr>
            <a:endParaRPr lang="tr-TR" sz="1600" dirty="0"/>
          </a:p>
          <a:p>
            <a:endParaRPr lang="tr-TR" sz="1600" dirty="0"/>
          </a:p>
          <a:p>
            <a:pPr marL="0" indent="0">
              <a:buNone/>
            </a:pPr>
            <a:endParaRPr lang="tr-TR"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TaMAMLANAN</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YATIRIMLAR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328577" y="985813"/>
            <a:ext cx="11515894" cy="1193229"/>
          </a:xfrm>
        </p:spPr>
        <p:txBody>
          <a:bodyPr>
            <a:normAutofit/>
          </a:bodyPr>
          <a:lstStyle/>
          <a:p>
            <a:pPr algn="just">
              <a:buNone/>
            </a:pPr>
            <a:r>
              <a:rPr lang="tr-TR" sz="1600" dirty="0">
                <a:latin typeface="Times New Roman" pitchFamily="18" charset="0"/>
                <a:cs typeface="Times New Roman" pitchFamily="18" charset="0"/>
              </a:rPr>
              <a:t>	</a:t>
            </a:r>
            <a:r>
              <a:rPr lang="tr-TR" sz="1600" dirty="0" smtClean="0">
                <a:latin typeface="Times New Roman" pitchFamily="18" charset="0"/>
                <a:cs typeface="Times New Roman" pitchFamily="18" charset="0"/>
              </a:rPr>
              <a:t>İlçemizi </a:t>
            </a:r>
            <a:r>
              <a:rPr lang="tr-TR" sz="1600" dirty="0">
                <a:latin typeface="Times New Roman" pitchFamily="18" charset="0"/>
                <a:cs typeface="Times New Roman" pitchFamily="18" charset="0"/>
              </a:rPr>
              <a:t>Dinar – Denizli karayoluna bağlayan 7 Km’ </a:t>
            </a:r>
            <a:r>
              <a:rPr lang="tr-TR" sz="1600" dirty="0" err="1">
                <a:latin typeface="Times New Roman" pitchFamily="18" charset="0"/>
                <a:cs typeface="Times New Roman" pitchFamily="18" charset="0"/>
              </a:rPr>
              <a:t>lik</a:t>
            </a:r>
            <a:r>
              <a:rPr lang="tr-TR" sz="1600" dirty="0">
                <a:latin typeface="Times New Roman" pitchFamily="18" charset="0"/>
                <a:cs typeface="Times New Roman" pitchFamily="18" charset="0"/>
              </a:rPr>
              <a:t> yol ile demiryolunun kesişen yolu 30 </a:t>
            </a:r>
            <a:r>
              <a:rPr lang="tr-TR" sz="1600" dirty="0" err="1">
                <a:latin typeface="Times New Roman" pitchFamily="18" charset="0"/>
                <a:cs typeface="Times New Roman" pitchFamily="18" charset="0"/>
              </a:rPr>
              <a:t>mt</a:t>
            </a:r>
            <a:r>
              <a:rPr lang="tr-TR" sz="1600" dirty="0">
                <a:latin typeface="Times New Roman" pitchFamily="18" charset="0"/>
                <a:cs typeface="Times New Roman" pitchFamily="18" charset="0"/>
              </a:rPr>
              <a:t> yatay 8.88 </a:t>
            </a:r>
            <a:r>
              <a:rPr lang="tr-TR" sz="1600" dirty="0" err="1">
                <a:latin typeface="Times New Roman" pitchFamily="18" charset="0"/>
                <a:cs typeface="Times New Roman" pitchFamily="18" charset="0"/>
              </a:rPr>
              <a:t>mt</a:t>
            </a:r>
            <a:r>
              <a:rPr lang="tr-TR" sz="1600" dirty="0">
                <a:latin typeface="Times New Roman" pitchFamily="18" charset="0"/>
                <a:cs typeface="Times New Roman" pitchFamily="18" charset="0"/>
              </a:rPr>
              <a:t>. Düşey açıklı üstgeçit köprüsü ile  demir yolu üzerine alınıştır. 22/08/2017 tarihinde </a:t>
            </a:r>
            <a:r>
              <a:rPr lang="tr-TR" sz="1600" dirty="0">
                <a:solidFill>
                  <a:srgbClr val="FF0000"/>
                </a:solidFill>
                <a:latin typeface="Times New Roman" pitchFamily="18" charset="0"/>
                <a:cs typeface="Times New Roman" pitchFamily="18" charset="0"/>
              </a:rPr>
              <a:t>6.988.000TL</a:t>
            </a:r>
            <a:r>
              <a:rPr lang="tr-TR" sz="1600" dirty="0">
                <a:latin typeface="Times New Roman" pitchFamily="18" charset="0"/>
                <a:cs typeface="Times New Roman" pitchFamily="18" charset="0"/>
              </a:rPr>
              <a:t> bedel ile ihale edilmiş olup </a:t>
            </a:r>
            <a:r>
              <a:rPr lang="tr-TR" sz="1600" b="1" dirty="0">
                <a:latin typeface="Times New Roman" pitchFamily="18" charset="0"/>
                <a:cs typeface="Times New Roman" pitchFamily="18" charset="0"/>
              </a:rPr>
              <a:t>25/09/2017</a:t>
            </a:r>
            <a:r>
              <a:rPr lang="tr-TR" sz="1600" dirty="0">
                <a:latin typeface="Times New Roman" pitchFamily="18" charset="0"/>
                <a:cs typeface="Times New Roman" pitchFamily="18" charset="0"/>
              </a:rPr>
              <a:t> tarihinde yapımına başlanmıştır. Demiryolu geçiş köprüsü yapım çalışmaları 11/09/2020 tarihinde tamamlanarak halkımızın hizmetine sunulmuştur</a:t>
            </a:r>
            <a:r>
              <a:rPr lang="tr-TR" sz="1600" dirty="0" smtClean="0">
                <a:latin typeface="Times New Roman" pitchFamily="18" charset="0"/>
                <a:cs typeface="Times New Roman" pitchFamily="18" charset="0"/>
              </a:rPr>
              <a:t>.</a:t>
            </a:r>
            <a:endParaRPr lang="tr-TR" sz="1600" dirty="0">
              <a:latin typeface="Times New Roman" pitchFamily="18" charset="0"/>
              <a:cs typeface="Times New Roman" pitchFamily="18" charset="0"/>
            </a:endParaRPr>
          </a:p>
        </p:txBody>
      </p:sp>
      <p:pic>
        <p:nvPicPr>
          <p:cNvPr id="17"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17" y="2179042"/>
            <a:ext cx="10818975" cy="4678958"/>
          </a:xfrm>
          <a:prstGeom prst="rect">
            <a:avLst/>
          </a:prstGeom>
        </p:spPr>
      </p:pic>
      <p:pic>
        <p:nvPicPr>
          <p:cNvPr id="19"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5641" y="4909956"/>
            <a:ext cx="4165159" cy="1948043"/>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7 Başlık"/>
          <p:cNvSpPr>
            <a:spLocks noGrp="1"/>
          </p:cNvSpPr>
          <p:nvPr>
            <p:ph type="title"/>
          </p:nvPr>
        </p:nvSpPr>
        <p:spPr>
          <a:xfrm>
            <a:off x="3283838" y="0"/>
            <a:ext cx="6515100" cy="841248"/>
          </a:xfrm>
          <a:effectLst/>
        </p:spPr>
        <p:txBody>
          <a:bodyPr/>
          <a:lstStyle/>
          <a:p>
            <a:r>
              <a:rPr lang="tr-TR" dirty="0">
                <a:solidFill>
                  <a:schemeClr val="tx1"/>
                </a:solidFill>
              </a:rPr>
              <a:t>İDARİ YAPI VE NÜFUS</a:t>
            </a:r>
          </a:p>
        </p:txBody>
      </p:sp>
      <p:sp>
        <p:nvSpPr>
          <p:cNvPr id="3" name="2 İçerik Yer Tutucusu"/>
          <p:cNvSpPr>
            <a:spLocks noGrp="1"/>
          </p:cNvSpPr>
          <p:nvPr>
            <p:ph idx="4294967295"/>
          </p:nvPr>
        </p:nvSpPr>
        <p:spPr>
          <a:xfrm>
            <a:off x="2667000" y="889000"/>
            <a:ext cx="6858000" cy="6168571"/>
          </a:xfrm>
        </p:spPr>
        <p:txBody>
          <a:bodyPr>
            <a:normAutofit/>
          </a:bodyPr>
          <a:lstStyle/>
          <a:p>
            <a:pPr algn="just">
              <a:buNone/>
            </a:pPr>
            <a:endParaRPr lang="tr-TR" sz="1270" dirty="0"/>
          </a:p>
          <a:p>
            <a:pPr algn="just">
              <a:buNone/>
            </a:pPr>
            <a:r>
              <a:rPr lang="tr-TR" sz="1270" dirty="0"/>
              <a:t>	</a:t>
            </a:r>
          </a:p>
          <a:p>
            <a:pPr algn="just">
              <a:buNone/>
            </a:pPr>
            <a:r>
              <a:rPr lang="tr-TR" sz="1270" dirty="0"/>
              <a:t>				</a:t>
            </a:r>
          </a:p>
          <a:p>
            <a:pPr algn="just"/>
            <a:endParaRPr lang="tr-TR" sz="1270" dirty="0"/>
          </a:p>
          <a:p>
            <a:pPr algn="just">
              <a:buNone/>
            </a:pPr>
            <a:r>
              <a:rPr lang="tr-TR" sz="1270" dirty="0"/>
              <a:t>     </a:t>
            </a:r>
          </a:p>
          <a:p>
            <a:pPr algn="just">
              <a:buNone/>
            </a:pPr>
            <a:endParaRPr lang="tr-TR" sz="1270" dirty="0"/>
          </a:p>
        </p:txBody>
      </p:sp>
      <p:pic>
        <p:nvPicPr>
          <p:cNvPr id="8" name="Picture 3"/>
          <p:cNvPicPr>
            <a:picLocks noChangeAspect="1" noChangeArrowheads="1"/>
          </p:cNvPicPr>
          <p:nvPr/>
        </p:nvPicPr>
        <p:blipFill>
          <a:blip r:embed="rId2" cstate="print"/>
          <a:srcRect/>
          <a:stretch>
            <a:fillRect/>
          </a:stretch>
        </p:blipFill>
        <p:spPr bwMode="auto">
          <a:xfrm>
            <a:off x="0" y="0"/>
            <a:ext cx="12192000" cy="938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7 Başlık"/>
          <p:cNvSpPr txBox="1">
            <a:spLocks/>
          </p:cNvSpPr>
          <p:nvPr/>
        </p:nvSpPr>
        <p:spPr>
          <a:xfrm>
            <a:off x="3283838" y="0"/>
            <a:ext cx="6241162" cy="938010"/>
          </a:xfrm>
          <a:prstGeom prst="rect">
            <a:avLst/>
          </a:prstGeom>
          <a:effectLst/>
        </p:spPr>
        <p:txBody>
          <a:bodyPr vert="horz" lIns="78377" tIns="39189" rIns="78377" bIns="39189" anchor="ctr">
            <a:normAutofit/>
          </a:bodyPr>
          <a:lstStyle>
            <a:lvl1pPr algn="l" rtl="0" eaLnBrk="1" latinLnBrk="0" hangingPunct="1">
              <a:spcBef>
                <a:spcPct val="0"/>
              </a:spcBef>
              <a:buNone/>
              <a:defRPr kumimoji="0" sz="49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tr-TR" sz="2794" dirty="0">
                <a:solidFill>
                  <a:schemeClr val="tx1"/>
                </a:solidFill>
                <a:latin typeface="Times New Roman" panose="02020603050405020304" pitchFamily="18" charset="0"/>
                <a:cs typeface="Times New Roman" panose="02020603050405020304" pitchFamily="18" charset="0"/>
              </a:rPr>
              <a:t>NÜFUS VE </a:t>
            </a:r>
            <a:r>
              <a:rPr lang="tr-TR" sz="2794" dirty="0" err="1">
                <a:solidFill>
                  <a:schemeClr val="tx1"/>
                </a:solidFill>
                <a:latin typeface="Times New Roman" panose="02020603050405020304" pitchFamily="18" charset="0"/>
                <a:cs typeface="Times New Roman" panose="02020603050405020304" pitchFamily="18" charset="0"/>
              </a:rPr>
              <a:t>İdarİ</a:t>
            </a:r>
            <a:r>
              <a:rPr lang="tr-TR" sz="2794" dirty="0">
                <a:solidFill>
                  <a:schemeClr val="tx1"/>
                </a:solidFill>
                <a:latin typeface="Times New Roman" panose="02020603050405020304" pitchFamily="18" charset="0"/>
                <a:cs typeface="Times New Roman" panose="02020603050405020304" pitchFamily="18" charset="0"/>
              </a:rPr>
              <a:t> </a:t>
            </a:r>
            <a:r>
              <a:rPr lang="tr-TR" sz="2794" dirty="0" err="1">
                <a:solidFill>
                  <a:schemeClr val="tx1"/>
                </a:solidFill>
                <a:latin typeface="Times New Roman" panose="02020603050405020304" pitchFamily="18" charset="0"/>
                <a:cs typeface="Times New Roman" panose="02020603050405020304" pitchFamily="18" charset="0"/>
              </a:rPr>
              <a:t>yapIsI</a:t>
            </a:r>
            <a:endParaRPr lang="tr-TR" sz="2794" dirty="0">
              <a:solidFill>
                <a:schemeClr val="tx1"/>
              </a:solidFill>
              <a:latin typeface="Times New Roman" panose="02020603050405020304" pitchFamily="18" charset="0"/>
              <a:cs typeface="Times New Roman" panose="02020603050405020304" pitchFamily="18" charset="0"/>
            </a:endParaRPr>
          </a:p>
        </p:txBody>
      </p:sp>
      <p:sp>
        <p:nvSpPr>
          <p:cNvPr id="13" name="12 Dikdörtgen"/>
          <p:cNvSpPr/>
          <p:nvPr/>
        </p:nvSpPr>
        <p:spPr>
          <a:xfrm>
            <a:off x="340822" y="1161127"/>
            <a:ext cx="11479875" cy="3004605"/>
          </a:xfrm>
          <a:prstGeom prst="rect">
            <a:avLst/>
          </a:prstGeom>
        </p:spPr>
        <p:txBody>
          <a:bodyPr wrap="square">
            <a:spAutoFit/>
          </a:bodyPr>
          <a:lstStyle/>
          <a:p>
            <a:pPr algn="just">
              <a:buNone/>
            </a:pPr>
            <a:r>
              <a:rPr lang="tr-TR" sz="1524" dirty="0">
                <a:latin typeface="Times New Roman" panose="02020603050405020304" pitchFamily="18" charset="0"/>
                <a:cs typeface="Times New Roman" panose="02020603050405020304" pitchFamily="18" charset="0"/>
              </a:rPr>
              <a:t>	İlçe, </a:t>
            </a:r>
            <a:r>
              <a:rPr lang="tr-TR" sz="1524" dirty="0">
                <a:solidFill>
                  <a:srgbClr val="FF0000"/>
                </a:solidFill>
                <a:latin typeface="Times New Roman" panose="02020603050405020304" pitchFamily="18" charset="0"/>
                <a:cs typeface="Times New Roman" panose="02020603050405020304" pitchFamily="18" charset="0"/>
              </a:rPr>
              <a:t>Merkez Belediyesi </a:t>
            </a:r>
            <a:r>
              <a:rPr lang="tr-TR" sz="1524" dirty="0">
                <a:latin typeface="Times New Roman" panose="02020603050405020304" pitchFamily="18" charset="0"/>
                <a:cs typeface="Times New Roman" panose="02020603050405020304" pitchFamily="18" charset="0"/>
              </a:rPr>
              <a:t>ve bağlı </a:t>
            </a:r>
            <a:r>
              <a:rPr lang="tr-TR" sz="1524" dirty="0">
                <a:solidFill>
                  <a:srgbClr val="FF0000"/>
                </a:solidFill>
                <a:latin typeface="Times New Roman" panose="02020603050405020304" pitchFamily="18" charset="0"/>
                <a:cs typeface="Times New Roman" panose="02020603050405020304" pitchFamily="18" charset="0"/>
              </a:rPr>
              <a:t>7 adet köyden </a:t>
            </a:r>
            <a:r>
              <a:rPr lang="tr-TR" sz="1524" dirty="0">
                <a:latin typeface="Times New Roman" panose="02020603050405020304" pitchFamily="18" charset="0"/>
                <a:cs typeface="Times New Roman" panose="02020603050405020304" pitchFamily="18" charset="0"/>
              </a:rPr>
              <a:t>oluşmaktadır. </a:t>
            </a:r>
          </a:p>
          <a:p>
            <a:pPr algn="just">
              <a:buNone/>
            </a:pPr>
            <a:r>
              <a:rPr lang="tr-TR" sz="1524" dirty="0">
                <a:latin typeface="Times New Roman" panose="02020603050405020304" pitchFamily="18" charset="0"/>
                <a:cs typeface="Times New Roman" panose="02020603050405020304" pitchFamily="18" charset="0"/>
              </a:rPr>
              <a:t>İlçe merkezi ise </a:t>
            </a:r>
            <a:r>
              <a:rPr lang="tr-TR" sz="1524" dirty="0">
                <a:solidFill>
                  <a:srgbClr val="FF0000"/>
                </a:solidFill>
                <a:latin typeface="Times New Roman" panose="02020603050405020304" pitchFamily="18" charset="0"/>
                <a:cs typeface="Times New Roman" panose="02020603050405020304" pitchFamily="18" charset="0"/>
              </a:rPr>
              <a:t>6 mahalleden </a:t>
            </a:r>
            <a:r>
              <a:rPr lang="tr-TR" sz="1524" dirty="0">
                <a:latin typeface="Times New Roman" panose="02020603050405020304" pitchFamily="18" charset="0"/>
                <a:cs typeface="Times New Roman" panose="02020603050405020304" pitchFamily="18" charset="0"/>
              </a:rPr>
              <a:t>oluşmaktadır. </a:t>
            </a:r>
          </a:p>
          <a:p>
            <a:pPr algn="just">
              <a:buNone/>
            </a:pPr>
            <a:endParaRPr lang="tr-TR" sz="1524" dirty="0">
              <a:latin typeface="Times New Roman" panose="02020603050405020304" pitchFamily="18" charset="0"/>
              <a:cs typeface="Times New Roman" panose="02020603050405020304" pitchFamily="18" charset="0"/>
            </a:endParaRPr>
          </a:p>
          <a:p>
            <a:pPr algn="just"/>
            <a:r>
              <a:rPr lang="tr-TR" sz="1524" b="1" dirty="0" smtClean="0">
                <a:latin typeface="Times New Roman" panose="02020603050405020304" pitchFamily="18" charset="0"/>
                <a:cs typeface="Times New Roman" panose="02020603050405020304" pitchFamily="18" charset="0"/>
              </a:rPr>
              <a:t>Köylerimiz:	</a:t>
            </a:r>
            <a:r>
              <a:rPr lang="tr-TR" sz="1524" dirty="0" smtClean="0">
                <a:latin typeface="Times New Roman" panose="02020603050405020304" pitchFamily="18" charset="0"/>
                <a:cs typeface="Times New Roman" panose="02020603050405020304" pitchFamily="18" charset="0"/>
              </a:rPr>
              <a:t>	</a:t>
            </a:r>
            <a:r>
              <a:rPr lang="tr-TR" sz="1524" b="1" dirty="0" smtClean="0">
                <a:latin typeface="Times New Roman" panose="02020603050405020304" pitchFamily="18" charset="0"/>
                <a:cs typeface="Times New Roman" panose="02020603050405020304" pitchFamily="18" charset="0"/>
              </a:rPr>
              <a:t>İlçe </a:t>
            </a:r>
            <a:r>
              <a:rPr lang="tr-TR" sz="1524" b="1" dirty="0">
                <a:latin typeface="Times New Roman" panose="02020603050405020304" pitchFamily="18" charset="0"/>
                <a:cs typeface="Times New Roman" panose="02020603050405020304" pitchFamily="18" charset="0"/>
              </a:rPr>
              <a:t>Merkezindeki Mahalleler</a:t>
            </a:r>
          </a:p>
          <a:p>
            <a:pPr algn="just"/>
            <a:r>
              <a:rPr lang="tr-TR" sz="1397" dirty="0">
                <a:latin typeface="Times New Roman" panose="02020603050405020304" pitchFamily="18" charset="0"/>
                <a:cs typeface="Times New Roman" panose="02020603050405020304" pitchFamily="18" charset="0"/>
              </a:rPr>
              <a:t>1 </a:t>
            </a:r>
            <a:r>
              <a:rPr lang="tr-TR" sz="1397" dirty="0" err="1">
                <a:latin typeface="Times New Roman" panose="02020603050405020304" pitchFamily="18" charset="0"/>
                <a:cs typeface="Times New Roman" panose="02020603050405020304" pitchFamily="18" charset="0"/>
              </a:rPr>
              <a:t>Akyarma</a:t>
            </a:r>
            <a:r>
              <a:rPr lang="tr-TR" sz="1397" dirty="0">
                <a:latin typeface="Times New Roman" panose="02020603050405020304" pitchFamily="18" charset="0"/>
                <a:cs typeface="Times New Roman" panose="02020603050405020304" pitchFamily="18" charset="0"/>
              </a:rPr>
              <a:t> Köyü		  </a:t>
            </a:r>
            <a:r>
              <a:rPr lang="tr-TR" sz="1397" dirty="0" smtClean="0">
                <a:latin typeface="Times New Roman" panose="02020603050405020304" pitchFamily="18" charset="0"/>
                <a:cs typeface="Times New Roman" panose="02020603050405020304" pitchFamily="18" charset="0"/>
              </a:rPr>
              <a:t> </a:t>
            </a:r>
            <a:r>
              <a:rPr lang="tr-TR" sz="1397" dirty="0">
                <a:latin typeface="Times New Roman" panose="02020603050405020304" pitchFamily="18" charset="0"/>
                <a:cs typeface="Times New Roman" panose="02020603050405020304" pitchFamily="18" charset="0"/>
              </a:rPr>
              <a:t>1 </a:t>
            </a:r>
            <a:r>
              <a:rPr lang="tr-TR" sz="1397" dirty="0" err="1">
                <a:latin typeface="Times New Roman" panose="02020603050405020304" pitchFamily="18" charset="0"/>
                <a:cs typeface="Times New Roman" panose="02020603050405020304" pitchFamily="18" charset="0"/>
              </a:rPr>
              <a:t>Camiikebir</a:t>
            </a:r>
            <a:r>
              <a:rPr lang="tr-TR" sz="1397" dirty="0">
                <a:latin typeface="Times New Roman" panose="02020603050405020304" pitchFamily="18" charset="0"/>
                <a:cs typeface="Times New Roman" panose="02020603050405020304" pitchFamily="18" charset="0"/>
              </a:rPr>
              <a:t> Mahallesi</a:t>
            </a:r>
          </a:p>
          <a:p>
            <a:pPr algn="just"/>
            <a:r>
              <a:rPr lang="tr-TR" sz="1397" dirty="0">
                <a:latin typeface="Times New Roman" panose="02020603050405020304" pitchFamily="18" charset="0"/>
                <a:cs typeface="Times New Roman" panose="02020603050405020304" pitchFamily="18" charset="0"/>
              </a:rPr>
              <a:t>2 </a:t>
            </a:r>
            <a:r>
              <a:rPr lang="tr-TR" sz="1397" dirty="0" smtClean="0">
                <a:latin typeface="Times New Roman" panose="02020603050405020304" pitchFamily="18" charset="0"/>
                <a:cs typeface="Times New Roman" panose="02020603050405020304" pitchFamily="18" charset="0"/>
              </a:rPr>
              <a:t>Altınova </a:t>
            </a:r>
            <a:r>
              <a:rPr lang="tr-TR" sz="1397" dirty="0">
                <a:latin typeface="Times New Roman" panose="02020603050405020304" pitchFamily="18" charset="0"/>
                <a:cs typeface="Times New Roman" panose="02020603050405020304" pitchFamily="18" charset="0"/>
              </a:rPr>
              <a:t>Köyü                                </a:t>
            </a:r>
            <a:r>
              <a:rPr lang="tr-TR" sz="1397" dirty="0" smtClean="0">
                <a:latin typeface="Times New Roman" panose="02020603050405020304" pitchFamily="18" charset="0"/>
                <a:cs typeface="Times New Roman" panose="02020603050405020304" pitchFamily="18" charset="0"/>
              </a:rPr>
              <a:t>      </a:t>
            </a:r>
            <a:r>
              <a:rPr lang="tr-TR" sz="1397" dirty="0">
                <a:latin typeface="Times New Roman" panose="02020603050405020304" pitchFamily="18" charset="0"/>
                <a:cs typeface="Times New Roman" panose="02020603050405020304" pitchFamily="18" charset="0"/>
              </a:rPr>
              <a:t>2 Fatih Mahallesi    </a:t>
            </a:r>
          </a:p>
          <a:p>
            <a:pPr algn="just"/>
            <a:r>
              <a:rPr lang="tr-TR" sz="1397" dirty="0">
                <a:latin typeface="Times New Roman" panose="02020603050405020304" pitchFamily="18" charset="0"/>
                <a:cs typeface="Times New Roman" panose="02020603050405020304" pitchFamily="18" charset="0"/>
              </a:rPr>
              <a:t>3 Baraklı Köyü                                        3 Kayalık Mahallesi</a:t>
            </a:r>
          </a:p>
          <a:p>
            <a:pPr algn="just"/>
            <a:r>
              <a:rPr lang="tr-TR" sz="1397" dirty="0">
                <a:latin typeface="Times New Roman" panose="02020603050405020304" pitchFamily="18" charset="0"/>
                <a:cs typeface="Times New Roman" panose="02020603050405020304" pitchFamily="18" charset="0"/>
              </a:rPr>
              <a:t>4 Bostancı Köyü                                      4 Mehmet Akif Mahallesi </a:t>
            </a:r>
          </a:p>
          <a:p>
            <a:pPr algn="just"/>
            <a:r>
              <a:rPr lang="tr-TR" sz="1397" dirty="0">
                <a:latin typeface="Times New Roman" panose="02020603050405020304" pitchFamily="18" charset="0"/>
                <a:cs typeface="Times New Roman" panose="02020603050405020304" pitchFamily="18" charset="0"/>
              </a:rPr>
              <a:t>5 Gökçek Köyü                                        5 Yavuz Selim Mahallesi</a:t>
            </a:r>
          </a:p>
          <a:p>
            <a:pPr algn="just"/>
            <a:r>
              <a:rPr lang="tr-TR" sz="1397" dirty="0">
                <a:latin typeface="Times New Roman" panose="02020603050405020304" pitchFamily="18" charset="0"/>
                <a:cs typeface="Times New Roman" panose="02020603050405020304" pitchFamily="18" charset="0"/>
              </a:rPr>
              <a:t>6 Körkuyu Köyü                                      6 Yunus Emre Mahallesi</a:t>
            </a:r>
          </a:p>
          <a:p>
            <a:pPr algn="just"/>
            <a:r>
              <a:rPr lang="tr-TR" sz="1397" dirty="0">
                <a:latin typeface="Times New Roman" panose="02020603050405020304" pitchFamily="18" charset="0"/>
                <a:cs typeface="Times New Roman" panose="02020603050405020304" pitchFamily="18" charset="0"/>
              </a:rPr>
              <a:t>7 Madenler Köyü</a:t>
            </a:r>
          </a:p>
          <a:p>
            <a:pPr algn="just"/>
            <a:endParaRPr lang="tr-TR" sz="1524" dirty="0">
              <a:latin typeface="Times New Roman" panose="02020603050405020304" pitchFamily="18" charset="0"/>
              <a:cs typeface="Times New Roman" panose="02020603050405020304" pitchFamily="18" charset="0"/>
            </a:endParaRPr>
          </a:p>
          <a:p>
            <a:pPr algn="just"/>
            <a:endParaRPr lang="tr-TR" sz="1524" dirty="0">
              <a:latin typeface="Times New Roman" panose="02020603050405020304" pitchFamily="18" charset="0"/>
              <a:cs typeface="Times New Roman" panose="02020603050405020304" pitchFamily="18" charset="0"/>
            </a:endParaRPr>
          </a:p>
        </p:txBody>
      </p:sp>
      <p:sp>
        <p:nvSpPr>
          <p:cNvPr id="2" name="Metin kutusu 1"/>
          <p:cNvSpPr txBox="1"/>
          <p:nvPr/>
        </p:nvSpPr>
        <p:spPr>
          <a:xfrm>
            <a:off x="5585509" y="5049536"/>
            <a:ext cx="6217834" cy="1069524"/>
          </a:xfrm>
          <a:prstGeom prst="rect">
            <a:avLst/>
          </a:prstGeom>
          <a:noFill/>
        </p:spPr>
        <p:txBody>
          <a:bodyPr wrap="square" rtlCol="0">
            <a:spAutoFit/>
          </a:bodyPr>
          <a:lstStyle/>
          <a:p>
            <a:pPr algn="just"/>
            <a:r>
              <a:rPr lang="tr-TR" sz="1270" dirty="0">
                <a:latin typeface="Times New Roman" panose="02020603050405020304" pitchFamily="18" charset="0"/>
                <a:cs typeface="Times New Roman" panose="02020603050405020304" pitchFamily="18" charset="0"/>
              </a:rPr>
              <a:t>Nüfusu en düşük köyümüz Körkuyu köyü, nüfusu en yüksek köyümüz Gökçek köyüdür.</a:t>
            </a:r>
          </a:p>
          <a:p>
            <a:pPr algn="just"/>
            <a:r>
              <a:rPr lang="tr-TR" sz="1270" dirty="0">
                <a:latin typeface="Times New Roman" panose="02020603050405020304" pitchFamily="18" charset="0"/>
                <a:cs typeface="Times New Roman" panose="02020603050405020304" pitchFamily="18" charset="0"/>
              </a:rPr>
              <a:t>İlçemize en yakın köyümüz  4  Km ile </a:t>
            </a:r>
            <a:r>
              <a:rPr lang="tr-TR" sz="1270" dirty="0" err="1">
                <a:latin typeface="Times New Roman" panose="02020603050405020304" pitchFamily="18" charset="0"/>
                <a:cs typeface="Times New Roman" panose="02020603050405020304" pitchFamily="18" charset="0"/>
              </a:rPr>
              <a:t>Akyarma</a:t>
            </a:r>
            <a:r>
              <a:rPr lang="tr-TR" sz="1270" dirty="0">
                <a:latin typeface="Times New Roman" panose="02020603050405020304" pitchFamily="18" charset="0"/>
                <a:cs typeface="Times New Roman" panose="02020603050405020304" pitchFamily="18" charset="0"/>
              </a:rPr>
              <a:t> Köyü. İlçemize en uzak köyümüz ise Körkuyu köyüdür.</a:t>
            </a:r>
          </a:p>
          <a:p>
            <a:pPr algn="just"/>
            <a:r>
              <a:rPr lang="tr-TR" sz="1270" dirty="0">
                <a:latin typeface="Times New Roman" panose="02020603050405020304" pitchFamily="18" charset="0"/>
                <a:cs typeface="Times New Roman" panose="02020603050405020304" pitchFamily="18" charset="0"/>
              </a:rPr>
              <a:t>Nüfusu en fazla olan mahallemiz </a:t>
            </a:r>
            <a:r>
              <a:rPr lang="tr-TR" sz="1270" dirty="0" err="1" smtClean="0">
                <a:latin typeface="Times New Roman" panose="02020603050405020304" pitchFamily="18" charset="0"/>
                <a:cs typeface="Times New Roman" panose="02020603050405020304" pitchFamily="18" charset="0"/>
              </a:rPr>
              <a:t>Camikebir</a:t>
            </a:r>
            <a:r>
              <a:rPr lang="tr-TR" sz="1270" dirty="0" smtClean="0">
                <a:latin typeface="Times New Roman" panose="02020603050405020304" pitchFamily="18" charset="0"/>
                <a:cs typeface="Times New Roman" panose="02020603050405020304" pitchFamily="18" charset="0"/>
              </a:rPr>
              <a:t> </a:t>
            </a:r>
            <a:r>
              <a:rPr lang="tr-TR" sz="1270" dirty="0">
                <a:latin typeface="Times New Roman" panose="02020603050405020304" pitchFamily="18" charset="0"/>
                <a:cs typeface="Times New Roman" panose="02020603050405020304" pitchFamily="18" charset="0"/>
              </a:rPr>
              <a:t>Mahallesi. Nüfusu en düşük mahallemiz Mehmet Akif Mahallesidir.</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159" y="3674226"/>
            <a:ext cx="3948968" cy="2635134"/>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343" y="1494311"/>
            <a:ext cx="5586156" cy="3437692"/>
          </a:xfrm>
          <a:prstGeom prst="rect">
            <a:avLst/>
          </a:prstGeom>
        </p:spPr>
      </p:pic>
    </p:spTree>
    <p:extLst>
      <p:ext uri="{BB962C8B-B14F-4D97-AF65-F5344CB8AC3E}">
        <p14:creationId xmlns:p14="http://schemas.microsoft.com/office/powerpoint/2010/main" val="2511971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err="1" smtClean="0">
                <a:effectLst>
                  <a:reflection blurRad="12700" stA="48000" endA="300" endPos="55000" dir="5400000" sy="-90000" algn="bl" rotWithShape="0"/>
                </a:effectLst>
                <a:latin typeface="Times New Roman" pitchFamily="18" charset="0"/>
                <a:cs typeface="Times New Roman" pitchFamily="18" charset="0"/>
              </a:rPr>
              <a:t>TaMAMLANAN</a:t>
            </a:r>
            <a:r>
              <a:rPr lang="tr-TR" sz="2800" cap="all" dirty="0" smtClean="0">
                <a:effectLst>
                  <a:reflection blurRad="12700" stA="48000" endA="300" endPos="55000" dir="5400000" sy="-90000" algn="bl" rotWithShape="0"/>
                </a:effectLst>
                <a:latin typeface="Times New Roman" pitchFamily="18" charset="0"/>
                <a:cs typeface="Times New Roman" pitchFamily="18" charset="0"/>
              </a:rPr>
              <a:t> YATIRIMLAR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328577" y="1025121"/>
            <a:ext cx="11524440" cy="1247725"/>
          </a:xfrm>
        </p:spPr>
        <p:txBody>
          <a:bodyPr>
            <a:normAutofit/>
          </a:bodyPr>
          <a:lstStyle/>
          <a:p>
            <a:pPr algn="just">
              <a:buNone/>
            </a:pPr>
            <a:r>
              <a:rPr lang="tr-TR" sz="1600" dirty="0">
                <a:latin typeface="Times New Roman" pitchFamily="18" charset="0"/>
                <a:cs typeface="Times New Roman" pitchFamily="18" charset="0"/>
              </a:rPr>
              <a:t>	</a:t>
            </a:r>
            <a:r>
              <a:rPr lang="tr-TR" sz="1600" dirty="0" err="1" smtClean="0">
                <a:latin typeface="Times New Roman" pitchFamily="18" charset="0"/>
                <a:cs typeface="Times New Roman" pitchFamily="18" charset="0"/>
              </a:rPr>
              <a:t>Afyonkarahisar</a:t>
            </a:r>
            <a:r>
              <a:rPr lang="tr-TR" sz="1600" dirty="0" smtClean="0">
                <a:latin typeface="Times New Roman" pitchFamily="18" charset="0"/>
                <a:cs typeface="Times New Roman" pitchFamily="18" charset="0"/>
              </a:rPr>
              <a:t> </a:t>
            </a:r>
            <a:r>
              <a:rPr lang="tr-TR" sz="1600" dirty="0">
                <a:latin typeface="Times New Roman" pitchFamily="18" charset="0"/>
                <a:cs typeface="Times New Roman" pitchFamily="18" charset="0"/>
              </a:rPr>
              <a:t>İl Özel İdaresi Yol ve Ulaşım Hizmetleri Müdürlüğü tarafından 2020 İl Özel İdaresi yatırımı olarak İlçemizi - Denizli karayoluna bağlayan Evciler Merkez </a:t>
            </a:r>
            <a:r>
              <a:rPr lang="tr-TR" sz="1600" dirty="0" err="1">
                <a:latin typeface="Times New Roman" pitchFamily="18" charset="0"/>
                <a:cs typeface="Times New Roman" pitchFamily="18" charset="0"/>
              </a:rPr>
              <a:t>Akyarma</a:t>
            </a:r>
            <a:r>
              <a:rPr lang="tr-TR" sz="1600" dirty="0">
                <a:latin typeface="Times New Roman" pitchFamily="18" charset="0"/>
                <a:cs typeface="Times New Roman" pitchFamily="18" charset="0"/>
              </a:rPr>
              <a:t> Köyü ve Dazkırı Bozan Köyünü Kapsayan 7 Km’ </a:t>
            </a:r>
            <a:r>
              <a:rPr lang="tr-TR" sz="1600" dirty="0" err="1">
                <a:latin typeface="Times New Roman" pitchFamily="18" charset="0"/>
                <a:cs typeface="Times New Roman" pitchFamily="18" charset="0"/>
              </a:rPr>
              <a:t>lik</a:t>
            </a:r>
            <a:r>
              <a:rPr lang="tr-TR" sz="1600" dirty="0">
                <a:latin typeface="Times New Roman" pitchFamily="18" charset="0"/>
                <a:cs typeface="Times New Roman" pitchFamily="18" charset="0"/>
              </a:rPr>
              <a:t> köy yolunun sıcak asfalt yapılarak 22/08/2020 tarihinde tamamlanarak halkımızın hizmetine sunulmuştur</a:t>
            </a:r>
            <a:r>
              <a:rPr lang="tr-TR" sz="1600" dirty="0" smtClean="0">
                <a:latin typeface="Times New Roman" pitchFamily="18" charset="0"/>
                <a:cs typeface="Times New Roman" pitchFamily="18" charset="0"/>
              </a:rPr>
              <a:t>.</a:t>
            </a:r>
            <a:endParaRPr lang="tr-TR" sz="1600" dirty="0">
              <a:latin typeface="Times New Roman" pitchFamily="18" charset="0"/>
              <a:cs typeface="Times New Roman" pitchFamily="18" charset="0"/>
            </a:endParaRPr>
          </a:p>
        </p:txBody>
      </p:sp>
      <p:pic>
        <p:nvPicPr>
          <p:cNvPr id="17"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93" y="2074902"/>
            <a:ext cx="10776246" cy="4464496"/>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pROJELER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16099" y="1900213"/>
            <a:ext cx="10369152" cy="2996406"/>
          </a:xfrm>
        </p:spPr>
        <p:txBody>
          <a:bodyPr>
            <a:normAutofit/>
          </a:bodyPr>
          <a:lstStyle/>
          <a:p>
            <a:pPr algn="ctr">
              <a:buNone/>
            </a:pPr>
            <a:r>
              <a:rPr lang="tr-TR" sz="2500" dirty="0">
                <a:latin typeface="Times New Roman" pitchFamily="18" charset="0"/>
                <a:cs typeface="Times New Roman" pitchFamily="18" charset="0"/>
              </a:rPr>
              <a:t>		</a:t>
            </a:r>
            <a:endParaRPr lang="tr-TR" sz="2400" dirty="0">
              <a:latin typeface="Times New Roman" pitchFamily="18" charset="0"/>
              <a:cs typeface="Times New Roman" pitchFamily="18" charset="0"/>
            </a:endParaRPr>
          </a:p>
        </p:txBody>
      </p:sp>
      <p:sp>
        <p:nvSpPr>
          <p:cNvPr id="17" name="Metin kutusu 3"/>
          <p:cNvSpPr txBox="1"/>
          <p:nvPr/>
        </p:nvSpPr>
        <p:spPr>
          <a:xfrm>
            <a:off x="328577" y="1312199"/>
            <a:ext cx="11532985" cy="3385542"/>
          </a:xfrm>
          <a:prstGeom prst="rect">
            <a:avLst/>
          </a:prstGeom>
          <a:noFill/>
        </p:spPr>
        <p:txBody>
          <a:bodyPr wrap="square" rtlCol="0">
            <a:spAutoFit/>
          </a:bodyPr>
          <a:lstStyle/>
          <a:p>
            <a:r>
              <a:rPr lang="tr-TR" b="1" dirty="0">
                <a:solidFill>
                  <a:schemeClr val="tx1">
                    <a:lumMod val="95000"/>
                    <a:lumOff val="5000"/>
                  </a:schemeClr>
                </a:solidFill>
                <a:latin typeface="Times New Roman" panose="02020603050405020304" pitchFamily="18" charset="0"/>
                <a:cs typeface="Times New Roman" panose="02020603050405020304" pitchFamily="18" charset="0"/>
              </a:rPr>
              <a:t>1</a:t>
            </a:r>
            <a:r>
              <a:rPr lang="tr-TR" b="1"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tr-TR" b="1" dirty="0">
                <a:solidFill>
                  <a:schemeClr val="tx1">
                    <a:lumMod val="95000"/>
                    <a:lumOff val="5000"/>
                  </a:schemeClr>
                </a:solidFill>
                <a:latin typeface="Times New Roman" panose="02020603050405020304" pitchFamily="18" charset="0"/>
                <a:cs typeface="Times New Roman" panose="02020603050405020304" pitchFamily="18" charset="0"/>
              </a:rPr>
              <a:t>	Yaşlı Bakım Evi Projesi</a:t>
            </a:r>
          </a:p>
          <a:p>
            <a:pPr algn="ctr"/>
            <a:endParaRPr lang="tr-TR" sz="1600" dirty="0">
              <a:solidFill>
                <a:srgbClr val="FF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	İlçemizde yaşayan ve bakım ihtiyacı olan yaşlılarımızla yapılan görüşmeler neticesinde, yaşlılarımız çevre il ve ilçelerde bulunan yaşlı bakım ve huzur evlerine yönlendirilmeye çalışılmış fakat uzak olması, ilçeden ayrılmak istememeleri sebebiyle ilçede böyle bir hizmetin olması gerekliliğine ihtiyaç duyulmuştur.</a:t>
            </a:r>
          </a:p>
          <a:p>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tr-TR" b="1" dirty="0" smtClean="0">
                <a:latin typeface="Times New Roman" panose="02020603050405020304" pitchFamily="18" charset="0"/>
                <a:cs typeface="Times New Roman" panose="02020603050405020304" pitchFamily="18" charset="0"/>
              </a:rPr>
              <a:t>3</a:t>
            </a:r>
            <a:r>
              <a:rPr lang="tr-TR" b="1" dirty="0">
                <a:latin typeface="Times New Roman" panose="02020603050405020304" pitchFamily="18" charset="0"/>
                <a:cs typeface="Times New Roman" panose="02020603050405020304" pitchFamily="18" charset="0"/>
              </a:rPr>
              <a:t>.       Tarım Aletleri Müzesi Projesi</a:t>
            </a:r>
          </a:p>
          <a:p>
            <a:pPr algn="ctr"/>
            <a:endParaRPr lang="tr-TR" sz="1400" dirty="0">
              <a:latin typeface="Times New Roman" panose="02020603050405020304" pitchFamily="18" charset="0"/>
              <a:cs typeface="Times New Roman" panose="02020603050405020304" pitchFamily="18" charset="0"/>
            </a:endParaRPr>
          </a:p>
          <a:p>
            <a:pPr algn="just"/>
            <a:r>
              <a:rPr lang="tr-TR" sz="1400" dirty="0">
                <a:latin typeface="Times New Roman" panose="02020603050405020304" pitchFamily="18" charset="0"/>
                <a:cs typeface="Times New Roman" panose="02020603050405020304" pitchFamily="18" charset="0"/>
              </a:rPr>
              <a:t>	İlçemiz ve bağlı olan köyleriyle tarım ve hayvancılıkta önem bölge için önemli bir yere sahip olması sebebiyle geniş tarım alanlarında geçmişten günümüze ilçe halkına tarımsal kalkınma sağlamaktadır. Köklü tarımsal geçmişe sahip ilçemizi tarımsal turizm merkezi yapmak amaçlanmaktadır.</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tr-TR" sz="1400" dirty="0">
                <a:latin typeface="Times New Roman" panose="02020603050405020304" pitchFamily="18" charset="0"/>
                <a:ea typeface="Times New Roman" panose="02020603050405020304" pitchFamily="18" charset="0"/>
              </a:rPr>
              <a:t>                                           </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400" dirty="0"/>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cap="all" dirty="0" smtClean="0">
                <a:effectLst>
                  <a:reflection blurRad="12700" stA="48000" endA="300" endPos="55000" dir="5400000" sy="-90000" algn="bl" rotWithShape="0"/>
                </a:effectLst>
                <a:latin typeface="Times New Roman" pitchFamily="18" charset="0"/>
                <a:cs typeface="Times New Roman" pitchFamily="18" charset="0"/>
              </a:rPr>
              <a:t>pROJELER</a:t>
            </a: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16099" y="1900213"/>
            <a:ext cx="10369152" cy="2996406"/>
          </a:xfrm>
        </p:spPr>
        <p:txBody>
          <a:bodyPr>
            <a:normAutofit/>
          </a:bodyPr>
          <a:lstStyle/>
          <a:p>
            <a:pPr algn="ctr">
              <a:buNone/>
            </a:pPr>
            <a:r>
              <a:rPr lang="tr-TR" sz="2500" dirty="0">
                <a:latin typeface="Times New Roman" pitchFamily="18" charset="0"/>
                <a:cs typeface="Times New Roman" pitchFamily="18" charset="0"/>
              </a:rPr>
              <a:t>		</a:t>
            </a:r>
            <a:endParaRPr lang="tr-TR" sz="2400" dirty="0">
              <a:latin typeface="Times New Roman" pitchFamily="18" charset="0"/>
              <a:cs typeface="Times New Roman" pitchFamily="18" charset="0"/>
            </a:endParaRPr>
          </a:p>
        </p:txBody>
      </p:sp>
      <p:sp>
        <p:nvSpPr>
          <p:cNvPr id="17" name="Metin kutusu 3"/>
          <p:cNvSpPr txBox="1"/>
          <p:nvPr/>
        </p:nvSpPr>
        <p:spPr>
          <a:xfrm>
            <a:off x="328577" y="1049313"/>
            <a:ext cx="11532985" cy="5314275"/>
          </a:xfrm>
          <a:prstGeom prst="rect">
            <a:avLst/>
          </a:prstGeom>
          <a:noFill/>
        </p:spPr>
        <p:txBody>
          <a:bodyPr wrap="square" rtlCol="0">
            <a:spAutoFit/>
          </a:bodyPr>
          <a:lstStyle/>
          <a:p>
            <a:pPr>
              <a:spcAft>
                <a:spcPts val="0"/>
              </a:spcAft>
            </a:pPr>
            <a:r>
              <a:rPr lang="tr-TR" sz="1600" b="1" dirty="0" smtClean="0">
                <a:latin typeface="Times New Roman" panose="02020603050405020304" pitchFamily="18" charset="0"/>
                <a:ea typeface="Times New Roman" panose="02020603050405020304" pitchFamily="18" charset="0"/>
              </a:rPr>
              <a:t>4</a:t>
            </a:r>
            <a:r>
              <a:rPr lang="tr-TR" sz="1600" b="1" dirty="0">
                <a:latin typeface="Times New Roman" panose="02020603050405020304" pitchFamily="18" charset="0"/>
                <a:ea typeface="Times New Roman" panose="02020603050405020304" pitchFamily="18" charset="0"/>
              </a:rPr>
              <a:t>.    Süt Ürünleri Üretim Merkezi Projesi</a:t>
            </a:r>
          </a:p>
          <a:p>
            <a:pPr algn="ctr"/>
            <a:endParaRPr lang="tr-TR" sz="1600" dirty="0">
              <a:solidFill>
                <a:srgbClr val="FF0000"/>
              </a:solidFill>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ea typeface="Times New Roman" panose="02020603050405020304" pitchFamily="18" charset="0"/>
              </a:rPr>
              <a:t>İlçemizde günlük ortalama 150 Ton süt üretilirken bu sütün işlenmesinde sadece bir firma olması onunda üretilen sütün bir bölümünü işleyecek kapasitede olması sebebiyle süt diğer illere ham olarak nakledilmektedir, sütün ilçemizde işlenerek satılmasında öncü olarak ilçe ekonomisine katkısının artırılması amaçlanmaktadır</a:t>
            </a:r>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5</a:t>
            </a:r>
            <a:r>
              <a:rPr lang="tr-TR" sz="1600" b="1" dirty="0">
                <a:latin typeface="Times New Roman" panose="02020603050405020304" pitchFamily="18" charset="0"/>
                <a:cs typeface="Times New Roman" panose="02020603050405020304" pitchFamily="18" charset="0"/>
              </a:rPr>
              <a:t>.    </a:t>
            </a:r>
            <a:r>
              <a:rPr lang="tr-TR" sz="1600" b="1" dirty="0">
                <a:latin typeface="Times New Roman" panose="02020603050405020304" pitchFamily="18" charset="0"/>
                <a:ea typeface="Times New Roman" panose="02020603050405020304" pitchFamily="18" charset="0"/>
              </a:rPr>
              <a:t>Tren Garı Restorasyon Projesi</a:t>
            </a:r>
          </a:p>
          <a:p>
            <a:pPr algn="ctr"/>
            <a:endParaRPr lang="tr-TR" sz="1600" dirty="0">
              <a:latin typeface="Times New Roman" panose="02020603050405020304" pitchFamily="18" charset="0"/>
              <a:cs typeface="Times New Roman" panose="02020603050405020304" pitchFamily="18" charset="0"/>
            </a:endParaRPr>
          </a:p>
          <a:p>
            <a:pPr algn="ctr"/>
            <a:endParaRPr lang="tr-TR" sz="1600" dirty="0">
              <a:latin typeface="Times New Roman" panose="02020603050405020304" pitchFamily="18" charset="0"/>
              <a:cs typeface="Times New Roman" panose="02020603050405020304" pitchFamily="18" charset="0"/>
            </a:endParaRPr>
          </a:p>
          <a:p>
            <a:pPr algn="just">
              <a:spcAft>
                <a:spcPts val="0"/>
              </a:spcAft>
            </a:pPr>
            <a:r>
              <a:rPr lang="tr-T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ea typeface="Times New Roman" panose="02020603050405020304" pitchFamily="18" charset="0"/>
              </a:rPr>
              <a:t>İlçemiz Sınırından geçen, halihazırda göller yöresi ekspresinin ulaşımında kullanılan tren yolu güzergahında bulunan ilçemizin tarihi tren garının atıl, kullanılmayacak vaziyette olması sebebiyle restorasyonunun sağlanarak görsel ve turistik bir durak haline getirilmesi </a:t>
            </a:r>
            <a:r>
              <a:rPr lang="tr-TR" sz="1600" dirty="0" smtClean="0">
                <a:latin typeface="Times New Roman" panose="02020603050405020304" pitchFamily="18" charset="0"/>
                <a:ea typeface="Times New Roman" panose="02020603050405020304" pitchFamily="18" charset="0"/>
              </a:rPr>
              <a:t>amaçlanmaktadır.</a:t>
            </a:r>
          </a:p>
          <a:p>
            <a:endParaRPr lang="tr-T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ea typeface="Times New Roman" panose="02020603050405020304" pitchFamily="18" charset="0"/>
                <a:cs typeface="Times New Roman" panose="02020603050405020304" pitchFamily="18" charset="0"/>
              </a:rPr>
              <a:t>6.     At Çiftliği Projesi</a:t>
            </a:r>
          </a:p>
          <a:p>
            <a:pPr algn="just">
              <a:spcBef>
                <a:spcPts val="200"/>
              </a:spcBef>
              <a:spcAft>
                <a:spcPts val="200"/>
              </a:spcAft>
            </a:pPr>
            <a:r>
              <a:rPr lang="tr-TR" sz="1600" dirty="0">
                <a:latin typeface="Times New Roman" panose="02020603050405020304" pitchFamily="18" charset="0"/>
                <a:ea typeface="Times New Roman" panose="02020603050405020304" pitchFamily="18" charset="0"/>
                <a:cs typeface="Times New Roman" panose="02020603050405020304" pitchFamily="18" charset="0"/>
              </a:rPr>
              <a:t>	İlçe halkı için alışılmışın dışında bir sosyal alan oluşturularak, farklı becerilere yönelimini sağlamak.  Oluşturulan binicilik alanında yeni istihdam alanı sağlanarak daha fazla kişinin istihdam edilmesini sağlamak.</a:t>
            </a:r>
          </a:p>
          <a:p>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tr-TR" sz="1600" dirty="0"/>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rmAutofit/>
          </a:bodyPr>
          <a:lstStyle/>
          <a:p>
            <a:pPr lvl="0" algn="ctr">
              <a:spcBef>
                <a:spcPct val="0"/>
              </a:spcBef>
              <a:defRPr/>
            </a:pPr>
            <a:r>
              <a:rPr lang="tr-TR" sz="2800" b="1" cap="all" dirty="0" smtClean="0">
                <a:effectLst>
                  <a:reflection blurRad="12700" stA="48000" endA="300" endPos="55000" dir="5400000" sy="-90000" algn="bl" rotWithShape="0"/>
                </a:effectLst>
                <a:latin typeface="Times New Roman" pitchFamily="18" charset="0"/>
                <a:cs typeface="Times New Roman" pitchFamily="18" charset="0"/>
              </a:rPr>
              <a:t>BEŞİNCİ BÖLÜM</a:t>
            </a:r>
            <a:endParaRPr lang="tr-TR" sz="2800" b="1"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0" y="1888621"/>
            <a:ext cx="12191999" cy="2449167"/>
          </a:xfrm>
        </p:spPr>
        <p:txBody>
          <a:bodyPr>
            <a:noAutofit/>
          </a:bodyPr>
          <a:lstStyle/>
          <a:p>
            <a:pPr algn="ctr">
              <a:buNone/>
            </a:pPr>
            <a:r>
              <a:rPr lang="tr-TR" sz="4400" b="1" dirty="0">
                <a:latin typeface="Times New Roman" pitchFamily="18" charset="0"/>
                <a:cs typeface="Times New Roman" pitchFamily="18" charset="0"/>
              </a:rPr>
              <a:t>SORUN </a:t>
            </a:r>
            <a:endParaRPr lang="tr-TR" sz="4400" b="1" dirty="0" smtClean="0">
              <a:latin typeface="Times New Roman" pitchFamily="18" charset="0"/>
              <a:cs typeface="Times New Roman" pitchFamily="18" charset="0"/>
            </a:endParaRPr>
          </a:p>
          <a:p>
            <a:pPr algn="ctr">
              <a:buNone/>
            </a:pPr>
            <a:r>
              <a:rPr lang="tr-TR" sz="4400" b="1" dirty="0" smtClean="0">
                <a:latin typeface="Times New Roman" pitchFamily="18" charset="0"/>
                <a:cs typeface="Times New Roman" pitchFamily="18" charset="0"/>
              </a:rPr>
              <a:t>VE </a:t>
            </a:r>
          </a:p>
          <a:p>
            <a:pPr algn="ctr">
              <a:buNone/>
            </a:pPr>
            <a:r>
              <a:rPr lang="tr-TR" sz="4400" b="1" dirty="0" smtClean="0">
                <a:latin typeface="Times New Roman" pitchFamily="18" charset="0"/>
                <a:cs typeface="Times New Roman" pitchFamily="18" charset="0"/>
              </a:rPr>
              <a:t>ÖNERİLER</a:t>
            </a:r>
            <a:endParaRPr lang="tr-TR"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Autofit/>
          </a:bodyPr>
          <a:lstStyle/>
          <a:p>
            <a:pPr>
              <a:spcBef>
                <a:spcPct val="0"/>
              </a:spcBef>
              <a:defRPr/>
            </a:pPr>
            <a:endParaRPr lang="tr-TR" sz="2800" dirty="0" smtClean="0">
              <a:latin typeface="Times New Roman" pitchFamily="18" charset="0"/>
              <a:cs typeface="Times New Roman" pitchFamily="18" charset="0"/>
            </a:endParaRPr>
          </a:p>
          <a:p>
            <a:pPr algn="ctr">
              <a:spcBef>
                <a:spcPct val="0"/>
              </a:spcBef>
              <a:defRPr/>
            </a:pPr>
            <a:r>
              <a:rPr lang="tr-TR" sz="2800" dirty="0" smtClean="0">
                <a:latin typeface="Times New Roman" pitchFamily="18" charset="0"/>
                <a:cs typeface="Times New Roman" pitchFamily="18" charset="0"/>
              </a:rPr>
              <a:t>SORUN VE ÖNERİLER</a:t>
            </a:r>
          </a:p>
          <a:p>
            <a:pPr lvl="0">
              <a:spcBef>
                <a:spcPct val="0"/>
              </a:spcBef>
              <a:defRPr/>
            </a:pP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1" name="2 İçerik Yer Tutucusu"/>
          <p:cNvSpPr txBox="1">
            <a:spLocks/>
          </p:cNvSpPr>
          <p:nvPr/>
        </p:nvSpPr>
        <p:spPr>
          <a:xfrm>
            <a:off x="328577" y="1828775"/>
            <a:ext cx="9935530" cy="750099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ctr" defTabSz="4572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dirty="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328577" y="902767"/>
            <a:ext cx="11515894" cy="2005533"/>
          </a:xfrm>
        </p:spPr>
        <p:txBody>
          <a:bodyPr>
            <a:normAutofit/>
          </a:bodyPr>
          <a:lstStyle/>
          <a:p>
            <a:pPr>
              <a:buNone/>
            </a:pPr>
            <a:r>
              <a:rPr lang="tr-TR" sz="1600" dirty="0">
                <a:latin typeface="Times New Roman" pitchFamily="18" charset="0"/>
                <a:cs typeface="Times New Roman" pitchFamily="18" charset="0"/>
              </a:rPr>
              <a:t>	</a:t>
            </a:r>
            <a:r>
              <a:rPr lang="tr-TR" sz="1600" dirty="0" smtClean="0">
                <a:latin typeface="Times New Roman" pitchFamily="18" charset="0"/>
                <a:cs typeface="Times New Roman" pitchFamily="18" charset="0"/>
              </a:rPr>
              <a:t>Mülkiyeti </a:t>
            </a:r>
            <a:r>
              <a:rPr lang="tr-TR" sz="1600" dirty="0">
                <a:latin typeface="Times New Roman" pitchFamily="18" charset="0"/>
                <a:cs typeface="Times New Roman" pitchFamily="18" charset="0"/>
              </a:rPr>
              <a:t>T.C.D.D Yollarına ait 1890 tarihinde Sultan II. Abdülhamit Han döneminde İngilizlere yaptırılan İzmir – Aydın Demir Yolu ile birlikte yapılan İlçemiz Tren İstasyon Binası ve lojmanı 1. gurup korunması gerekli kültür varlığıdır.</a:t>
            </a:r>
          </a:p>
          <a:p>
            <a:pPr>
              <a:buNone/>
            </a:pPr>
            <a:r>
              <a:rPr lang="tr-TR" sz="1600" dirty="0">
                <a:latin typeface="Times New Roman" pitchFamily="18" charset="0"/>
                <a:cs typeface="Times New Roman" pitchFamily="18" charset="0"/>
              </a:rPr>
              <a:t>   	</a:t>
            </a:r>
            <a:r>
              <a:rPr lang="tr-TR" sz="1600" dirty="0" smtClean="0">
                <a:latin typeface="Times New Roman" pitchFamily="18" charset="0"/>
                <a:cs typeface="Times New Roman" pitchFamily="18" charset="0"/>
              </a:rPr>
              <a:t>Evciler </a:t>
            </a:r>
            <a:r>
              <a:rPr lang="tr-TR" sz="1600" dirty="0">
                <a:latin typeface="Times New Roman" pitchFamily="18" charset="0"/>
                <a:cs typeface="Times New Roman" pitchFamily="18" charset="0"/>
              </a:rPr>
              <a:t>Belediye Başkanlığı tarafından restore yapılması için Afyonkarahisar T.C.D.D Yolları 7. Bölge  Müdürlüğüne  müracaatta bulunmuş </a:t>
            </a:r>
            <a:r>
              <a:rPr lang="tr-TR" sz="1600" dirty="0">
                <a:solidFill>
                  <a:srgbClr val="FF0000"/>
                </a:solidFill>
                <a:latin typeface="Times New Roman" pitchFamily="18" charset="0"/>
                <a:cs typeface="Times New Roman" pitchFamily="18" charset="0"/>
              </a:rPr>
              <a:t>300.000 TL </a:t>
            </a:r>
            <a:r>
              <a:rPr lang="tr-TR" sz="1600" dirty="0">
                <a:latin typeface="Times New Roman" pitchFamily="18" charset="0"/>
                <a:cs typeface="Times New Roman" pitchFamily="18" charset="0"/>
              </a:rPr>
              <a:t>restore ödeneği ayrılmış ancak T.C.D.D Genel müdürlüğünce ihale izni onayı verilmediğinden restore ihalesine  çıkılmamıştır.</a:t>
            </a:r>
          </a:p>
        </p:txBody>
      </p:sp>
      <p:pic>
        <p:nvPicPr>
          <p:cNvPr id="17"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02" y="2894459"/>
            <a:ext cx="9374736" cy="3773041"/>
          </a:xfrm>
          <a:prstGeom prst="rect">
            <a:avLst/>
          </a:prstGeom>
        </p:spPr>
      </p:pic>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0" y="0"/>
            <a:ext cx="12192000" cy="841248"/>
          </a:xfrm>
          <a:prstGeom prst="rect">
            <a:avLst/>
          </a:prstGeom>
        </p:spPr>
        <p:txBody>
          <a:bodyPr vert="horz" lIns="78377" tIns="39189" rIns="78377" bIns="39189" anchor="ctr">
            <a:noAutofit/>
          </a:bodyPr>
          <a:lstStyle/>
          <a:p>
            <a:pPr>
              <a:spcBef>
                <a:spcPct val="0"/>
              </a:spcBef>
              <a:defRPr/>
            </a:pPr>
            <a:endParaRPr lang="tr-TR" sz="2800" dirty="0" smtClean="0">
              <a:latin typeface="Times New Roman" pitchFamily="18" charset="0"/>
              <a:cs typeface="Times New Roman" pitchFamily="18" charset="0"/>
            </a:endParaRPr>
          </a:p>
          <a:p>
            <a:pPr algn="ctr">
              <a:spcBef>
                <a:spcPct val="0"/>
              </a:spcBef>
              <a:defRPr/>
            </a:pPr>
            <a:r>
              <a:rPr lang="tr-TR" sz="2800" dirty="0" smtClean="0">
                <a:latin typeface="Times New Roman" pitchFamily="18" charset="0"/>
                <a:cs typeface="Times New Roman" pitchFamily="18" charset="0"/>
              </a:rPr>
              <a:t>SORUN VE ÖNERİLER</a:t>
            </a:r>
          </a:p>
          <a:p>
            <a:pPr lvl="0">
              <a:spcBef>
                <a:spcPct val="0"/>
              </a:spcBef>
              <a:defRPr/>
            </a:pPr>
            <a:endParaRPr lang="tr-TR" sz="2800"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2 İçerik Yer Tutucusu"/>
          <p:cNvSpPr>
            <a:spLocks noGrp="1"/>
          </p:cNvSpPr>
          <p:nvPr>
            <p:ph idx="1"/>
          </p:nvPr>
        </p:nvSpPr>
        <p:spPr>
          <a:xfrm>
            <a:off x="270032" y="1728267"/>
            <a:ext cx="10261283" cy="3672949"/>
          </a:xfrm>
        </p:spPr>
        <p:txBody>
          <a:bodyPr>
            <a:normAutofit/>
          </a:bodyPr>
          <a:lstStyle/>
          <a:p>
            <a:pPr algn="just">
              <a:buNone/>
            </a:pPr>
            <a:r>
              <a:rPr lang="tr-TR" sz="2400" dirty="0">
                <a:latin typeface="Times New Roman" pitchFamily="18" charset="0"/>
                <a:cs typeface="Times New Roman" pitchFamily="18" charset="0"/>
              </a:rPr>
              <a:t>		</a:t>
            </a:r>
          </a:p>
        </p:txBody>
      </p:sp>
      <p:pic>
        <p:nvPicPr>
          <p:cNvPr id="17" name="Picture 2" descr="C:\Users\HAYRIA~1\AppData\Local\Temp\Rar$DIa0.840\Koca Çeşme.JPG"/>
          <p:cNvPicPr>
            <a:picLocks noChangeAspect="1" noChangeArrowheads="1"/>
          </p:cNvPicPr>
          <p:nvPr/>
        </p:nvPicPr>
        <p:blipFill>
          <a:blip r:embed="rId3" cstate="print"/>
          <a:srcRect/>
          <a:stretch>
            <a:fillRect/>
          </a:stretch>
        </p:blipFill>
        <p:spPr bwMode="auto">
          <a:xfrm>
            <a:off x="1410056" y="2504208"/>
            <a:ext cx="9407011" cy="4227310"/>
          </a:xfrm>
          <a:prstGeom prst="rect">
            <a:avLst/>
          </a:prstGeom>
          <a:noFill/>
        </p:spPr>
      </p:pic>
      <p:sp>
        <p:nvSpPr>
          <p:cNvPr id="19" name="Metin kutusu 6"/>
          <p:cNvSpPr txBox="1"/>
          <p:nvPr/>
        </p:nvSpPr>
        <p:spPr>
          <a:xfrm>
            <a:off x="328577" y="929769"/>
            <a:ext cx="11524440" cy="1077218"/>
          </a:xfrm>
          <a:prstGeom prst="rect">
            <a:avLst/>
          </a:prstGeom>
          <a:noFill/>
        </p:spPr>
        <p:txBody>
          <a:bodyPr wrap="square" rtlCol="0">
            <a:spAutoFit/>
          </a:bodyPr>
          <a:lstStyle/>
          <a:p>
            <a:r>
              <a:rPr lang="tr-TR" sz="1600" dirty="0" smtClean="0">
                <a:latin typeface="Times New Roman" panose="02020603050405020304" pitchFamily="18" charset="0"/>
                <a:cs typeface="Times New Roman" panose="02020603050405020304" pitchFamily="18" charset="0"/>
              </a:rPr>
              <a:t>İlçemiz </a:t>
            </a:r>
            <a:r>
              <a:rPr lang="tr-TR" sz="1600" dirty="0">
                <a:latin typeface="Times New Roman" panose="02020603050405020304" pitchFamily="18" charset="0"/>
                <a:cs typeface="Times New Roman" panose="02020603050405020304" pitchFamily="18" charset="0"/>
              </a:rPr>
              <a:t>Gökçek Köyü tüzel kişiliğine ait 3126 Parsele kayıtlı halk dilinde Koca Çeşme ( Çeşme ve Arsası ) taşınmazı birinci derece korunması gerekli Kültür varlığıdır.</a:t>
            </a:r>
          </a:p>
          <a:p>
            <a:r>
              <a:rPr lang="tr-TR" sz="1600" dirty="0" smtClean="0">
                <a:latin typeface="Times New Roman" panose="02020603050405020304" pitchFamily="18" charset="0"/>
                <a:cs typeface="Times New Roman" panose="02020603050405020304" pitchFamily="18" charset="0"/>
              </a:rPr>
              <a:t>Gökçek </a:t>
            </a:r>
            <a:r>
              <a:rPr lang="tr-TR" sz="1600" dirty="0">
                <a:latin typeface="Times New Roman" panose="02020603050405020304" pitchFamily="18" charset="0"/>
                <a:cs typeface="Times New Roman" panose="02020603050405020304" pitchFamily="18" charset="0"/>
              </a:rPr>
              <a:t>Köy Muhtarlığı olarak Afyonkarahisar Müze Müdürlüğüne restore ve çevre düzenlemesi için başvuruda bulunulmuş izin verilmesi ve ödeneği temin edilmesi halinde restore işlemi yapılacaktır.</a:t>
            </a: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1 Başlık"/>
          <p:cNvSpPr txBox="1">
            <a:spLocks/>
          </p:cNvSpPr>
          <p:nvPr/>
        </p:nvSpPr>
        <p:spPr>
          <a:xfrm>
            <a:off x="3283838" y="0"/>
            <a:ext cx="6515100" cy="841248"/>
          </a:xfrm>
          <a:prstGeom prst="rect">
            <a:avLst/>
          </a:prstGeom>
        </p:spPr>
        <p:txBody>
          <a:bodyPr vert="horz" lIns="78377" tIns="39189" rIns="78377" bIns="39189" anchor="ctr">
            <a:normAutofit/>
          </a:bodyPr>
          <a:lstStyle/>
          <a:p>
            <a:pPr lvl="0">
              <a:spcBef>
                <a:spcPct val="0"/>
              </a:spcBef>
              <a:defRPr/>
            </a:pPr>
            <a:endParaRPr lang="tr-TR" cap="all" dirty="0">
              <a:effectLst>
                <a:reflection blurRad="12700" stA="48000" endA="300" endPos="55000" dir="5400000" sy="-90000" algn="bl" rotWithShape="0"/>
              </a:effectLst>
              <a:latin typeface="Times New Roman" pitchFamily="18" charset="0"/>
              <a:cs typeface="Times New Roman" pitchFamily="18" charset="0"/>
            </a:endParaRPr>
          </a:p>
        </p:txBody>
      </p:sp>
      <p:sp>
        <p:nvSpPr>
          <p:cNvPr id="12" name="11 Dikdörtgen"/>
          <p:cNvSpPr/>
          <p:nvPr/>
        </p:nvSpPr>
        <p:spPr>
          <a:xfrm>
            <a:off x="2356022" y="899120"/>
            <a:ext cx="6096000" cy="307777"/>
          </a:xfrm>
          <a:prstGeom prst="rect">
            <a:avLst/>
          </a:prstGeom>
        </p:spPr>
        <p:txBody>
          <a:bodyPr wrap="square">
            <a:spAutoFit/>
          </a:bodyPr>
          <a:lstStyle/>
          <a:p>
            <a:pPr algn="just">
              <a:spcBef>
                <a:spcPts val="0"/>
              </a:spcBef>
              <a:buNone/>
            </a:pPr>
            <a:r>
              <a:rPr lang="tr-TR" sz="1400" dirty="0" smtClean="0">
                <a:latin typeface="Times New Roman" pitchFamily="18" charset="0"/>
                <a:cs typeface="Times New Roman" pitchFamily="18" charset="0"/>
              </a:rPr>
              <a:t>	</a:t>
            </a:r>
            <a:endParaRPr lang="tr-TR" sz="1200" dirty="0">
              <a:latin typeface="Times New Roman" pitchFamily="18" charset="0"/>
              <a:cs typeface="Times New Roman" pitchFamily="18" charset="0"/>
            </a:endParaRPr>
          </a:p>
        </p:txBody>
      </p:sp>
      <p:sp>
        <p:nvSpPr>
          <p:cNvPr id="8" name="2 İçerik Yer Tutucusu"/>
          <p:cNvSpPr txBox="1">
            <a:spLocks/>
          </p:cNvSpPr>
          <p:nvPr/>
        </p:nvSpPr>
        <p:spPr>
          <a:xfrm>
            <a:off x="328577" y="1828775"/>
            <a:ext cx="9935530" cy="69158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tr-TR" sz="2400" b="1" i="0" u="none" strike="noStrike" kern="1200" cap="none" spc="0" normalizeH="0" baseline="0" noProof="0" smtClean="0">
                <a:ln>
                  <a:noFill/>
                </a:ln>
                <a:solidFill>
                  <a:srgbClr val="FF0000"/>
                </a:solidFill>
                <a:effectLst/>
                <a:uLnTx/>
                <a:uFillTx/>
                <a:latin typeface="+mn-lt"/>
                <a:ea typeface="+mn-ea"/>
                <a:cs typeface="+mn-cs"/>
              </a:rPr>
              <a:t>	</a:t>
            </a:r>
            <a:endParaRPr kumimoji="0" lang="tr-TR" sz="2400" b="0" i="0" u="none" strike="noStrike" kern="1200" cap="none" spc="0" normalizeH="0" baseline="0" noProof="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2 İçerik Yer Tutucusu"/>
          <p:cNvSpPr txBox="1">
            <a:spLocks/>
          </p:cNvSpPr>
          <p:nvPr/>
        </p:nvSpPr>
        <p:spPr>
          <a:xfrm>
            <a:off x="400015" y="6543683"/>
            <a:ext cx="9721216" cy="400052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tr-T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tr-T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İçerik Yer Tutucusu"/>
          <p:cNvSpPr txBox="1">
            <a:spLocks/>
          </p:cNvSpPr>
          <p:nvPr/>
        </p:nvSpPr>
        <p:spPr>
          <a:xfrm>
            <a:off x="614329" y="1685899"/>
            <a:ext cx="10463842" cy="4687221"/>
          </a:xfrm>
          <a:prstGeom prst="rect">
            <a:avLst/>
          </a:prstGeom>
        </p:spPr>
        <p:txBody>
          <a:bodyPr vert="horz" lIns="123444" tIns="61722" rIns="123444" bIns="61722">
            <a:normAutofit/>
          </a:bodyPr>
          <a:lstStyle/>
          <a:p>
            <a:pPr marL="462915" marR="0" lvl="0" indent="-462915" algn="l" defTabSz="914400" rtl="0" eaLnBrk="1" fontAlgn="auto" latinLnBrk="0" hangingPunct="1">
              <a:lnSpc>
                <a:spcPct val="100000"/>
              </a:lnSpc>
              <a:spcBef>
                <a:spcPct val="20000"/>
              </a:spcBef>
              <a:spcAft>
                <a:spcPts val="0"/>
              </a:spcAft>
              <a:buClr>
                <a:schemeClr val="accent1"/>
              </a:buClr>
              <a:buSzPct val="70000"/>
              <a:tabLst/>
              <a:defRPr/>
            </a:pPr>
            <a:r>
              <a:rPr lang="tr-TR" sz="2000" dirty="0">
                <a:solidFill>
                  <a:schemeClr val="tx2"/>
                </a:solidFill>
                <a:latin typeface="Times New Roman" pitchFamily="18" charset="0"/>
                <a:cs typeface="Times New Roman" pitchFamily="18" charset="0"/>
              </a:rPr>
              <a:t>	</a:t>
            </a:r>
            <a:endParaRPr kumimoji="0" lang="tr-TR" sz="24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sp>
        <p:nvSpPr>
          <p:cNvPr id="23" name="Metin kutusu 1"/>
          <p:cNvSpPr txBox="1"/>
          <p:nvPr/>
        </p:nvSpPr>
        <p:spPr>
          <a:xfrm>
            <a:off x="530225" y="6840835"/>
            <a:ext cx="10078080" cy="1200329"/>
          </a:xfrm>
          <a:prstGeom prst="rect">
            <a:avLst/>
          </a:prstGeom>
          <a:noFill/>
        </p:spPr>
        <p:txBody>
          <a:bodyPr wrap="square" rtlCol="0">
            <a:spAutoFit/>
          </a:bodyPr>
          <a:lstStyle/>
          <a:p>
            <a:pPr algn="just">
              <a:spcBef>
                <a:spcPts val="0"/>
              </a:spcBef>
              <a:buNone/>
            </a:pPr>
            <a:r>
              <a:rPr lang="tr-TR" sz="2400" dirty="0">
                <a:latin typeface="Times New Roman" pitchFamily="18" charset="0"/>
                <a:cs typeface="Times New Roman" pitchFamily="18" charset="0"/>
              </a:rPr>
              <a:t> </a:t>
            </a:r>
          </a:p>
          <a:p>
            <a:pPr algn="just">
              <a:spcBef>
                <a:spcPts val="0"/>
              </a:spcBef>
              <a:buFont typeface="Wingdings" pitchFamily="2" charset="2"/>
              <a:buChar char="Ø"/>
            </a:pPr>
            <a:endParaRPr lang="tr-TR" sz="2400" dirty="0">
              <a:latin typeface="Times New Roman" pitchFamily="18" charset="0"/>
              <a:cs typeface="Times New Roman" pitchFamily="18" charset="0"/>
            </a:endParaRPr>
          </a:p>
          <a:p>
            <a:pPr lvl="0" algn="just">
              <a:spcBef>
                <a:spcPts val="0"/>
              </a:spcBef>
              <a:buNone/>
            </a:pPr>
            <a:r>
              <a:rPr lang="tr-TR" sz="2400" dirty="0">
                <a:latin typeface="Times New Roman" pitchFamily="18" charset="0"/>
                <a:cs typeface="Times New Roman" pitchFamily="18" charset="0"/>
              </a:rPr>
              <a:t>	</a:t>
            </a:r>
            <a:endParaRPr lang="tr-TR" dirty="0"/>
          </a:p>
        </p:txBody>
      </p:sp>
      <p:sp>
        <p:nvSpPr>
          <p:cNvPr id="13" name="1 Başlık"/>
          <p:cNvSpPr>
            <a:spLocks noGrp="1"/>
          </p:cNvSpPr>
          <p:nvPr>
            <p:ph type="title"/>
          </p:nvPr>
        </p:nvSpPr>
        <p:spPr>
          <a:xfrm>
            <a:off x="1" y="-1"/>
            <a:ext cx="12192000" cy="6840835"/>
          </a:xfrm>
        </p:spPr>
        <p:txBody>
          <a:bodyPr>
            <a:normAutofit/>
          </a:bodyPr>
          <a:lstStyle/>
          <a:p>
            <a:pPr algn="ctr"/>
            <a:r>
              <a:rPr lang="tr-TR" sz="3200" dirty="0">
                <a:solidFill>
                  <a:srgbClr val="004FEE"/>
                </a:solidFill>
                <a:latin typeface="Times New Roman" panose="02020603050405020304" pitchFamily="18" charset="0"/>
                <a:cs typeface="Times New Roman" panose="02020603050405020304" pitchFamily="18" charset="0"/>
              </a:rPr>
              <a:t>Arz ederim.</a:t>
            </a:r>
            <a:r>
              <a:rPr lang="tr-TR" sz="3200" dirty="0">
                <a:solidFill>
                  <a:srgbClr val="004FEE"/>
                </a:solidFill>
              </a:rPr>
              <a:t/>
            </a:r>
            <a:br>
              <a:rPr lang="tr-TR" sz="3200" dirty="0">
                <a:solidFill>
                  <a:srgbClr val="004FEE"/>
                </a:solidFill>
              </a:rPr>
            </a:br>
            <a:r>
              <a:rPr lang="tr-TR" sz="3200" dirty="0">
                <a:solidFill>
                  <a:srgbClr val="004FEE"/>
                </a:solidFill>
              </a:rPr>
              <a:t/>
            </a:r>
            <a:br>
              <a:rPr lang="tr-TR" sz="3200" dirty="0">
                <a:solidFill>
                  <a:srgbClr val="004FEE"/>
                </a:solidFill>
              </a:rPr>
            </a:br>
            <a:r>
              <a:rPr lang="tr-TR" sz="3200" dirty="0" smtClean="0">
                <a:solidFill>
                  <a:srgbClr val="004FEE"/>
                </a:solidFill>
              </a:rPr>
              <a:t>Burak BÜRBÜZ</a:t>
            </a:r>
            <a:r>
              <a:rPr lang="tr-TR" sz="3200" dirty="0">
                <a:solidFill>
                  <a:srgbClr val="004FEE"/>
                </a:solidFill>
              </a:rPr>
              <a:t/>
            </a:r>
            <a:br>
              <a:rPr lang="tr-TR" sz="3200" dirty="0">
                <a:solidFill>
                  <a:srgbClr val="004FEE"/>
                </a:solidFill>
              </a:rPr>
            </a:br>
            <a:r>
              <a:rPr lang="tr-TR" sz="3200" b="1">
                <a:solidFill>
                  <a:srgbClr val="004FEE"/>
                </a:solidFill>
                <a:latin typeface="Times New Roman" pitchFamily="18" charset="0"/>
                <a:cs typeface="Times New Roman" pitchFamily="18" charset="0"/>
              </a:rPr>
              <a:t/>
            </a:r>
            <a:br>
              <a:rPr lang="tr-TR" sz="3200" b="1">
                <a:solidFill>
                  <a:srgbClr val="004FEE"/>
                </a:solidFill>
                <a:latin typeface="Times New Roman" pitchFamily="18" charset="0"/>
                <a:cs typeface="Times New Roman" pitchFamily="18" charset="0"/>
              </a:rPr>
            </a:br>
            <a:r>
              <a:rPr lang="tr-TR" sz="3200" b="1" smtClean="0">
                <a:solidFill>
                  <a:srgbClr val="004FEE"/>
                </a:solidFill>
                <a:latin typeface="Times New Roman" pitchFamily="18" charset="0"/>
                <a:cs typeface="Times New Roman" pitchFamily="18" charset="0"/>
              </a:rPr>
              <a:t>Kaymakam </a:t>
            </a:r>
            <a:r>
              <a:rPr lang="tr-TR" sz="3200" b="1" dirty="0">
                <a:solidFill>
                  <a:srgbClr val="004FEE"/>
                </a:solidFill>
                <a:latin typeface="Times New Roman" pitchFamily="18" charset="0"/>
                <a:cs typeface="Times New Roman" pitchFamily="18" charset="0"/>
              </a:rPr>
              <a:t>V.</a:t>
            </a:r>
            <a:endParaRPr lang="tr-TR" sz="3200" b="1" dirty="0">
              <a:solidFill>
                <a:srgbClr val="004FEE"/>
              </a:solidFill>
            </a:endParaRPr>
          </a:p>
        </p:txBody>
      </p:sp>
    </p:spTree>
    <p:extLst>
      <p:ext uri="{BB962C8B-B14F-4D97-AF65-F5344CB8AC3E}">
        <p14:creationId xmlns:p14="http://schemas.microsoft.com/office/powerpoint/2010/main" val="3514806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7 Başlık"/>
          <p:cNvSpPr>
            <a:spLocks noGrp="1"/>
          </p:cNvSpPr>
          <p:nvPr>
            <p:ph type="title"/>
          </p:nvPr>
        </p:nvSpPr>
        <p:spPr>
          <a:xfrm>
            <a:off x="3283838" y="0"/>
            <a:ext cx="6515100" cy="841248"/>
          </a:xfrm>
          <a:effectLst/>
        </p:spPr>
        <p:txBody>
          <a:bodyPr/>
          <a:lstStyle/>
          <a:p>
            <a:r>
              <a:rPr lang="tr-TR" dirty="0">
                <a:solidFill>
                  <a:schemeClr val="tx1"/>
                </a:solidFill>
              </a:rPr>
              <a:t>İDARİ YAPI VE NÜFUS</a:t>
            </a:r>
          </a:p>
        </p:txBody>
      </p:sp>
      <p:sp>
        <p:nvSpPr>
          <p:cNvPr id="3" name="2 İçerik Yer Tutucusu"/>
          <p:cNvSpPr>
            <a:spLocks noGrp="1"/>
          </p:cNvSpPr>
          <p:nvPr>
            <p:ph idx="4294967295"/>
          </p:nvPr>
        </p:nvSpPr>
        <p:spPr>
          <a:xfrm>
            <a:off x="2667000" y="889000"/>
            <a:ext cx="6858000" cy="6168571"/>
          </a:xfrm>
        </p:spPr>
        <p:txBody>
          <a:bodyPr>
            <a:normAutofit/>
          </a:bodyPr>
          <a:lstStyle/>
          <a:p>
            <a:pPr algn="just">
              <a:buNone/>
            </a:pPr>
            <a:endParaRPr lang="tr-TR" sz="1270" dirty="0"/>
          </a:p>
          <a:p>
            <a:pPr algn="just">
              <a:buNone/>
            </a:pPr>
            <a:r>
              <a:rPr lang="tr-TR" sz="1270" dirty="0"/>
              <a:t>	</a:t>
            </a:r>
          </a:p>
          <a:p>
            <a:pPr algn="just">
              <a:buNone/>
            </a:pPr>
            <a:r>
              <a:rPr lang="tr-TR" sz="1270" dirty="0"/>
              <a:t>				</a:t>
            </a:r>
          </a:p>
          <a:p>
            <a:pPr algn="just"/>
            <a:endParaRPr lang="tr-TR" sz="1270" dirty="0"/>
          </a:p>
          <a:p>
            <a:pPr algn="just">
              <a:buNone/>
            </a:pPr>
            <a:r>
              <a:rPr lang="tr-TR" sz="1270" dirty="0"/>
              <a:t>     </a:t>
            </a:r>
          </a:p>
          <a:p>
            <a:pPr algn="just">
              <a:buNone/>
            </a:pPr>
            <a:endParaRPr lang="tr-TR" sz="1270" dirty="0"/>
          </a:p>
        </p:txBody>
      </p:sp>
      <p:pic>
        <p:nvPicPr>
          <p:cNvPr id="8" name="Picture 3"/>
          <p:cNvPicPr>
            <a:picLocks noChangeAspect="1" noChangeArrowheads="1"/>
          </p:cNvPicPr>
          <p:nvPr/>
        </p:nvPicPr>
        <p:blipFill>
          <a:blip r:embed="rId2" cstate="print"/>
          <a:srcRect/>
          <a:stretch>
            <a:fillRect/>
          </a:stretch>
        </p:blipFill>
        <p:spPr bwMode="auto">
          <a:xfrm>
            <a:off x="0" y="0"/>
            <a:ext cx="12192000" cy="80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7 Başlık"/>
          <p:cNvSpPr txBox="1">
            <a:spLocks/>
          </p:cNvSpPr>
          <p:nvPr/>
        </p:nvSpPr>
        <p:spPr>
          <a:xfrm>
            <a:off x="3283838" y="0"/>
            <a:ext cx="6611862" cy="938010"/>
          </a:xfrm>
          <a:prstGeom prst="rect">
            <a:avLst/>
          </a:prstGeom>
          <a:effectLst/>
        </p:spPr>
        <p:txBody>
          <a:bodyPr vert="horz" lIns="78377" tIns="39189" rIns="78377" bIns="39189" anchor="ctr">
            <a:normAutofit/>
          </a:bodyPr>
          <a:lstStyle>
            <a:lvl1pPr algn="l" rtl="0" eaLnBrk="1" latinLnBrk="0" hangingPunct="1">
              <a:spcBef>
                <a:spcPct val="0"/>
              </a:spcBef>
              <a:buNone/>
              <a:defRPr kumimoji="0" sz="49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tr-TR" sz="2794" dirty="0">
                <a:solidFill>
                  <a:schemeClr val="tx1"/>
                </a:solidFill>
                <a:latin typeface="Times New Roman" panose="02020603050405020304" pitchFamily="18" charset="0"/>
                <a:cs typeface="Times New Roman" panose="02020603050405020304" pitchFamily="18" charset="0"/>
              </a:rPr>
              <a:t>NÜFUS VE </a:t>
            </a:r>
            <a:r>
              <a:rPr lang="tr-TR" sz="2794" dirty="0" err="1">
                <a:solidFill>
                  <a:schemeClr val="tx1"/>
                </a:solidFill>
                <a:latin typeface="Times New Roman" panose="02020603050405020304" pitchFamily="18" charset="0"/>
                <a:cs typeface="Times New Roman" panose="02020603050405020304" pitchFamily="18" charset="0"/>
              </a:rPr>
              <a:t>İdarİ</a:t>
            </a:r>
            <a:r>
              <a:rPr lang="tr-TR" sz="2794" dirty="0">
                <a:solidFill>
                  <a:schemeClr val="tx1"/>
                </a:solidFill>
                <a:latin typeface="Times New Roman" panose="02020603050405020304" pitchFamily="18" charset="0"/>
                <a:cs typeface="Times New Roman" panose="02020603050405020304" pitchFamily="18" charset="0"/>
              </a:rPr>
              <a:t> </a:t>
            </a:r>
            <a:r>
              <a:rPr lang="tr-TR" sz="2794" dirty="0" err="1">
                <a:solidFill>
                  <a:schemeClr val="tx1"/>
                </a:solidFill>
                <a:latin typeface="Times New Roman" panose="02020603050405020304" pitchFamily="18" charset="0"/>
                <a:cs typeface="Times New Roman" panose="02020603050405020304" pitchFamily="18" charset="0"/>
              </a:rPr>
              <a:t>yapIsI</a:t>
            </a:r>
            <a:endParaRPr lang="tr-TR" sz="2794"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Tablo 8"/>
          <p:cNvGraphicFramePr>
            <a:graphicFrameLocks noGrp="1"/>
          </p:cNvGraphicFramePr>
          <p:nvPr>
            <p:extLst/>
          </p:nvPr>
        </p:nvGraphicFramePr>
        <p:xfrm>
          <a:off x="634545" y="3323972"/>
          <a:ext cx="10801882" cy="3387996"/>
        </p:xfrm>
        <a:graphic>
          <a:graphicData uri="http://schemas.openxmlformats.org/drawingml/2006/table">
            <a:tbl>
              <a:tblPr firstRow="1" firstCol="1" bandRow="1">
                <a:tableStyleId>{5C22544A-7EE6-4342-B048-85BDC9FD1C3A}</a:tableStyleId>
              </a:tblPr>
              <a:tblGrid>
                <a:gridCol w="734863">
                  <a:extLst>
                    <a:ext uri="{9D8B030D-6E8A-4147-A177-3AD203B41FA5}">
                      <a16:colId xmlns:a16="http://schemas.microsoft.com/office/drawing/2014/main" val="565946509"/>
                    </a:ext>
                  </a:extLst>
                </a:gridCol>
                <a:gridCol w="3124178">
                  <a:extLst>
                    <a:ext uri="{9D8B030D-6E8A-4147-A177-3AD203B41FA5}">
                      <a16:colId xmlns:a16="http://schemas.microsoft.com/office/drawing/2014/main" val="1284705161"/>
                    </a:ext>
                  </a:extLst>
                </a:gridCol>
                <a:gridCol w="770195">
                  <a:extLst>
                    <a:ext uri="{9D8B030D-6E8A-4147-A177-3AD203B41FA5}">
                      <a16:colId xmlns:a16="http://schemas.microsoft.com/office/drawing/2014/main" val="3100592144"/>
                    </a:ext>
                  </a:extLst>
                </a:gridCol>
                <a:gridCol w="772210">
                  <a:extLst>
                    <a:ext uri="{9D8B030D-6E8A-4147-A177-3AD203B41FA5}">
                      <a16:colId xmlns:a16="http://schemas.microsoft.com/office/drawing/2014/main" val="3173064556"/>
                    </a:ext>
                  </a:extLst>
                </a:gridCol>
                <a:gridCol w="4580781">
                  <a:extLst>
                    <a:ext uri="{9D8B030D-6E8A-4147-A177-3AD203B41FA5}">
                      <a16:colId xmlns:a16="http://schemas.microsoft.com/office/drawing/2014/main" val="2245568766"/>
                    </a:ext>
                  </a:extLst>
                </a:gridCol>
                <a:gridCol w="819655">
                  <a:extLst>
                    <a:ext uri="{9D8B030D-6E8A-4147-A177-3AD203B41FA5}">
                      <a16:colId xmlns:a16="http://schemas.microsoft.com/office/drawing/2014/main" val="1089816920"/>
                    </a:ext>
                  </a:extLst>
                </a:gridCol>
              </a:tblGrid>
              <a:tr h="282333">
                <a:tc>
                  <a:txBody>
                    <a:bodyPr/>
                    <a:lstStyle/>
                    <a:p>
                      <a:pPr algn="ctr">
                        <a:lnSpc>
                          <a:spcPct val="115000"/>
                        </a:lnSpc>
                        <a:spcAft>
                          <a:spcPts val="0"/>
                        </a:spcAft>
                      </a:pP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anose="02020603050405020304" pitchFamily="18" charset="0"/>
                          <a:ea typeface="Times New Roman" panose="02020603050405020304" pitchFamily="18" charset="0"/>
                          <a:cs typeface="Times New Roman" panose="02020603050405020304" pitchFamily="18" charset="0"/>
                        </a:rPr>
                        <a:t>Nüfus Olayları</a:t>
                      </a:r>
                    </a:p>
                  </a:txBody>
                  <a:tcPr marL="43543" marR="43543" marT="0" marB="0" anchor="ctr"/>
                </a:tc>
                <a:tc>
                  <a:txBody>
                    <a:bodyPr/>
                    <a:lstStyle/>
                    <a:p>
                      <a:pPr algn="ctr">
                        <a:lnSpc>
                          <a:spcPct val="115000"/>
                        </a:lnSpc>
                        <a:spcAft>
                          <a:spcPts val="0"/>
                        </a:spcAft>
                      </a:pP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a:effectLst/>
                          <a:latin typeface="Times New Roman" panose="02020603050405020304" pitchFamily="18" charset="0"/>
                          <a:ea typeface="Times New Roman" panose="02020603050405020304" pitchFamily="18" charset="0"/>
                          <a:cs typeface="Times New Roman" panose="02020603050405020304" pitchFamily="18" charset="0"/>
                        </a:rPr>
                        <a:t>Nüfus</a:t>
                      </a:r>
                      <a:r>
                        <a:rPr lang="tr-TR"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Olayları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97998230"/>
                  </a:ext>
                </a:extLst>
              </a:tr>
              <a:tr h="282333">
                <a:tc>
                  <a:txBody>
                    <a:bodyPr/>
                    <a:lstStyle/>
                    <a:p>
                      <a:pPr algn="ctr">
                        <a:lnSpc>
                          <a:spcPct val="115000"/>
                        </a:lnSpc>
                        <a:spcAft>
                          <a:spcPts val="0"/>
                        </a:spcAft>
                      </a:pPr>
                      <a:r>
                        <a:rPr lang="tr-TR" sz="1600" dirty="0">
                          <a:effectLst/>
                          <a:latin typeface="Times New Roman" panose="02020603050405020304" pitchFamily="18" charset="0"/>
                          <a:cs typeface="Times New Roman" panose="02020603050405020304" pitchFamily="18" charset="0"/>
                        </a:rPr>
                        <a:t>1</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Doğum</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mn-ea"/>
                          <a:cs typeface="Times New Roman" panose="02020603050405020304" pitchFamily="18" charset="0"/>
                        </a:rPr>
                        <a:t>33</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TCKK (Türkiye Cumhuriyeti Kimlik Kartı)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524783794"/>
                  </a:ext>
                </a:extLst>
              </a:tr>
              <a:tr h="282333">
                <a:tc>
                  <a:txBody>
                    <a:bodyPr/>
                    <a:lstStyle/>
                    <a:p>
                      <a:pPr algn="ctr">
                        <a:lnSpc>
                          <a:spcPct val="115000"/>
                        </a:lnSpc>
                        <a:spcAft>
                          <a:spcPts val="0"/>
                        </a:spcAft>
                      </a:pPr>
                      <a:r>
                        <a:rPr lang="tr-TR" sz="1600" dirty="0">
                          <a:effectLst/>
                          <a:latin typeface="Times New Roman" panose="02020603050405020304" pitchFamily="18" charset="0"/>
                          <a:cs typeface="Times New Roman" panose="02020603050405020304" pitchFamily="18" charset="0"/>
                        </a:rPr>
                        <a:t>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Ölüm</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13</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Sürücü Belgesi Başvurusu</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136</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747915856"/>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3</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Evlenme</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14</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Pasaport Başvurusu</a:t>
                      </a:r>
                      <a:r>
                        <a:rPr lang="tr-TR"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(Umuma</a:t>
                      </a:r>
                      <a:r>
                        <a:rPr lang="tr-TR"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Mahsus)</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2802038820"/>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4</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Boşanma</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15</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Kimlik Kartına Yazılan Sürücü Belgesi Başvurusu</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133</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487998695"/>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5</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Kayıt Düzeltme</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16</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Vasiyetname</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742375181"/>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6</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Diğer Olaylar</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17</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Saklı Nüfus</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761196443"/>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7</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Kişi Güncelleme VGF-99/A</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18</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Alınan Adres Beyanı, Adres Değişikliği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126</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30495596"/>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8</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Gelen Evrak</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182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19</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Kesilen İdari Para Cezası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514491422"/>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9</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Giden Evrak</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20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Verilen Nüfus Kayıt Örneği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421122581"/>
                  </a:ext>
                </a:extLst>
              </a:tr>
              <a:tr h="282333">
                <a:tc>
                  <a:txBody>
                    <a:bodyPr/>
                    <a:lstStyle/>
                    <a:p>
                      <a:pPr algn="ctr">
                        <a:lnSpc>
                          <a:spcPct val="115000"/>
                        </a:lnSpc>
                        <a:spcAft>
                          <a:spcPts val="0"/>
                        </a:spcAft>
                      </a:pPr>
                      <a:r>
                        <a:rPr lang="tr-TR" sz="1600">
                          <a:effectLst/>
                          <a:latin typeface="Times New Roman" panose="02020603050405020304" pitchFamily="18" charset="0"/>
                          <a:cs typeface="Times New Roman" panose="02020603050405020304" pitchFamily="18" charset="0"/>
                        </a:rPr>
                        <a:t>10</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Verilen Aile Cüzdanı Adedi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cs typeface="Times New Roman" panose="02020603050405020304" pitchFamily="18" charset="0"/>
                        </a:rPr>
                        <a:t>21</a:t>
                      </a:r>
                      <a:r>
                        <a:rPr lang="tr-TR" sz="1600" dirty="0">
                          <a:effectLst/>
                          <a:latin typeface="Times New Roman" panose="02020603050405020304" pitchFamily="18" charset="0"/>
                          <a:cs typeface="Times New Roman" panose="02020603050405020304" pitchFamily="18" charset="0"/>
                        </a:rPr>
                        <a:t> </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Verilen Yerleşim Yeri Belgesi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198</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4149569194"/>
                  </a:ext>
                </a:extLst>
              </a:tr>
              <a:tr h="282333">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l">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Verilen Mavi Kart Sayısı </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solidFill>
                      <a:srgbClr val="FF9900"/>
                    </a:solidFill>
                  </a:tcPr>
                </a:tc>
                <a:tc>
                  <a:txBody>
                    <a:bodyPr/>
                    <a:lstStyle/>
                    <a:p>
                      <a:pPr algn="l">
                        <a:lnSpc>
                          <a:spcPct val="115000"/>
                        </a:lnSpc>
                        <a:spcAft>
                          <a:spcPts val="0"/>
                        </a:spcAft>
                      </a:pPr>
                      <a:r>
                        <a:rPr lang="tr-TR" sz="1600" dirty="0">
                          <a:effectLst/>
                          <a:latin typeface="Times New Roman" panose="02020603050405020304" pitchFamily="18" charset="0"/>
                          <a:cs typeface="Times New Roman" panose="02020603050405020304" pitchFamily="18" charset="0"/>
                        </a:rPr>
                        <a:t>Mavi Kartlı Olaylar Sayısı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tc>
                  <a:txBody>
                    <a:bodyPr/>
                    <a:lstStyle/>
                    <a:p>
                      <a:pPr algn="ctr">
                        <a:lnSpc>
                          <a:spcPct val="115000"/>
                        </a:lnSpc>
                        <a:spcAft>
                          <a:spcPts val="0"/>
                        </a:spcAft>
                      </a:pPr>
                      <a:r>
                        <a:rPr lang="tr-TR" sz="160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43" marR="43543" marT="0" marB="0" anchor="ctr"/>
                </a:tc>
                <a:extLst>
                  <a:ext uri="{0D108BD9-81ED-4DB2-BD59-A6C34878D82A}">
                    <a16:rowId xmlns:a16="http://schemas.microsoft.com/office/drawing/2014/main" val="10011"/>
                  </a:ext>
                </a:extLst>
              </a:tr>
            </a:tbl>
          </a:graphicData>
        </a:graphic>
      </p:graphicFrame>
      <p:graphicFrame>
        <p:nvGraphicFramePr>
          <p:cNvPr id="2" name="Tablo 1"/>
          <p:cNvGraphicFramePr>
            <a:graphicFrameLocks noGrp="1"/>
          </p:cNvGraphicFramePr>
          <p:nvPr>
            <p:extLst/>
          </p:nvPr>
        </p:nvGraphicFramePr>
        <p:xfrm>
          <a:off x="692209" y="1523987"/>
          <a:ext cx="10801883" cy="1592850"/>
        </p:xfrm>
        <a:graphic>
          <a:graphicData uri="http://schemas.openxmlformats.org/drawingml/2006/table">
            <a:tbl>
              <a:tblPr firstRow="1" bandRow="1">
                <a:tableStyleId>{5C22544A-7EE6-4342-B048-85BDC9FD1C3A}</a:tableStyleId>
              </a:tblPr>
              <a:tblGrid>
                <a:gridCol w="5309061">
                  <a:extLst>
                    <a:ext uri="{9D8B030D-6E8A-4147-A177-3AD203B41FA5}">
                      <a16:colId xmlns:a16="http://schemas.microsoft.com/office/drawing/2014/main" val="1979325684"/>
                    </a:ext>
                  </a:extLst>
                </a:gridCol>
                <a:gridCol w="5492822">
                  <a:extLst>
                    <a:ext uri="{9D8B030D-6E8A-4147-A177-3AD203B41FA5}">
                      <a16:colId xmlns:a16="http://schemas.microsoft.com/office/drawing/2014/main" val="734803933"/>
                    </a:ext>
                  </a:extLst>
                </a:gridCol>
              </a:tblGrid>
              <a:tr h="318570">
                <a:tc>
                  <a:txBody>
                    <a:bodyPr/>
                    <a:lstStyle/>
                    <a:p>
                      <a:r>
                        <a:rPr lang="tr-TR" sz="1600" dirty="0">
                          <a:latin typeface="Times New Roman" panose="02020603050405020304" pitchFamily="18" charset="0"/>
                          <a:cs typeface="Times New Roman" panose="02020603050405020304" pitchFamily="18" charset="0"/>
                        </a:rPr>
                        <a:t>Personel Durumu</a:t>
                      </a:r>
                    </a:p>
                  </a:txBody>
                  <a:tcPr marL="58057" marR="58057" marT="29029" marB="29029"/>
                </a:tc>
                <a:tc>
                  <a:txBody>
                    <a:bodyPr/>
                    <a:lstStyle/>
                    <a:p>
                      <a:endParaRPr lang="tr-TR" sz="16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302147789"/>
                  </a:ext>
                </a:extLst>
              </a:tr>
              <a:tr h="318570">
                <a:tc>
                  <a:txBody>
                    <a:bodyPr/>
                    <a:lstStyle/>
                    <a:p>
                      <a:r>
                        <a:rPr lang="tr-TR" sz="1600" dirty="0">
                          <a:latin typeface="Times New Roman" panose="02020603050405020304" pitchFamily="18" charset="0"/>
                          <a:cs typeface="Times New Roman" panose="02020603050405020304" pitchFamily="18" charset="0"/>
                        </a:rPr>
                        <a:t>Nüfus</a:t>
                      </a:r>
                      <a:r>
                        <a:rPr lang="tr-TR" sz="1600" baseline="0" dirty="0">
                          <a:latin typeface="Times New Roman" panose="02020603050405020304" pitchFamily="18" charset="0"/>
                          <a:cs typeface="Times New Roman" panose="02020603050405020304" pitchFamily="18" charset="0"/>
                        </a:rPr>
                        <a:t> Müdürü</a:t>
                      </a:r>
                      <a:endParaRPr lang="tr-TR" sz="1600" dirty="0">
                        <a:latin typeface="Times New Roman" panose="02020603050405020304" pitchFamily="18" charset="0"/>
                        <a:cs typeface="Times New Roman" panose="02020603050405020304" pitchFamily="18" charset="0"/>
                      </a:endParaRPr>
                    </a:p>
                  </a:txBody>
                  <a:tcPr marL="58057" marR="58057" marT="29029" marB="29029"/>
                </a:tc>
                <a:tc>
                  <a:txBody>
                    <a:bodyPr/>
                    <a:lstStyle/>
                    <a:p>
                      <a:r>
                        <a:rPr lang="tr-TR" sz="1600" dirty="0" smtClean="0">
                          <a:latin typeface="Times New Roman" panose="02020603050405020304" pitchFamily="18" charset="0"/>
                          <a:cs typeface="Times New Roman" panose="02020603050405020304" pitchFamily="18" charset="0"/>
                        </a:rPr>
                        <a:t>1</a:t>
                      </a:r>
                      <a:endParaRPr lang="tr-TR" sz="1600" dirty="0">
                        <a:latin typeface="Times New Roman" panose="02020603050405020304" pitchFamily="18" charset="0"/>
                        <a:cs typeface="Times New Roman" panose="02020603050405020304" pitchFamily="18" charset="0"/>
                      </a:endParaRPr>
                    </a:p>
                  </a:txBody>
                  <a:tcPr marL="58057" marR="58057" marT="29029" marB="29029"/>
                </a:tc>
                <a:extLst>
                  <a:ext uri="{0D108BD9-81ED-4DB2-BD59-A6C34878D82A}">
                    <a16:rowId xmlns:a16="http://schemas.microsoft.com/office/drawing/2014/main" val="705396485"/>
                  </a:ext>
                </a:extLst>
              </a:tr>
              <a:tr h="318570">
                <a:tc>
                  <a:txBody>
                    <a:bodyPr/>
                    <a:lstStyle/>
                    <a:p>
                      <a:r>
                        <a:rPr lang="tr-TR" sz="1600" dirty="0">
                          <a:latin typeface="Times New Roman" panose="02020603050405020304" pitchFamily="18" charset="0"/>
                          <a:cs typeface="Times New Roman" panose="02020603050405020304" pitchFamily="18" charset="0"/>
                        </a:rPr>
                        <a:t>V.H.K.İ</a:t>
                      </a:r>
                    </a:p>
                  </a:txBody>
                  <a:tcPr marL="58057" marR="58057" marT="29029" marB="29029"/>
                </a:tc>
                <a:tc>
                  <a:txBody>
                    <a:bodyPr/>
                    <a:lstStyle/>
                    <a:p>
                      <a:r>
                        <a:rPr lang="tr-TR" sz="1600" dirty="0">
                          <a:latin typeface="Times New Roman" panose="02020603050405020304" pitchFamily="18" charset="0"/>
                          <a:cs typeface="Times New Roman" panose="02020603050405020304" pitchFamily="18" charset="0"/>
                        </a:rPr>
                        <a:t>2</a:t>
                      </a:r>
                    </a:p>
                  </a:txBody>
                  <a:tcPr marL="58057" marR="58057" marT="29029" marB="29029"/>
                </a:tc>
                <a:extLst>
                  <a:ext uri="{0D108BD9-81ED-4DB2-BD59-A6C34878D82A}">
                    <a16:rowId xmlns:a16="http://schemas.microsoft.com/office/drawing/2014/main" val="1729204488"/>
                  </a:ext>
                </a:extLst>
              </a:tr>
              <a:tr h="318570">
                <a:tc>
                  <a:txBody>
                    <a:bodyPr/>
                    <a:lstStyle/>
                    <a:p>
                      <a:r>
                        <a:rPr lang="tr-TR" sz="1600" dirty="0" smtClean="0">
                          <a:latin typeface="Times New Roman" panose="02020603050405020304" pitchFamily="18" charset="0"/>
                          <a:cs typeface="Times New Roman" panose="02020603050405020304" pitchFamily="18" charset="0"/>
                        </a:rPr>
                        <a:t>Hizmetli </a:t>
                      </a:r>
                      <a:endParaRPr lang="tr-TR" sz="1600" dirty="0">
                        <a:latin typeface="Times New Roman" panose="02020603050405020304" pitchFamily="18" charset="0"/>
                        <a:cs typeface="Times New Roman" panose="02020603050405020304" pitchFamily="18" charset="0"/>
                      </a:endParaRPr>
                    </a:p>
                  </a:txBody>
                  <a:tcPr marL="58057" marR="58057" marT="29029" marB="29029"/>
                </a:tc>
                <a:tc>
                  <a:txBody>
                    <a:bodyPr/>
                    <a:lstStyle/>
                    <a:p>
                      <a:r>
                        <a:rPr lang="tr-TR" sz="1600" dirty="0">
                          <a:latin typeface="Times New Roman" panose="02020603050405020304" pitchFamily="18" charset="0"/>
                          <a:cs typeface="Times New Roman" panose="02020603050405020304" pitchFamily="18" charset="0"/>
                        </a:rPr>
                        <a:t>0</a:t>
                      </a:r>
                    </a:p>
                  </a:txBody>
                  <a:tcPr marL="58057" marR="58057" marT="29029" marB="29029"/>
                </a:tc>
                <a:extLst>
                  <a:ext uri="{0D108BD9-81ED-4DB2-BD59-A6C34878D82A}">
                    <a16:rowId xmlns:a16="http://schemas.microsoft.com/office/drawing/2014/main" val="3612858969"/>
                  </a:ext>
                </a:extLst>
              </a:tr>
              <a:tr h="318570">
                <a:tc>
                  <a:txBody>
                    <a:bodyPr/>
                    <a:lstStyle/>
                    <a:p>
                      <a:r>
                        <a:rPr lang="tr-TR" sz="1600" b="1" dirty="0">
                          <a:latin typeface="Times New Roman" panose="02020603050405020304" pitchFamily="18" charset="0"/>
                          <a:cs typeface="Times New Roman" panose="02020603050405020304" pitchFamily="18" charset="0"/>
                        </a:rPr>
                        <a:t>Toplam</a:t>
                      </a:r>
                    </a:p>
                  </a:txBody>
                  <a:tcPr marL="58057" marR="58057" marT="29029" marB="29029"/>
                </a:tc>
                <a:tc>
                  <a:txBody>
                    <a:bodyPr/>
                    <a:lstStyle/>
                    <a:p>
                      <a:r>
                        <a:rPr lang="tr-TR" sz="1600" b="1" dirty="0">
                          <a:latin typeface="Times New Roman" panose="02020603050405020304" pitchFamily="18" charset="0"/>
                          <a:cs typeface="Times New Roman" panose="02020603050405020304" pitchFamily="18" charset="0"/>
                        </a:rPr>
                        <a:t>3</a:t>
                      </a:r>
                    </a:p>
                  </a:txBody>
                  <a:tcPr marL="58057" marR="58057" marT="29029" marB="29029"/>
                </a:tc>
                <a:extLst>
                  <a:ext uri="{0D108BD9-81ED-4DB2-BD59-A6C34878D82A}">
                    <a16:rowId xmlns:a16="http://schemas.microsoft.com/office/drawing/2014/main" val="43424693"/>
                  </a:ext>
                </a:extLst>
              </a:tr>
            </a:tbl>
          </a:graphicData>
        </a:graphic>
      </p:graphicFrame>
      <p:sp>
        <p:nvSpPr>
          <p:cNvPr id="15" name="14 Dikdörtgen"/>
          <p:cNvSpPr/>
          <p:nvPr/>
        </p:nvSpPr>
        <p:spPr>
          <a:xfrm>
            <a:off x="2205361" y="914636"/>
            <a:ext cx="7773526" cy="646331"/>
          </a:xfrm>
          <a:prstGeom prst="rect">
            <a:avLst/>
          </a:prstGeom>
        </p:spPr>
        <p:txBody>
          <a:bodyPr wrap="square">
            <a:spAutoFit/>
          </a:bodyPr>
          <a:lstStyle/>
          <a:p>
            <a:pPr algn="just">
              <a:buNone/>
            </a:pPr>
            <a:r>
              <a:rPr lang="tr-TR" sz="1524" b="1" dirty="0" smtClean="0">
                <a:latin typeface="Times New Roman" panose="02020603050405020304" pitchFamily="18" charset="0"/>
                <a:cs typeface="Times New Roman" panose="02020603050405020304" pitchFamily="18" charset="0"/>
              </a:rPr>
              <a:t>        </a:t>
            </a:r>
            <a:r>
              <a:rPr lang="tr-TR" b="1" dirty="0" smtClean="0">
                <a:latin typeface="Times New Roman" panose="02020603050405020304" pitchFamily="18" charset="0"/>
                <a:cs typeface="Times New Roman" panose="02020603050405020304" pitchFamily="18" charset="0"/>
              </a:rPr>
              <a:t>EVCİLER </a:t>
            </a:r>
            <a:r>
              <a:rPr lang="tr-TR" b="1" dirty="0">
                <a:latin typeface="Times New Roman" panose="02020603050405020304" pitchFamily="18" charset="0"/>
                <a:cs typeface="Times New Roman" panose="02020603050405020304" pitchFamily="18" charset="0"/>
              </a:rPr>
              <a:t>NÜFUS MÜDÜRLÜĞÜNE AİT SAYISAL </a:t>
            </a:r>
            <a:r>
              <a:rPr lang="tr-TR" b="1" dirty="0" smtClean="0">
                <a:latin typeface="Times New Roman" panose="02020603050405020304" pitchFamily="18" charset="0"/>
                <a:cs typeface="Times New Roman" panose="02020603050405020304" pitchFamily="18" charset="0"/>
              </a:rPr>
              <a:t>VERİLER </a:t>
            </a:r>
          </a:p>
          <a:p>
            <a:pPr algn="just">
              <a:buNone/>
            </a:pPr>
            <a:r>
              <a:rPr lang="tr-TR" b="1" dirty="0" smtClean="0">
                <a:latin typeface="Times New Roman" panose="02020603050405020304" pitchFamily="18" charset="0"/>
                <a:cs typeface="Times New Roman" panose="02020603050405020304" pitchFamily="18" charset="0"/>
              </a:rPr>
              <a:t>                                            (01/01/2022-30/06/2022</a:t>
            </a:r>
            <a:r>
              <a:rPr lang="tr-TR" sz="1524" b="1" dirty="0" smtClean="0">
                <a:latin typeface="Times New Roman" panose="02020603050405020304" pitchFamily="18" charset="0"/>
                <a:cs typeface="Times New Roman" panose="02020603050405020304" pitchFamily="18" charset="0"/>
              </a:rPr>
              <a:t>)</a:t>
            </a:r>
            <a:endParaRPr lang="tr-TR" sz="1524" dirty="0"/>
          </a:p>
        </p:txBody>
      </p:sp>
    </p:spTree>
    <p:extLst>
      <p:ext uri="{BB962C8B-B14F-4D97-AF65-F5344CB8AC3E}">
        <p14:creationId xmlns:p14="http://schemas.microsoft.com/office/powerpoint/2010/main" val="2454953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4497</TotalTime>
  <Words>3734</Words>
  <Application>Microsoft Office PowerPoint</Application>
  <PresentationFormat>Geniş ekran</PresentationFormat>
  <Paragraphs>2276</Paragraphs>
  <Slides>86</Slides>
  <Notes>1</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86</vt:i4>
      </vt:variant>
    </vt:vector>
  </HeadingPairs>
  <TitlesOfParts>
    <vt:vector size="97" baseType="lpstr">
      <vt:lpstr>ＭＳ Ｐゴシック</vt:lpstr>
      <vt:lpstr>SimSun</vt:lpstr>
      <vt:lpstr>Arial</vt:lpstr>
      <vt:lpstr>Calibri</vt:lpstr>
      <vt:lpstr>Calibri Light</vt:lpstr>
      <vt:lpstr>DejaVu Sans</vt:lpstr>
      <vt:lpstr>Times New Roman</vt:lpstr>
      <vt:lpstr>Verdana</vt:lpstr>
      <vt:lpstr>Wingdings</vt:lpstr>
      <vt:lpstr>Wingdings 2</vt:lpstr>
      <vt:lpstr>Office Teması</vt:lpstr>
      <vt:lpstr>EVCİLER KAYMAKAMLIĞI 01.01.2022 – 30.06.2022   BRİFİNG</vt:lpstr>
      <vt:lpstr>PowerPoint Sunusu</vt:lpstr>
      <vt:lpstr>TARİHİ VE COĞRAFİ YAPISI</vt:lpstr>
      <vt:lpstr>İLÇENİN TARİHİ</vt:lpstr>
      <vt:lpstr>İLÇENİN COĞRAFİ YAPISI</vt:lpstr>
      <vt:lpstr>İLÇENİN COĞRAFİ YAPISI</vt:lpstr>
      <vt:lpstr> İLÇENİN COĞRAFİ KONUMU</vt:lpstr>
      <vt:lpstr>İDARİ YAPI VE NÜFUS</vt:lpstr>
      <vt:lpstr>İDARİ YAPI VE NÜFUS</vt:lpstr>
      <vt:lpstr>İDARİ YAPI VE NÜFUS</vt:lpstr>
      <vt:lpstr>PowerPoint Sunusu</vt:lpstr>
      <vt:lpstr>EVCİLER HÜKÜMET KONAĞI</vt:lpstr>
      <vt:lpstr>İLÇE YAZI İŞLERİ MÜDÜRLÜĞÜ</vt:lpstr>
      <vt:lpstr>İLÇE YAZI İŞLERİ MÜDÜRLÜĞÜ</vt:lpstr>
      <vt:lpstr>İLÇE YAZI İŞLERİ MÜDÜRLÜĞÜ</vt:lpstr>
      <vt:lpstr>YEREL MEDYA VE BASIN</vt:lpstr>
      <vt:lpstr>PowerPoint Sunusu</vt:lpstr>
      <vt:lpstr>PowerPoint Sunusu</vt:lpstr>
      <vt:lpstr>MÜDÜRLÜĞÜMÜZE BAĞLI ÖĞRETMEN VE ÖĞRENCİ SAYILARI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Arz ederim.  Burak BÜRBÜZ  Kaymakam V.</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EVCİLER KAYMAKAMLIĞI 2020  BRİFİNG</dc:title>
  <dc:creator>Kemal</dc:creator>
  <cp:lastModifiedBy>Kemal</cp:lastModifiedBy>
  <cp:revision>340</cp:revision>
  <cp:lastPrinted>2022-02-14T12:06:39Z</cp:lastPrinted>
  <dcterms:created xsi:type="dcterms:W3CDTF">2020-10-02T12:06:53Z</dcterms:created>
  <dcterms:modified xsi:type="dcterms:W3CDTF">2023-01-16T06:49:58Z</dcterms:modified>
</cp:coreProperties>
</file>